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3"/>
  </p:notesMasterIdLst>
  <p:handoutMasterIdLst>
    <p:handoutMasterId r:id="rId14"/>
  </p:handoutMasterIdLst>
  <p:sldIdLst>
    <p:sldId id="260" r:id="rId6"/>
    <p:sldId id="328" r:id="rId7"/>
    <p:sldId id="333" r:id="rId8"/>
    <p:sldId id="335" r:id="rId9"/>
    <p:sldId id="336" r:id="rId10"/>
    <p:sldId id="337" r:id="rId11"/>
    <p:sldId id="318" r:id="rId12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95417" autoAdjust="0"/>
  </p:normalViewPr>
  <p:slideViewPr>
    <p:cSldViewPr snapToGrid="0" snapToObjects="1">
      <p:cViewPr varScale="1">
        <p:scale>
          <a:sx n="82" d="100"/>
          <a:sy n="82" d="100"/>
        </p:scale>
        <p:origin x="270" y="8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5671A90E-3CCA-4758-8BE1-A3F165FCFA4E}"/>
    <pc:docChg chg="modSld">
      <pc:chgData name="Katie Rich" userId="5e9684b8-063c-4aeb-98ff-468c96de35a9" providerId="ADAL" clId="{5671A90E-3CCA-4758-8BE1-A3F165FCFA4E}" dt="2024-01-09T22:20:08.476" v="97" actId="20577"/>
      <pc:docMkLst>
        <pc:docMk/>
      </pc:docMkLst>
      <pc:sldChg chg="modSp mod">
        <pc:chgData name="Katie Rich" userId="5e9684b8-063c-4aeb-98ff-468c96de35a9" providerId="ADAL" clId="{5671A90E-3CCA-4758-8BE1-A3F165FCFA4E}" dt="2024-01-09T22:18:31.724" v="1" actId="20577"/>
        <pc:sldMkLst>
          <pc:docMk/>
          <pc:sldMk cId="0" sldId="260"/>
        </pc:sldMkLst>
        <pc:spChg chg="mod">
          <ac:chgData name="Katie Rich" userId="5e9684b8-063c-4aeb-98ff-468c96de35a9" providerId="ADAL" clId="{5671A90E-3CCA-4758-8BE1-A3F165FCFA4E}" dt="2024-01-09T22:18:31.724" v="1" actId="20577"/>
          <ac:spMkLst>
            <pc:docMk/>
            <pc:sldMk cId="0" sldId="260"/>
            <ac:spMk id="28676" creationId="{00000000-0000-0000-0000-000000000000}"/>
          </ac:spMkLst>
        </pc:spChg>
      </pc:sldChg>
      <pc:sldChg chg="modSp mod">
        <pc:chgData name="Katie Rich" userId="5e9684b8-063c-4aeb-98ff-468c96de35a9" providerId="ADAL" clId="{5671A90E-3CCA-4758-8BE1-A3F165FCFA4E}" dt="2024-01-09T22:19:40.606" v="93" actId="20577"/>
        <pc:sldMkLst>
          <pc:docMk/>
          <pc:sldMk cId="2028478618" sldId="328"/>
        </pc:sldMkLst>
        <pc:spChg chg="mod">
          <ac:chgData name="Katie Rich" userId="5e9684b8-063c-4aeb-98ff-468c96de35a9" providerId="ADAL" clId="{5671A90E-3CCA-4758-8BE1-A3F165FCFA4E}" dt="2024-01-09T22:19:40.606" v="93" actId="20577"/>
          <ac:spMkLst>
            <pc:docMk/>
            <pc:sldMk cId="2028478618" sldId="328"/>
            <ac:spMk id="3" creationId="{C3B03471-DE7D-004E-AF85-3211305271CA}"/>
          </ac:spMkLst>
        </pc:spChg>
      </pc:sldChg>
      <pc:sldChg chg="modSp mod">
        <pc:chgData name="Katie Rich" userId="5e9684b8-063c-4aeb-98ff-468c96de35a9" providerId="ADAL" clId="{5671A90E-3CCA-4758-8BE1-A3F165FCFA4E}" dt="2024-01-09T22:20:08.476" v="97" actId="20577"/>
        <pc:sldMkLst>
          <pc:docMk/>
          <pc:sldMk cId="3731203911" sldId="337"/>
        </pc:sldMkLst>
        <pc:spChg chg="mod">
          <ac:chgData name="Katie Rich" userId="5e9684b8-063c-4aeb-98ff-468c96de35a9" providerId="ADAL" clId="{5671A90E-3CCA-4758-8BE1-A3F165FCFA4E}" dt="2024-01-09T22:20:08.476" v="97" actId="20577"/>
          <ac:spMkLst>
            <pc:docMk/>
            <pc:sldMk cId="3731203911" sldId="337"/>
            <ac:spMk id="3" creationId="{23572976-D2BF-476C-BBB1-5FDCC523A81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NPRR 1210 </a:t>
            </a:r>
            <a:r>
              <a:rPr lang="en-US" sz="1800" dirty="0">
                <a:effectLst/>
                <a:latin typeface="Calibri" panose="020F0502020204030204" pitchFamily="34" charset="0"/>
              </a:rPr>
              <a:t>changes the frequency of the Next Start Resource Test and the Load-Carrying Test respectively from once every five years to once every four calendar years.  This item was added to our combo ballot and supported unanimously.</a:t>
            </a:r>
          </a:p>
          <a:p>
            <a:r>
              <a:rPr lang="en-US" dirty="0"/>
              <a:t>PGRR 109 has no project required.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NOGRR 261 is consistent with ERCOT’s efforts to move requirement out of the other binding documents.  It’s a list of RRS limits but does not make any substantive changes.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2153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0674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339726"/>
            <a:chOff x="787400" y="1852613"/>
            <a:chExt cx="7543800" cy="234131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06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January 24, 2024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Alexandra Miller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NPRR1210, Next Start Resource Test and Load-Carrying Test Frequency (approved language)</a:t>
            </a:r>
          </a:p>
          <a:p>
            <a:r>
              <a:rPr lang="en-US" sz="1800" b="1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PGRR109, Dynamic Model Review Process Improvement for Inverter-Based Resource (IBR) Modification (approved IA)</a:t>
            </a:r>
            <a:endParaRPr lang="en-US" sz="1800" dirty="0">
              <a:solidFill>
                <a:srgbClr val="2D3338"/>
              </a:solidFill>
              <a:effectLst/>
              <a:latin typeface="Calibri" panose="020F0502020204030204" pitchFamily="34" charset="0"/>
            </a:endParaRPr>
          </a:p>
          <a:p>
            <a:r>
              <a:rPr lang="en-US" sz="1800" b="1" dirty="0">
                <a:solidFill>
                  <a:srgbClr val="2D3338"/>
                </a:solidFill>
                <a:latin typeface="Roboto" panose="02000000000000000000" pitchFamily="2" charset="0"/>
              </a:rPr>
              <a:t>2024 ROS Leadership:</a:t>
            </a:r>
          </a:p>
          <a:p>
            <a:pPr lvl="1"/>
            <a:r>
              <a:rPr lang="en-US" sz="1800" b="1" dirty="0">
                <a:solidFill>
                  <a:srgbClr val="2D3338"/>
                </a:solidFill>
                <a:latin typeface="Roboto" panose="02000000000000000000" pitchFamily="2" charset="0"/>
              </a:rPr>
              <a:t>Chair: Katie Rich</a:t>
            </a:r>
          </a:p>
          <a:p>
            <a:pPr lvl="1"/>
            <a:r>
              <a:rPr lang="en-US" sz="1800" b="1" dirty="0">
                <a:solidFill>
                  <a:srgbClr val="2D3338"/>
                </a:solidFill>
                <a:latin typeface="Roboto" panose="02000000000000000000" pitchFamily="2" charset="0"/>
              </a:rPr>
              <a:t>Vice Chair: Alex Miller</a:t>
            </a: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1800" b="1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NOGRR261, Move OBD to Section 8 – Procedure for Calculating RRS Limits for Individual Resources (approved language)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NPRR1198, Congestion Mitigation Using Topology Reconfigurations (OWG, NDSWG)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NOGRR255, High Resolution Data Requirements (DWG, IBRWG, SPWG)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NOGRR256, Related to NPRR1191, Registration, Interconnection and Operation of Customers with Large Loads; Information Required of Customers with Loads 25 MW or Greater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NOGRR258, Related to NPRR1198, Congestion Mitigation Using Topology Reconfigurations (OWG, NDSWG)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PGRR105, Deliverability Criteria for DC Tie Imports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PGRR106, Clarify Projects Included in Transmission Project Information and Tracking Report (SSWG)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PGRR107,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Related to NPRR1180, Inclusion of Forecasted Load in Planning Analyses (PLWG)</a:t>
            </a: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PGRR109, Dynamic Model Review Process Improvements for Inverter-Based Resource Modification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PGRR111, Related to NPRR1191, Registration, Interconnection and Operation of Customers with Large Loads; Information Required of Customers with Loads 25 MW or Greater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PGRR112, Dynamic Data Model and Full Interconnection Study Deadline for Quarterly Stability Assessment (DWG, PLWG)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PGRR 113, Related to NPRR 1198, Congestion Mitigation using Topology Mitigation (PLWG, SSWG)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PGRR 114, Related to NPRR 1212, Clarification of Distribution Service Provider’s Obligation to Provide and ESI ID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RRGRR036, Related to NPRR1191, Registration, Interconnection and Operation of Customers with Large Loads; Information Required of Customers with Loads 25 MW or Greater</a:t>
            </a:r>
          </a:p>
        </p:txBody>
      </p:sp>
    </p:spTree>
    <p:extLst>
      <p:ext uri="{BB962C8B-B14F-4D97-AF65-F5344CB8AC3E}">
        <p14:creationId xmlns:p14="http://schemas.microsoft.com/office/powerpoint/2010/main" val="3956220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WG Leadership – Almost all WGs have nominees so will be bringing the final list to TAC in February.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ROS Goal – These will be reviewed at the February meeting.</a:t>
            </a:r>
          </a:p>
        </p:txBody>
      </p:sp>
    </p:spTree>
    <p:extLst>
      <p:ext uri="{BB962C8B-B14F-4D97-AF65-F5344CB8AC3E}">
        <p14:creationId xmlns:p14="http://schemas.microsoft.com/office/powerpoint/2010/main" val="3731203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February 1, 2024 (WebEx Only)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64594</TotalTime>
  <Words>488</Words>
  <Application>Microsoft Office PowerPoint</Application>
  <PresentationFormat>On-screen Show (4:3)</PresentationFormat>
  <Paragraphs>46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Roboto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Revision Requests under ROS Review</vt:lpstr>
      <vt:lpstr>Recent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Alexandra Miller</cp:lastModifiedBy>
  <cp:revision>1216</cp:revision>
  <cp:lastPrinted>2017-05-22T18:26:12Z</cp:lastPrinted>
  <dcterms:created xsi:type="dcterms:W3CDTF">2010-04-12T23:12:02Z</dcterms:created>
  <dcterms:modified xsi:type="dcterms:W3CDTF">2024-01-17T15:56:06Z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