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1"/>
  </p:notesMasterIdLst>
  <p:handoutMasterIdLst>
    <p:handoutMasterId r:id="rId12"/>
  </p:handoutMasterIdLst>
  <p:sldIdLst>
    <p:sldId id="260" r:id="rId7"/>
    <p:sldId id="257" r:id="rId8"/>
    <p:sldId id="265" r:id="rId9"/>
    <p:sldId id="266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45" autoAdjust="0"/>
    <p:restoredTop sz="90129" autoAdjust="0"/>
  </p:normalViewPr>
  <p:slideViewPr>
    <p:cSldViewPr showGuides="1">
      <p:cViewPr varScale="1">
        <p:scale>
          <a:sx n="103" d="100"/>
          <a:sy n="103" d="100"/>
        </p:scale>
        <p:origin x="2136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 dirty="0"/>
              <a:t>Historical Performance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QueryDetail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Sheet1!$A$4:$A$15</c:f>
              <c:strCache>
                <c:ptCount val="12"/>
                <c:pt idx="0">
                  <c:v>2023/01</c:v>
                </c:pt>
                <c:pt idx="1">
                  <c:v>2023/02</c:v>
                </c:pt>
                <c:pt idx="2">
                  <c:v>2023/03</c:v>
                </c:pt>
                <c:pt idx="3">
                  <c:v>2023/04</c:v>
                </c:pt>
                <c:pt idx="4">
                  <c:v>2023/05</c:v>
                </c:pt>
                <c:pt idx="5">
                  <c:v>2023/06</c:v>
                </c:pt>
                <c:pt idx="6">
                  <c:v>2023/07</c:v>
                </c:pt>
                <c:pt idx="7">
                  <c:v>2023/08</c:v>
                </c:pt>
                <c:pt idx="8">
                  <c:v>2023/09</c:v>
                </c:pt>
                <c:pt idx="9">
                  <c:v>2023/10</c:v>
                </c:pt>
                <c:pt idx="10">
                  <c:v>2023/11</c:v>
                </c:pt>
                <c:pt idx="11">
                  <c:v>2023/12</c:v>
                </c:pt>
              </c:strCache>
            </c:strRef>
          </c:cat>
          <c:val>
            <c:numRef>
              <c:f>Sheet1!$B$4:$B$15</c:f>
              <c:numCache>
                <c:formatCode>0.00</c:formatCode>
                <c:ptCount val="12"/>
                <c:pt idx="0">
                  <c:v>0.43</c:v>
                </c:pt>
                <c:pt idx="1">
                  <c:v>0.46</c:v>
                </c:pt>
                <c:pt idx="2">
                  <c:v>0.44</c:v>
                </c:pt>
                <c:pt idx="3" formatCode="General">
                  <c:v>0.31</c:v>
                </c:pt>
                <c:pt idx="4">
                  <c:v>0.33</c:v>
                </c:pt>
                <c:pt idx="5" formatCode="General">
                  <c:v>0.3</c:v>
                </c:pt>
                <c:pt idx="6" formatCode="General">
                  <c:v>0.33</c:v>
                </c:pt>
                <c:pt idx="7" formatCode="General">
                  <c:v>0.28000000000000003</c:v>
                </c:pt>
                <c:pt idx="8" formatCode="General">
                  <c:v>0.35</c:v>
                </c:pt>
                <c:pt idx="9" formatCode="General">
                  <c:v>0.35</c:v>
                </c:pt>
                <c:pt idx="10">
                  <c:v>0.39</c:v>
                </c:pt>
                <c:pt idx="11" formatCode="General">
                  <c:v>0.37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4CD-4206-A26E-620836DBFDF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QueryList</c:v>
                </c:pt>
              </c:strCache>
            </c:strRef>
          </c:tx>
          <c:spPr>
            <a:ln w="381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Sheet1!$A$4:$A$15</c:f>
              <c:strCache>
                <c:ptCount val="12"/>
                <c:pt idx="0">
                  <c:v>2023/01</c:v>
                </c:pt>
                <c:pt idx="1">
                  <c:v>2023/02</c:v>
                </c:pt>
                <c:pt idx="2">
                  <c:v>2023/03</c:v>
                </c:pt>
                <c:pt idx="3">
                  <c:v>2023/04</c:v>
                </c:pt>
                <c:pt idx="4">
                  <c:v>2023/05</c:v>
                </c:pt>
                <c:pt idx="5">
                  <c:v>2023/06</c:v>
                </c:pt>
                <c:pt idx="6">
                  <c:v>2023/07</c:v>
                </c:pt>
                <c:pt idx="7">
                  <c:v>2023/08</c:v>
                </c:pt>
                <c:pt idx="8">
                  <c:v>2023/09</c:v>
                </c:pt>
                <c:pt idx="9">
                  <c:v>2023/10</c:v>
                </c:pt>
                <c:pt idx="10">
                  <c:v>2023/11</c:v>
                </c:pt>
                <c:pt idx="11">
                  <c:v>2023/12</c:v>
                </c:pt>
              </c:strCache>
            </c:strRef>
          </c:cat>
          <c:val>
            <c:numRef>
              <c:f>Sheet1!$C$4:$C$15</c:f>
              <c:numCache>
                <c:formatCode>0.00</c:formatCode>
                <c:ptCount val="12"/>
                <c:pt idx="0">
                  <c:v>3.35</c:v>
                </c:pt>
                <c:pt idx="1">
                  <c:v>3.61</c:v>
                </c:pt>
                <c:pt idx="2">
                  <c:v>2.76</c:v>
                </c:pt>
                <c:pt idx="3" formatCode="General">
                  <c:v>2.63</c:v>
                </c:pt>
                <c:pt idx="4">
                  <c:v>3.03</c:v>
                </c:pt>
                <c:pt idx="5" formatCode="General">
                  <c:v>2.5299999999999998</c:v>
                </c:pt>
                <c:pt idx="6" formatCode="General">
                  <c:v>2.4900000000000002</c:v>
                </c:pt>
                <c:pt idx="7" formatCode="General">
                  <c:v>2.2599999999999998</c:v>
                </c:pt>
                <c:pt idx="8" formatCode="General">
                  <c:v>2.4500000000000002</c:v>
                </c:pt>
                <c:pt idx="9" formatCode="General">
                  <c:v>2.46</c:v>
                </c:pt>
                <c:pt idx="10">
                  <c:v>2.0099999999999998</c:v>
                </c:pt>
                <c:pt idx="11" formatCode="General">
                  <c:v>2.04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4CD-4206-A26E-620836DBFDF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Update</c:v>
                </c:pt>
              </c:strCache>
            </c:strRef>
          </c:tx>
          <c:spPr>
            <a:ln w="3810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Sheet1!$A$4:$A$15</c:f>
              <c:strCache>
                <c:ptCount val="12"/>
                <c:pt idx="0">
                  <c:v>2023/01</c:v>
                </c:pt>
                <c:pt idx="1">
                  <c:v>2023/02</c:v>
                </c:pt>
                <c:pt idx="2">
                  <c:v>2023/03</c:v>
                </c:pt>
                <c:pt idx="3">
                  <c:v>2023/04</c:v>
                </c:pt>
                <c:pt idx="4">
                  <c:v>2023/05</c:v>
                </c:pt>
                <c:pt idx="5">
                  <c:v>2023/06</c:v>
                </c:pt>
                <c:pt idx="6">
                  <c:v>2023/07</c:v>
                </c:pt>
                <c:pt idx="7">
                  <c:v>2023/08</c:v>
                </c:pt>
                <c:pt idx="8">
                  <c:v>2023/09</c:v>
                </c:pt>
                <c:pt idx="9">
                  <c:v>2023/10</c:v>
                </c:pt>
                <c:pt idx="10">
                  <c:v>2023/11</c:v>
                </c:pt>
                <c:pt idx="11">
                  <c:v>2023/12</c:v>
                </c:pt>
              </c:strCache>
            </c:strRef>
          </c:cat>
          <c:val>
            <c:numRef>
              <c:f>Sheet1!$D$4:$D$15</c:f>
              <c:numCache>
                <c:formatCode>0.00</c:formatCode>
                <c:ptCount val="12"/>
                <c:pt idx="0">
                  <c:v>0.61</c:v>
                </c:pt>
                <c:pt idx="1">
                  <c:v>0.68</c:v>
                </c:pt>
                <c:pt idx="2">
                  <c:v>0.55000000000000004</c:v>
                </c:pt>
                <c:pt idx="3" formatCode="General">
                  <c:v>0.78</c:v>
                </c:pt>
                <c:pt idx="4">
                  <c:v>4.8000000000000001E-2</c:v>
                </c:pt>
                <c:pt idx="5" formatCode="General">
                  <c:v>0.74</c:v>
                </c:pt>
                <c:pt idx="6" formatCode="General">
                  <c:v>0.64</c:v>
                </c:pt>
                <c:pt idx="7" formatCode="General">
                  <c:v>0.49</c:v>
                </c:pt>
                <c:pt idx="8" formatCode="General">
                  <c:v>0.49</c:v>
                </c:pt>
                <c:pt idx="9" formatCode="General">
                  <c:v>0.52</c:v>
                </c:pt>
                <c:pt idx="10">
                  <c:v>0.6</c:v>
                </c:pt>
                <c:pt idx="11" formatCode="General">
                  <c:v>0.62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4CD-4206-A26E-620836DBFD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ListServ</a:t>
            </a:r>
            <a:r>
              <a:rPr lang="en-US" dirty="0"/>
              <a:t> Recipient</a:t>
            </a:r>
            <a:r>
              <a:rPr lang="en-US" baseline="0" dirty="0"/>
              <a:t> Trends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Sheet1!$A$4:$A$16</c:f>
              <c:strCache>
                <c:ptCount val="13"/>
                <c:pt idx="0">
                  <c:v>2022/11</c:v>
                </c:pt>
                <c:pt idx="1">
                  <c:v>2022/12</c:v>
                </c:pt>
                <c:pt idx="2">
                  <c:v>2023/01</c:v>
                </c:pt>
                <c:pt idx="3">
                  <c:v>2023/02</c:v>
                </c:pt>
                <c:pt idx="4">
                  <c:v>2023/03</c:v>
                </c:pt>
                <c:pt idx="5">
                  <c:v>2023/04</c:v>
                </c:pt>
                <c:pt idx="6">
                  <c:v>2023/05</c:v>
                </c:pt>
                <c:pt idx="7">
                  <c:v>2023/06</c:v>
                </c:pt>
                <c:pt idx="8">
                  <c:v>2023/07</c:v>
                </c:pt>
                <c:pt idx="9">
                  <c:v>2023/08</c:v>
                </c:pt>
                <c:pt idx="10">
                  <c:v>2023/09</c:v>
                </c:pt>
                <c:pt idx="11">
                  <c:v>2023/10</c:v>
                </c:pt>
                <c:pt idx="12">
                  <c:v>2023/12</c:v>
                </c:pt>
              </c:strCache>
            </c:strRef>
          </c:cat>
          <c:val>
            <c:numRef>
              <c:f>Sheet1!$B$4:$B$16</c:f>
              <c:numCache>
                <c:formatCode>General</c:formatCode>
                <c:ptCount val="13"/>
                <c:pt idx="0">
                  <c:v>352283</c:v>
                </c:pt>
                <c:pt idx="1">
                  <c:v>320460</c:v>
                </c:pt>
                <c:pt idx="2">
                  <c:v>252632</c:v>
                </c:pt>
                <c:pt idx="3">
                  <c:v>206836</c:v>
                </c:pt>
                <c:pt idx="4">
                  <c:v>311095</c:v>
                </c:pt>
                <c:pt idx="5">
                  <c:v>239609</c:v>
                </c:pt>
                <c:pt idx="6">
                  <c:v>379601</c:v>
                </c:pt>
                <c:pt idx="7">
                  <c:v>425426</c:v>
                </c:pt>
                <c:pt idx="8">
                  <c:v>497967</c:v>
                </c:pt>
                <c:pt idx="9">
                  <c:v>631492</c:v>
                </c:pt>
                <c:pt idx="10">
                  <c:v>504795</c:v>
                </c:pt>
                <c:pt idx="11">
                  <c:v>395398</c:v>
                </c:pt>
                <c:pt idx="12">
                  <c:v>312236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20C-4D04-9061-802338FC25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ListServ</a:t>
            </a:r>
            <a:r>
              <a:rPr lang="en-US" dirty="0"/>
              <a:t> Post Trends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Sheet1!$A$3:$A$14</c:f>
              <c:strCache>
                <c:ptCount val="12"/>
                <c:pt idx="0">
                  <c:v>2023/01</c:v>
                </c:pt>
                <c:pt idx="1">
                  <c:v>2023/02</c:v>
                </c:pt>
                <c:pt idx="2">
                  <c:v>2023/03</c:v>
                </c:pt>
                <c:pt idx="3">
                  <c:v>2023/04</c:v>
                </c:pt>
                <c:pt idx="4">
                  <c:v>2023/05</c:v>
                </c:pt>
                <c:pt idx="5">
                  <c:v>2023/06</c:v>
                </c:pt>
                <c:pt idx="6">
                  <c:v>2023/07</c:v>
                </c:pt>
                <c:pt idx="7">
                  <c:v>2023/08</c:v>
                </c:pt>
                <c:pt idx="8">
                  <c:v>2023/09</c:v>
                </c:pt>
                <c:pt idx="9">
                  <c:v>2023/10</c:v>
                </c:pt>
                <c:pt idx="10">
                  <c:v>2023/11</c:v>
                </c:pt>
                <c:pt idx="11">
                  <c:v>2023/12</c:v>
                </c:pt>
              </c:strCache>
            </c:strRef>
          </c:cat>
          <c:val>
            <c:numRef>
              <c:f>Sheet1!$B$3:$B$14</c:f>
              <c:numCache>
                <c:formatCode>General</c:formatCode>
                <c:ptCount val="12"/>
                <c:pt idx="0">
                  <c:v>630</c:v>
                </c:pt>
                <c:pt idx="1">
                  <c:v>451</c:v>
                </c:pt>
                <c:pt idx="2">
                  <c:v>794</c:v>
                </c:pt>
                <c:pt idx="3">
                  <c:v>680</c:v>
                </c:pt>
                <c:pt idx="4">
                  <c:v>815</c:v>
                </c:pt>
                <c:pt idx="5">
                  <c:v>900</c:v>
                </c:pt>
                <c:pt idx="6">
                  <c:v>1096</c:v>
                </c:pt>
                <c:pt idx="7">
                  <c:v>3491</c:v>
                </c:pt>
                <c:pt idx="8">
                  <c:v>3832</c:v>
                </c:pt>
                <c:pt idx="9">
                  <c:v>3876</c:v>
                </c:pt>
                <c:pt idx="10">
                  <c:v>3640</c:v>
                </c:pt>
                <c:pt idx="11">
                  <c:v>3532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DA7-4579-BB2D-9A856D9D133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 rot="2700000"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245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1984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ERCOT Public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ERCOT Public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services/sla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.png"/><Relationship Id="rId5" Type="http://schemas.openxmlformats.org/officeDocument/2006/relationships/slide" Target="slide3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Mick Hanna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Manager, Market Applications Services Support</a:t>
            </a:r>
          </a:p>
          <a:p>
            <a:endParaRPr lang="en-US" dirty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Public</a:t>
            </a:r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January 2024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 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3640" y="7239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Service Availability – December 2023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Market IT systems did meet all SLA targets.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Market Data Transparency IT systems met all SLA targets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endParaRPr lang="en-US" sz="1600" b="1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Retail Incidents &amp; Maintenance – December 2023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December 9-10, 2023 Retail Release including Retail API</a:t>
            </a:r>
          </a:p>
          <a:p>
            <a:pPr marL="457200" lvl="1" indent="0" eaLnBrk="0" fontAlgn="base" hangingPunct="0">
              <a:spcAft>
                <a:spcPct val="0"/>
              </a:spcAft>
              <a:buClr>
                <a:srgbClr val="00B050"/>
              </a:buClr>
              <a:buNone/>
              <a:defRPr/>
            </a:pPr>
            <a:endParaRPr lang="en-US" sz="1600" kern="0" dirty="0">
              <a:solidFill>
                <a:srgbClr val="000000"/>
              </a:solidFill>
            </a:endParaRPr>
          </a:p>
          <a:p>
            <a:pPr marL="0" indent="0" algn="l"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Non-Retail Incidents &amp; Maintenance –December 2023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December 6 Planned Maintenance. 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December 5-7, 2023, ERCOT Planned Releases. </a:t>
            </a:r>
          </a:p>
          <a:p>
            <a:pPr marL="0" indent="0" algn="l">
              <a:buNone/>
            </a:pPr>
            <a:endParaRPr lang="en-US" sz="1600" b="1" kern="0" dirty="0">
              <a:solidFill>
                <a:srgbClr val="000000"/>
              </a:solidFill>
            </a:endParaRPr>
          </a:p>
          <a:p>
            <a:pPr marL="0" indent="0" algn="l">
              <a:buNone/>
            </a:pPr>
            <a:r>
              <a:rPr lang="en-US" sz="1600" b="1" kern="0" dirty="0" err="1">
                <a:solidFill>
                  <a:srgbClr val="000000"/>
                </a:solidFill>
              </a:rPr>
              <a:t>ListServ</a:t>
            </a:r>
            <a:r>
              <a:rPr lang="en-US" sz="1600" b="1" kern="0" dirty="0">
                <a:solidFill>
                  <a:srgbClr val="000000"/>
                </a:solidFill>
              </a:rPr>
              <a:t> Incidents &amp; Maintenance – December 2023</a:t>
            </a:r>
          </a:p>
          <a:p>
            <a:pPr marL="0" indent="0" algn="l">
              <a:buNone/>
            </a:pPr>
            <a:endParaRPr lang="en-US" sz="1600" b="1" kern="0" dirty="0">
              <a:solidFill>
                <a:srgbClr val="000000"/>
              </a:solidFill>
            </a:endParaRPr>
          </a:p>
          <a:p>
            <a:pPr marL="0" lvl="1" indent="0" fontAlgn="base">
              <a:spcAft>
                <a:spcPct val="0"/>
              </a:spcAft>
              <a:buClr>
                <a:srgbClr val="00B050"/>
              </a:buClr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SLA Documents and Incident Reporting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  <a:hlinkClick r:id="rId3"/>
              </a:rPr>
              <a:t>https://www.ercot.com/services/sla/</a:t>
            </a:r>
            <a:endParaRPr lang="en-US" sz="1600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endParaRPr lang="en-US" sz="1600" kern="0" dirty="0">
              <a:solidFill>
                <a:srgbClr val="000000"/>
              </a:solidFill>
            </a:endParaRPr>
          </a:p>
          <a:p>
            <a:pPr algn="l"/>
            <a:endParaRPr lang="en-US" sz="11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7974042"/>
              </p:ext>
            </p:extLst>
          </p:nvPr>
        </p:nvGraphicFramePr>
        <p:xfrm>
          <a:off x="302690" y="838200"/>
          <a:ext cx="8688910" cy="2059174"/>
        </p:xfrm>
        <a:graphic>
          <a:graphicData uri="http://schemas.openxmlformats.org/drawingml/2006/table">
            <a:tbl>
              <a:tblPr/>
              <a:tblGrid>
                <a:gridCol w="14116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59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59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843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10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2327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MarkeTrak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December</a:t>
                      </a:r>
                      <a:r>
                        <a:rPr lang="en-US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2023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Availability (%)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Response Time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SLO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Monthly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Month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QueryDetail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.37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.39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9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QueryList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2.04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Update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.61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.67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99.94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.94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1.73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435646E1-E2CD-494F-A913-6948F6A1362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28437386"/>
              </p:ext>
            </p:extLst>
          </p:nvPr>
        </p:nvGraphicFramePr>
        <p:xfrm>
          <a:off x="302690" y="2971800"/>
          <a:ext cx="8688910" cy="3127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4" name="Slide Zoom 3">
                <a:extLst>
                  <a:ext uri="{FF2B5EF4-FFF2-40B4-BE49-F238E27FC236}">
                    <a16:creationId xmlns:a16="http://schemas.microsoft.com/office/drawing/2014/main" id="{8E2BF06D-4D3E-0814-733A-F886092E550C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495338063"/>
                  </p:ext>
                </p:extLst>
              </p:nvPr>
            </p:nvGraphicFramePr>
            <p:xfrm>
              <a:off x="-5011615" y="1981512"/>
              <a:ext cx="2286000" cy="1714500"/>
            </p:xfrm>
            <a:graphic>
              <a:graphicData uri="http://schemas.microsoft.com/office/powerpoint/2016/slidezoom">
                <pslz:sldZm>
                  <pslz:sldZmObj sldId="265" cId="4231899676">
                    <pslz:zmPr id="{7ADB5995-93B7-4FB8-8221-EA5813C6DCE4}" returnToParent="0" transitionDur="100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286000" cy="1714500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4" name="Slide Zoom 3">
                <a:hlinkClick r:id="rId5" action="ppaction://hlinksldjump"/>
                <a:extLst>
                  <a:ext uri="{FF2B5EF4-FFF2-40B4-BE49-F238E27FC236}">
                    <a16:creationId xmlns:a16="http://schemas.microsoft.com/office/drawing/2014/main" id="{8E2BF06D-4D3E-0814-733A-F886092E550C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-5011615" y="1981512"/>
                <a:ext cx="2286000" cy="1714500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231899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/>
              <a:t>December </a:t>
            </a:r>
            <a:r>
              <a:rPr lang="en-US" dirty="0" err="1"/>
              <a:t>ListServ</a:t>
            </a:r>
            <a:r>
              <a:rPr lang="en-US" dirty="0"/>
              <a:t> Stats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69AA1256-8F72-4E96-940D-EBEF73D426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55858"/>
            <a:ext cx="8915400" cy="4319832"/>
          </a:xfrm>
        </p:spPr>
        <p:txBody>
          <a:bodyPr/>
          <a:lstStyle/>
          <a:p>
            <a:r>
              <a:rPr lang="en-US" sz="2000" dirty="0"/>
              <a:t>3532 Posts</a:t>
            </a:r>
          </a:p>
          <a:p>
            <a:r>
              <a:rPr lang="en-US" sz="2000" dirty="0"/>
              <a:t>312236 Recipients</a:t>
            </a:r>
          </a:p>
          <a:p>
            <a:r>
              <a:rPr lang="en-US" sz="2000" dirty="0"/>
              <a:t>RMS List</a:t>
            </a:r>
          </a:p>
          <a:p>
            <a:pPr lvl="1"/>
            <a:r>
              <a:rPr lang="en-US" sz="2000" dirty="0"/>
              <a:t>47 Posts</a:t>
            </a:r>
          </a:p>
          <a:p>
            <a:pPr lvl="1"/>
            <a:r>
              <a:rPr lang="en-US" sz="2000" dirty="0"/>
              <a:t>4 New Subscriptions</a:t>
            </a:r>
          </a:p>
          <a:p>
            <a:pPr lvl="1"/>
            <a:r>
              <a:rPr lang="en-US" sz="2000" dirty="0"/>
              <a:t>0 Unsubscribe</a:t>
            </a:r>
          </a:p>
          <a:p>
            <a:r>
              <a:rPr lang="en-US" sz="2000" dirty="0"/>
              <a:t>TDTMS List</a:t>
            </a:r>
          </a:p>
          <a:p>
            <a:pPr lvl="1"/>
            <a:r>
              <a:rPr lang="en-US" sz="2000" dirty="0"/>
              <a:t>1 Posts</a:t>
            </a:r>
          </a:p>
          <a:p>
            <a:pPr lvl="1"/>
            <a:r>
              <a:rPr lang="en-US" sz="2000" dirty="0"/>
              <a:t>1 New Subscriptions</a:t>
            </a:r>
          </a:p>
          <a:p>
            <a:pPr lvl="1"/>
            <a:r>
              <a:rPr lang="en-US" sz="2000" dirty="0"/>
              <a:t>0 Unsubscribe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Weather Moratorium Actions</a:t>
            </a:r>
          </a:p>
          <a:p>
            <a:pPr lvl="1"/>
            <a:r>
              <a:rPr lang="en-US" sz="2000" dirty="0"/>
              <a:t>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87E04CBA-5A6A-48FE-92B5-61D91FA1C80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80620135"/>
              </p:ext>
            </p:extLst>
          </p:nvPr>
        </p:nvGraphicFramePr>
        <p:xfrm>
          <a:off x="3581400" y="3392197"/>
          <a:ext cx="5562599" cy="29106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E9F40177-2F52-4E9D-B5B1-F492DEA250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99612615"/>
              </p:ext>
            </p:extLst>
          </p:nvPr>
        </p:nvGraphicFramePr>
        <p:xfrm>
          <a:off x="3733800" y="381000"/>
          <a:ext cx="5472331" cy="3127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9003188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2006/documentManagement/typ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25104</TotalTime>
  <Words>199</Words>
  <Application>Microsoft Office PowerPoint</Application>
  <PresentationFormat>On-screen Show (4:3)</PresentationFormat>
  <Paragraphs>78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Arial Black</vt:lpstr>
      <vt:lpstr>Calibri</vt:lpstr>
      <vt:lpstr>Wingdings</vt:lpstr>
      <vt:lpstr>1_Custom Design</vt:lpstr>
      <vt:lpstr>Office Theme</vt:lpstr>
      <vt:lpstr>Custom Design</vt:lpstr>
      <vt:lpstr>PowerPoint Presentation</vt:lpstr>
      <vt:lpstr>Incident Report Highlights </vt:lpstr>
      <vt:lpstr>MarkeTrak Performance</vt:lpstr>
      <vt:lpstr>December ListServ Stats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Hanna, Mick</cp:lastModifiedBy>
  <cp:revision>327</cp:revision>
  <cp:lastPrinted>2019-05-06T20:09:17Z</cp:lastPrinted>
  <dcterms:created xsi:type="dcterms:W3CDTF">2016-01-21T15:20:31Z</dcterms:created>
  <dcterms:modified xsi:type="dcterms:W3CDTF">2024-01-16T15:01:52Z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2023-08-01T05:27:35Z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430f0d0e-e128-4a50-a083-2a356b17a1a8</vt:lpwstr>
  </property>
  <property fmtid="{D5CDD505-2E9C-101B-9397-08002B2CF9AE}" pid="9" name="MSIP_Label_7084cbda-52b8-46fb-a7b7-cb5bd465ed85_ContentBits">
    <vt:lpwstr>0</vt:lpwstr>
  </property>
</Properties>
</file>