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19"/>
  </p:notesMasterIdLst>
  <p:handoutMasterIdLst>
    <p:handoutMasterId r:id="rId20"/>
  </p:handoutMasterIdLst>
  <p:sldIdLst>
    <p:sldId id="260" r:id="rId7"/>
    <p:sldId id="370" r:id="rId8"/>
    <p:sldId id="360" r:id="rId9"/>
    <p:sldId id="361" r:id="rId10"/>
    <p:sldId id="377" r:id="rId11"/>
    <p:sldId id="378" r:id="rId12"/>
    <p:sldId id="373" r:id="rId13"/>
    <p:sldId id="364" r:id="rId14"/>
    <p:sldId id="379" r:id="rId15"/>
    <p:sldId id="371" r:id="rId16"/>
    <p:sldId id="375" r:id="rId17"/>
    <p:sldId id="37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orient="horz" pos="3744" userDrawn="1">
          <p15:clr>
            <a:srgbClr val="A4A3A4"/>
          </p15:clr>
        </p15:guide>
        <p15:guide id="4" pos="672" userDrawn="1">
          <p15:clr>
            <a:srgbClr val="A4A3A4"/>
          </p15:clr>
        </p15:guide>
        <p15:guide id="5" pos="5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s, Vanessa" initials="SV" lastIdx="2" clrIdx="0">
    <p:extLst>
      <p:ext uri="{19B8F6BF-5375-455C-9EA6-DF929625EA0E}">
        <p15:presenceInfo xmlns:p15="http://schemas.microsoft.com/office/powerpoint/2012/main" userId="S-1-5-21-639947351-343809578-3807592339-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showGuides="1">
      <p:cViewPr>
        <p:scale>
          <a:sx n="100" d="100"/>
          <a:sy n="100" d="100"/>
        </p:scale>
        <p:origin x="1301" y="58"/>
      </p:cViewPr>
      <p:guideLst>
        <p:guide orient="horz" pos="1104"/>
        <p:guide pos="2880"/>
        <p:guide orient="horz" pos="3744"/>
        <p:guide pos="672"/>
        <p:guide pos="5088"/>
      </p:guideLst>
    </p:cSldViewPr>
  </p:slideViewPr>
  <p:notesTextViewPr>
    <p:cViewPr>
      <p:scale>
        <a:sx n="3" d="2"/>
        <a:sy n="3" d="2"/>
      </p:scale>
      <p:origin x="0" y="0"/>
    </p:cViewPr>
  </p:notesTextViewPr>
  <p:notesViewPr>
    <p:cSldViewPr showGuide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1/16/2024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76200" y="6651536"/>
            <a:ext cx="1164525" cy="246221"/>
          </a:xfrm>
          <a:prstGeom prst="rect">
            <a:avLst/>
          </a:prstGeom>
          <a:noFill/>
        </p:spPr>
        <p:txBody>
          <a:bodyPr wrap="square" rtlCol="0">
            <a:spAutoFit/>
          </a:bodyPr>
          <a:lstStyle/>
          <a:p>
            <a:pPr algn="l"/>
            <a:r>
              <a:rPr lang="en-US" sz="1000" b="0" baseline="0" dirty="0">
                <a:solidFill>
                  <a:schemeClr val="tx1"/>
                </a:solidFill>
              </a:rPr>
              <a:t>ERCOT Public</a:t>
            </a:r>
            <a:endParaRPr lang="en-US" sz="1000" b="1" dirty="0">
              <a:solidFill>
                <a:schemeClr val="tx1"/>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05000"/>
            <a:ext cx="5105400" cy="2954655"/>
          </a:xfrm>
          <a:prstGeom prst="rect">
            <a:avLst/>
          </a:prstGeom>
          <a:noFill/>
        </p:spPr>
        <p:txBody>
          <a:bodyPr wrap="square" rtlCol="0">
            <a:spAutoFit/>
          </a:bodyPr>
          <a:lstStyle/>
          <a:p>
            <a:r>
              <a:rPr lang="en-US" sz="2000" b="1" dirty="0"/>
              <a:t>EAL Change proposals: Proposal from REMC</a:t>
            </a:r>
          </a:p>
          <a:p>
            <a:endParaRPr lang="en-US" sz="2000" b="1" dirty="0"/>
          </a:p>
          <a:p>
            <a:endParaRPr lang="en-US" dirty="0"/>
          </a:p>
          <a:p>
            <a:r>
              <a:rPr lang="en-US" dirty="0"/>
              <a:t>Sanchir Dashnyam</a:t>
            </a:r>
          </a:p>
          <a:p>
            <a:r>
              <a:rPr lang="en-US" dirty="0"/>
              <a:t>ERCOT Market Credit Manager </a:t>
            </a:r>
          </a:p>
          <a:p>
            <a:endParaRPr lang="en-US" dirty="0"/>
          </a:p>
          <a:p>
            <a:r>
              <a:rPr lang="en-US" dirty="0"/>
              <a:t>ERCOT Public</a:t>
            </a:r>
          </a:p>
          <a:p>
            <a:r>
              <a:rPr lang="en-US" dirty="0"/>
              <a:t>January 19, 2024     </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RFAF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
        <p:nvSpPr>
          <p:cNvPr id="7" name="Content Placeholder 2">
            <a:extLst>
              <a:ext uri="{FF2B5EF4-FFF2-40B4-BE49-F238E27FC236}">
                <a16:creationId xmlns:a16="http://schemas.microsoft.com/office/drawing/2014/main" id="{2BA3D61A-3C7A-43B6-AAEB-3EBE712ECF9C}"/>
              </a:ext>
            </a:extLst>
          </p:cNvPr>
          <p:cNvSpPr txBox="1">
            <a:spLocks/>
          </p:cNvSpPr>
          <p:nvPr/>
        </p:nvSpPr>
        <p:spPr>
          <a:xfrm>
            <a:off x="157159" y="5472702"/>
            <a:ext cx="8711781" cy="7864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200" dirty="0">
                <a:latin typeface="+mj-lt"/>
                <a:ea typeface="Times New Roman" panose="02020603050405020304" pitchFamily="18" charset="0"/>
              </a:rPr>
              <a:t>RFAF by its definition is very volatile: RFAF peaked during winter storm Uri at almost 11 then went to 0.01 on 2/24/21. </a:t>
            </a:r>
          </a:p>
          <a:p>
            <a:pPr>
              <a:spcBef>
                <a:spcPts val="0"/>
              </a:spcBef>
            </a:pPr>
            <a:r>
              <a:rPr lang="en-US" sz="1200" dirty="0">
                <a:latin typeface="+mj-lt"/>
                <a:ea typeface="Times New Roman" panose="02020603050405020304" pitchFamily="18" charset="0"/>
              </a:rPr>
              <a:t>Most recently it hit 6 in July 2023, which was the highest since Feb 2021. Also, it went as low as 0.15 on 9/13/23, which was the lowest since Uri. The fact that, RFAF goes down below 1 means TPE is essentially mechanically lowered once historical settled prices roll off from the denominator.    </a:t>
            </a:r>
          </a:p>
        </p:txBody>
      </p:sp>
      <p:pic>
        <p:nvPicPr>
          <p:cNvPr id="10" name="Picture 9">
            <a:extLst>
              <a:ext uri="{FF2B5EF4-FFF2-40B4-BE49-F238E27FC236}">
                <a16:creationId xmlns:a16="http://schemas.microsoft.com/office/drawing/2014/main" id="{3069C376-1AA7-CA5D-2B04-5B1731B00091}"/>
              </a:ext>
            </a:extLst>
          </p:cNvPr>
          <p:cNvPicPr>
            <a:picLocks noChangeAspect="1"/>
          </p:cNvPicPr>
          <p:nvPr/>
        </p:nvPicPr>
        <p:blipFill>
          <a:blip r:embed="rId2"/>
          <a:stretch>
            <a:fillRect/>
          </a:stretch>
        </p:blipFill>
        <p:spPr>
          <a:xfrm>
            <a:off x="1245516" y="640958"/>
            <a:ext cx="6652967" cy="4827709"/>
          </a:xfrm>
          <a:prstGeom prst="rect">
            <a:avLst/>
          </a:prstGeom>
        </p:spPr>
      </p:pic>
    </p:spTree>
    <p:extLst>
      <p:ext uri="{BB962C8B-B14F-4D97-AF65-F5344CB8AC3E}">
        <p14:creationId xmlns:p14="http://schemas.microsoft.com/office/powerpoint/2010/main" val="109637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FAF vs RFAF vs Average Settled prices – Winter storm Elliott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7" name="Content Placeholder 2">
            <a:extLst>
              <a:ext uri="{FF2B5EF4-FFF2-40B4-BE49-F238E27FC236}">
                <a16:creationId xmlns:a16="http://schemas.microsoft.com/office/drawing/2014/main" id="{2BA3D61A-3C7A-43B6-AAEB-3EBE712ECF9C}"/>
              </a:ext>
            </a:extLst>
          </p:cNvPr>
          <p:cNvSpPr txBox="1">
            <a:spLocks/>
          </p:cNvSpPr>
          <p:nvPr/>
        </p:nvSpPr>
        <p:spPr>
          <a:xfrm>
            <a:off x="127419" y="5170210"/>
            <a:ext cx="8711781" cy="11543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200" dirty="0">
                <a:latin typeface="+mj-lt"/>
                <a:ea typeface="Times New Roman" panose="02020603050405020304" pitchFamily="18" charset="0"/>
              </a:rPr>
              <a:t>Going into the event, both factors are about the same. </a:t>
            </a:r>
          </a:p>
          <a:p>
            <a:pPr>
              <a:spcBef>
                <a:spcPts val="0"/>
              </a:spcBef>
            </a:pPr>
            <a:r>
              <a:rPr lang="en-US" sz="1200" dirty="0">
                <a:latin typeface="+mj-lt"/>
                <a:ea typeface="Times New Roman" panose="02020603050405020304" pitchFamily="18" charset="0"/>
              </a:rPr>
              <a:t>After the event, FAF normalizes faster since the denominator is based on the most recent 7 day prices vs. RFAF’s 14 days settled prices (5 day lag). Also, RFAF stays at the “bottom” longer than FAF, which recovers faster. </a:t>
            </a:r>
          </a:p>
          <a:p>
            <a:pPr>
              <a:spcBef>
                <a:spcPts val="0"/>
              </a:spcBef>
            </a:pPr>
            <a:r>
              <a:rPr lang="en-US" sz="1200" dirty="0">
                <a:latin typeface="+mj-lt"/>
                <a:ea typeface="Times New Roman" panose="02020603050405020304" pitchFamily="18" charset="0"/>
              </a:rPr>
              <a:t>Overall, FAF seems to be more “sensitive”. </a:t>
            </a:r>
          </a:p>
          <a:p>
            <a:pPr marL="0" indent="0">
              <a:spcBef>
                <a:spcPts val="0"/>
              </a:spcBef>
              <a:buNone/>
            </a:pPr>
            <a:r>
              <a:rPr lang="en-US" sz="1200" dirty="0">
                <a:latin typeface="+mj-lt"/>
                <a:ea typeface="Times New Roman" panose="02020603050405020304" pitchFamily="18" charset="0"/>
              </a:rPr>
              <a:t>  </a:t>
            </a:r>
          </a:p>
        </p:txBody>
      </p:sp>
      <p:pic>
        <p:nvPicPr>
          <p:cNvPr id="10" name="Picture 9">
            <a:extLst>
              <a:ext uri="{FF2B5EF4-FFF2-40B4-BE49-F238E27FC236}">
                <a16:creationId xmlns:a16="http://schemas.microsoft.com/office/drawing/2014/main" id="{DDD2D4D5-8EFF-6C7E-13BC-047062FD52C1}"/>
              </a:ext>
            </a:extLst>
          </p:cNvPr>
          <p:cNvPicPr>
            <a:picLocks noChangeAspect="1"/>
          </p:cNvPicPr>
          <p:nvPr/>
        </p:nvPicPr>
        <p:blipFill>
          <a:blip r:embed="rId2"/>
          <a:stretch>
            <a:fillRect/>
          </a:stretch>
        </p:blipFill>
        <p:spPr>
          <a:xfrm>
            <a:off x="372083" y="620989"/>
            <a:ext cx="8029832" cy="4549221"/>
          </a:xfrm>
          <a:prstGeom prst="rect">
            <a:avLst/>
          </a:prstGeom>
        </p:spPr>
      </p:pic>
    </p:spTree>
    <p:extLst>
      <p:ext uri="{BB962C8B-B14F-4D97-AF65-F5344CB8AC3E}">
        <p14:creationId xmlns:p14="http://schemas.microsoft.com/office/powerpoint/2010/main" val="258161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FAF vs RFAF vs Average Settled prices – Summer 2023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7" name="Content Placeholder 2">
            <a:extLst>
              <a:ext uri="{FF2B5EF4-FFF2-40B4-BE49-F238E27FC236}">
                <a16:creationId xmlns:a16="http://schemas.microsoft.com/office/drawing/2014/main" id="{2BA3D61A-3C7A-43B6-AAEB-3EBE712ECF9C}"/>
              </a:ext>
            </a:extLst>
          </p:cNvPr>
          <p:cNvSpPr txBox="1">
            <a:spLocks/>
          </p:cNvSpPr>
          <p:nvPr/>
        </p:nvSpPr>
        <p:spPr>
          <a:xfrm>
            <a:off x="157899" y="5401928"/>
            <a:ext cx="8711781" cy="7864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200" dirty="0">
                <a:latin typeface="+mj-lt"/>
                <a:ea typeface="Times New Roman" panose="02020603050405020304" pitchFamily="18" charset="0"/>
              </a:rPr>
              <a:t>The spike in June was not captured by ICE futures.</a:t>
            </a:r>
          </a:p>
          <a:p>
            <a:pPr>
              <a:spcBef>
                <a:spcPts val="0"/>
              </a:spcBef>
            </a:pPr>
            <a:r>
              <a:rPr lang="en-US" sz="1200" dirty="0">
                <a:latin typeface="+mj-lt"/>
                <a:ea typeface="Times New Roman" panose="02020603050405020304" pitchFamily="18" charset="0"/>
              </a:rPr>
              <a:t>FAF appears to be not as volatile as RFAF. The reason for the higher volatility for RFAF is due to the denominator using 14-day historical settled prices.</a:t>
            </a:r>
          </a:p>
          <a:p>
            <a:pPr>
              <a:spcBef>
                <a:spcPts val="0"/>
              </a:spcBef>
            </a:pPr>
            <a:r>
              <a:rPr lang="en-US" sz="1200" dirty="0">
                <a:latin typeface="+mj-lt"/>
                <a:ea typeface="Times New Roman" panose="02020603050405020304" pitchFamily="18" charset="0"/>
              </a:rPr>
              <a:t>Due to shorter window for FAF’s denominator (last 7 days), it tends to be less volatile.   </a:t>
            </a:r>
          </a:p>
        </p:txBody>
      </p:sp>
      <p:pic>
        <p:nvPicPr>
          <p:cNvPr id="9" name="Picture 8">
            <a:extLst>
              <a:ext uri="{FF2B5EF4-FFF2-40B4-BE49-F238E27FC236}">
                <a16:creationId xmlns:a16="http://schemas.microsoft.com/office/drawing/2014/main" id="{41ED09A9-10BF-6701-FFC2-0AF89A7774B1}"/>
              </a:ext>
            </a:extLst>
          </p:cNvPr>
          <p:cNvPicPr>
            <a:picLocks noChangeAspect="1"/>
          </p:cNvPicPr>
          <p:nvPr/>
        </p:nvPicPr>
        <p:blipFill>
          <a:blip r:embed="rId2"/>
          <a:stretch>
            <a:fillRect/>
          </a:stretch>
        </p:blipFill>
        <p:spPr>
          <a:xfrm>
            <a:off x="308445" y="762000"/>
            <a:ext cx="8157107" cy="4608115"/>
          </a:xfrm>
          <a:prstGeom prst="rect">
            <a:avLst/>
          </a:prstGeom>
        </p:spPr>
      </p:pic>
    </p:spTree>
    <p:extLst>
      <p:ext uri="{BB962C8B-B14F-4D97-AF65-F5344CB8AC3E}">
        <p14:creationId xmlns:p14="http://schemas.microsoft.com/office/powerpoint/2010/main" val="151435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Scenario #1: Proposal from REMC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
        <p:nvSpPr>
          <p:cNvPr id="5" name="TextBox 4">
            <a:extLst>
              <a:ext uri="{FF2B5EF4-FFF2-40B4-BE49-F238E27FC236}">
                <a16:creationId xmlns:a16="http://schemas.microsoft.com/office/drawing/2014/main" id="{3D533097-3E26-6E9F-FCE5-678A0FA2AF1D}"/>
              </a:ext>
            </a:extLst>
          </p:cNvPr>
          <p:cNvSpPr txBox="1"/>
          <p:nvPr/>
        </p:nvSpPr>
        <p:spPr>
          <a:xfrm>
            <a:off x="304800" y="790473"/>
            <a:ext cx="8763000" cy="6019853"/>
          </a:xfrm>
          <a:prstGeom prst="rect">
            <a:avLst/>
          </a:prstGeom>
          <a:noFill/>
        </p:spPr>
        <p:txBody>
          <a:bodyPr wrap="square">
            <a:spAutoFit/>
          </a:bodyPr>
          <a:lstStyle/>
          <a:p>
            <a:pPr marL="0" marR="0">
              <a:lnSpc>
                <a:spcPct val="105000"/>
              </a:lnSpc>
              <a:spcBef>
                <a:spcPts val="0"/>
              </a:spcBef>
              <a:spcAft>
                <a:spcPts val="0"/>
              </a:spcAft>
            </a:pPr>
            <a:r>
              <a:rPr lang="en-US" sz="1100" b="1" u="sng" dirty="0">
                <a:solidFill>
                  <a:srgbClr val="000000"/>
                </a:solidFill>
                <a:effectLst/>
                <a:latin typeface="Calibri" panose="020F0502020204030204" pitchFamily="34" charset="0"/>
                <a:ea typeface="Calibri" panose="020F0502020204030204" pitchFamily="34" charset="0"/>
              </a:rPr>
              <a:t>Scenario 1</a:t>
            </a:r>
            <a:r>
              <a:rPr lang="en-US" sz="1100" b="1" u="sng" dirty="0">
                <a:effectLst/>
                <a:latin typeface="Calibri" panose="020F0502020204030204" pitchFamily="34" charset="0"/>
                <a:ea typeface="Calibri" panose="020F0502020204030204" pitchFamily="34" charset="0"/>
              </a:rPr>
              <a:t>: definitions  </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EAL q = Max [IEL during the first 40-day period only beginning on the date</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that the Counter-Party commences activity in ERCOT markets, </a:t>
            </a:r>
            <a:r>
              <a:rPr lang="en-US" sz="1100" strike="sngStrike" dirty="0">
                <a:solidFill>
                  <a:srgbClr val="FF0000"/>
                </a:solidFill>
                <a:effectLst/>
                <a:latin typeface="Calibri" panose="020F0502020204030204" pitchFamily="34" charset="0"/>
                <a:ea typeface="Calibri" panose="020F0502020204030204" pitchFamily="34" charset="0"/>
              </a:rPr>
              <a:t>RFAF *</a:t>
            </a:r>
            <a:r>
              <a:rPr lang="en-US" sz="1100" dirty="0">
                <a:solidFill>
                  <a:srgbClr val="FF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Max</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a:t>
            </a:r>
            <a:r>
              <a:rPr lang="en-US" sz="1100" strike="sngStrike" dirty="0">
                <a:solidFill>
                  <a:srgbClr val="FF0000"/>
                </a:solidFill>
                <a:effectLst/>
                <a:latin typeface="Calibri" panose="020F0502020204030204" pitchFamily="34" charset="0"/>
                <a:ea typeface="Calibri" panose="020F0502020204030204" pitchFamily="34" charset="0"/>
              </a:rPr>
              <a:t>RT</a:t>
            </a:r>
            <a:r>
              <a:rPr lang="en-US" sz="1100" dirty="0">
                <a:solidFill>
                  <a:srgbClr val="FF0000"/>
                </a:solidFill>
                <a:effectLst/>
                <a:latin typeface="Calibri" panose="020F0502020204030204" pitchFamily="34" charset="0"/>
                <a:ea typeface="Calibri" panose="020F0502020204030204" pitchFamily="34" charset="0"/>
              </a:rPr>
              <a:t>N</a:t>
            </a:r>
            <a:r>
              <a:rPr lang="en-US" sz="1100" dirty="0">
                <a:solidFill>
                  <a:srgbClr val="000000"/>
                </a:solidFill>
                <a:effectLst/>
                <a:latin typeface="Calibri" panose="020F0502020204030204" pitchFamily="34" charset="0"/>
                <a:ea typeface="Calibri" panose="020F0502020204030204" pitchFamily="34" charset="0"/>
              </a:rPr>
              <a:t>LE during the previous </a:t>
            </a:r>
            <a:r>
              <a:rPr lang="en-US" sz="1100" dirty="0" err="1">
                <a:solidFill>
                  <a:srgbClr val="000000"/>
                </a:solidFill>
                <a:effectLst/>
                <a:latin typeface="Calibri" panose="020F0502020204030204" pitchFamily="34" charset="0"/>
                <a:ea typeface="Calibri" panose="020F0502020204030204" pitchFamily="34" charset="0"/>
              </a:rPr>
              <a:t>lrq</a:t>
            </a:r>
            <a:r>
              <a:rPr lang="en-US" sz="1100" dirty="0">
                <a:solidFill>
                  <a:srgbClr val="000000"/>
                </a:solidFill>
                <a:effectLst/>
                <a:latin typeface="Calibri" panose="020F0502020204030204" pitchFamily="34" charset="0"/>
                <a:ea typeface="Calibri" panose="020F0502020204030204" pitchFamily="34" charset="0"/>
              </a:rPr>
              <a:t> days}, </a:t>
            </a:r>
            <a:r>
              <a:rPr lang="en-US" sz="1100" dirty="0">
                <a:solidFill>
                  <a:srgbClr val="FF0000"/>
                </a:solidFill>
                <a:effectLst/>
                <a:latin typeface="Calibri" panose="020F0502020204030204" pitchFamily="34" charset="0"/>
                <a:ea typeface="Calibri" panose="020F0502020204030204" pitchFamily="34" charset="0"/>
              </a:rPr>
              <a:t>FAF*</a:t>
            </a:r>
            <a:r>
              <a:rPr lang="en-US" sz="1100" strike="sngStrike" dirty="0">
                <a:solidFill>
                  <a:srgbClr val="FF0000"/>
                </a:solidFill>
                <a:effectLst/>
                <a:latin typeface="Calibri" panose="020F0502020204030204" pitchFamily="34" charset="0"/>
                <a:ea typeface="Calibri" panose="020F0502020204030204" pitchFamily="34" charset="0"/>
              </a:rPr>
              <a:t>RT</a:t>
            </a:r>
            <a:r>
              <a:rPr lang="en-US" sz="1100" dirty="0">
                <a:solidFill>
                  <a:srgbClr val="FF0000"/>
                </a:solidFill>
                <a:effectLst/>
                <a:latin typeface="Calibri" panose="020F0502020204030204" pitchFamily="34" charset="0"/>
                <a:ea typeface="Calibri" panose="020F0502020204030204" pitchFamily="34" charset="0"/>
              </a:rPr>
              <a:t>N</a:t>
            </a:r>
            <a:r>
              <a:rPr lang="en-US" sz="1100" dirty="0">
                <a:solidFill>
                  <a:srgbClr val="000000"/>
                </a:solidFill>
                <a:effectLst/>
                <a:latin typeface="Calibri" panose="020F0502020204030204" pitchFamily="34" charset="0"/>
                <a:ea typeface="Calibri" panose="020F0502020204030204" pitchFamily="34" charset="0"/>
              </a:rPr>
              <a:t>L</a:t>
            </a:r>
            <a:r>
              <a:rPr lang="en-US" sz="1100" dirty="0">
                <a:effectLst/>
                <a:latin typeface="Calibri" panose="020F0502020204030204" pitchFamily="34" charset="0"/>
                <a:ea typeface="Calibri" panose="020F0502020204030204" pitchFamily="34" charset="0"/>
              </a:rPr>
              <a:t>F]</a:t>
            </a:r>
            <a:r>
              <a:rPr lang="en-US" sz="1100" dirty="0">
                <a:solidFill>
                  <a:srgbClr val="000000"/>
                </a:solidFill>
                <a:effectLst/>
                <a:latin typeface="Calibri" panose="020F0502020204030204" pitchFamily="34" charset="0"/>
                <a:ea typeface="Calibri" panose="020F0502020204030204" pitchFamily="34" charset="0"/>
              </a:rPr>
              <a:t> </a:t>
            </a:r>
            <a:r>
              <a:rPr lang="en-US" sz="1100" strike="sngStrike" dirty="0">
                <a:solidFill>
                  <a:srgbClr val="FF0000"/>
                </a:solidFill>
                <a:effectLst/>
                <a:latin typeface="Calibri" panose="020F0502020204030204" pitchFamily="34" charset="0"/>
                <a:ea typeface="Calibri" panose="020F0502020204030204" pitchFamily="34" charset="0"/>
              </a:rPr>
              <a:t>+ DFAF * DALE</a:t>
            </a:r>
            <a:r>
              <a:rPr lang="en-US" sz="1100" dirty="0">
                <a:solidFill>
                  <a:srgbClr val="FF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rPr>
              <a:t>Max </a:t>
            </a:r>
            <a:r>
              <a:rPr lang="en-US" sz="1100" strike="sngStrike" dirty="0">
                <a:solidFill>
                  <a:srgbClr val="FF0000"/>
                </a:solidFill>
                <a:effectLst/>
                <a:latin typeface="Calibri" panose="020F0502020204030204" pitchFamily="34" charset="0"/>
                <a:ea typeface="Calibri" panose="020F0502020204030204" pitchFamily="34" charset="0"/>
              </a:rPr>
              <a:t>[</a:t>
            </a:r>
            <a:r>
              <a:rPr lang="en-US" sz="1100" strike="sngStrike" dirty="0">
                <a:solidFill>
                  <a:srgbClr val="000000"/>
                </a:solidFill>
                <a:effectLst/>
                <a:latin typeface="Calibri" panose="020F0502020204030204" pitchFamily="34" charset="0"/>
                <a:ea typeface="Calibri" panose="020F0502020204030204" pitchFamily="34" charset="0"/>
              </a:rPr>
              <a:t>RTLCNS</a:t>
            </a:r>
            <a:r>
              <a:rPr lang="en-US" sz="1100" strike="sngStrike" dirty="0">
                <a:solidFill>
                  <a:srgbClr val="FF0000"/>
                </a:solidFill>
                <a:effectLst/>
                <a:latin typeface="Calibri" panose="020F0502020204030204" pitchFamily="34" charset="0"/>
                <a:ea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rPr>
              <a:t>NLCD,</a:t>
            </a:r>
            <a:r>
              <a:rPr lang="en-US" sz="1100" strike="sngStrike" dirty="0">
                <a:solidFill>
                  <a:srgbClr val="FF0000"/>
                </a:solidFill>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Max {U</a:t>
            </a:r>
            <a:r>
              <a:rPr lang="en-US" sz="1100" dirty="0">
                <a:solidFill>
                  <a:srgbClr val="FF0000"/>
                </a:solidFill>
                <a:effectLst/>
                <a:latin typeface="Calibri" panose="020F0502020204030204" pitchFamily="34" charset="0"/>
                <a:ea typeface="Calibri" panose="020F0502020204030204" pitchFamily="34" charset="0"/>
              </a:rPr>
              <a:t>LE</a:t>
            </a:r>
            <a:r>
              <a:rPr lang="en-US" sz="1100" strike="sngStrike" dirty="0">
                <a:solidFill>
                  <a:srgbClr val="FF0000"/>
                </a:solidFill>
                <a:effectLst/>
                <a:latin typeface="Calibri" panose="020F0502020204030204" pitchFamily="34" charset="0"/>
                <a:ea typeface="Calibri" panose="020F0502020204030204" pitchFamily="34" charset="0"/>
              </a:rPr>
              <a:t>RTA</a:t>
            </a:r>
            <a:r>
              <a:rPr lang="en-US" sz="1100" dirty="0">
                <a:effectLst/>
                <a:latin typeface="Calibri" panose="020F0502020204030204" pitchFamily="34" charset="0"/>
                <a:ea typeface="Calibri" panose="020F0502020204030204" pitchFamily="34" charset="0"/>
              </a:rPr>
              <a:t> during the previous </a:t>
            </a:r>
            <a:r>
              <a:rPr lang="en-US" sz="1100" dirty="0" err="1">
                <a:effectLst/>
                <a:latin typeface="Calibri" panose="020F0502020204030204" pitchFamily="34" charset="0"/>
                <a:ea typeface="Calibri" panose="020F0502020204030204" pitchFamily="34" charset="0"/>
              </a:rPr>
              <a:t>lrq</a:t>
            </a:r>
            <a:r>
              <a:rPr lang="en-US" sz="1100" dirty="0">
                <a:effectLst/>
                <a:latin typeface="Calibri" panose="020F0502020204030204" pitchFamily="34" charset="0"/>
                <a:ea typeface="Calibri" panose="020F0502020204030204" pitchFamily="34" charset="0"/>
              </a:rPr>
              <a:t> days}</a:t>
            </a:r>
            <a:r>
              <a:rPr lang="en-US" sz="1100" strike="sngStrike" dirty="0">
                <a:solidFill>
                  <a:srgbClr val="FF0000"/>
                </a:solidFill>
                <a:effectLst/>
                <a:latin typeface="Calibri" panose="020F0502020204030204" pitchFamily="34" charset="0"/>
                <a:ea typeface="Calibri" panose="020F0502020204030204" pitchFamily="34" charset="0"/>
              </a:rPr>
              <a:t>]</a:t>
            </a:r>
            <a:r>
              <a:rPr lang="en-US" sz="1100" dirty="0">
                <a:solidFill>
                  <a:srgbClr val="FF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 OUT q + ILE q</a:t>
            </a:r>
            <a:endParaRPr lang="en-US" sz="1100" dirty="0">
              <a:effectLst/>
              <a:latin typeface="Calibri" panose="020F0502020204030204" pitchFamily="34" charset="0"/>
              <a:ea typeface="Calibri" panose="020F0502020204030204" pitchFamily="34" charset="0"/>
            </a:endParaRPr>
          </a:p>
          <a:p>
            <a:pPr marL="0" marR="0">
              <a:spcBef>
                <a:spcPts val="0"/>
              </a:spcBef>
              <a:spcAft>
                <a:spcPts val="300"/>
              </a:spcAft>
            </a:pPr>
            <a:r>
              <a:rPr lang="en-U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300"/>
              </a:spcAft>
            </a:pPr>
            <a:r>
              <a:rPr lang="en-US" sz="1100" dirty="0" err="1">
                <a:solidFill>
                  <a:srgbClr val="000000"/>
                </a:solidFill>
                <a:effectLst/>
                <a:latin typeface="Calibri" panose="020F0502020204030204" pitchFamily="34" charset="0"/>
                <a:ea typeface="Calibri" panose="020F0502020204030204" pitchFamily="34" charset="0"/>
              </a:rPr>
              <a:t>OUT</a:t>
            </a:r>
            <a:r>
              <a:rPr lang="en-US" sz="1100" i="1" baseline="-25000" dirty="0" err="1">
                <a:solidFill>
                  <a:srgbClr val="000000"/>
                </a:solidFill>
                <a:effectLst/>
                <a:latin typeface="Calibri" panose="020F0502020204030204" pitchFamily="34" charset="0"/>
                <a:ea typeface="Calibri" panose="020F0502020204030204" pitchFamily="34" charset="0"/>
              </a:rPr>
              <a:t>q</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OIA</a:t>
            </a:r>
            <a:r>
              <a:rPr lang="en-US" sz="1100" i="1" baseline="-25000" dirty="0" err="1">
                <a:solidFill>
                  <a:srgbClr val="000000"/>
                </a:solidFill>
                <a:effectLst/>
                <a:latin typeface="Calibri" panose="020F0502020204030204" pitchFamily="34" charset="0"/>
                <a:ea typeface="Calibri" panose="020F0502020204030204" pitchFamily="34" charset="0"/>
              </a:rPr>
              <a:t>q</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UDAA</a:t>
            </a:r>
            <a:r>
              <a:rPr lang="en-US" sz="1100" i="1" baseline="-25000" dirty="0" err="1">
                <a:solidFill>
                  <a:srgbClr val="000000"/>
                </a:solidFill>
                <a:effectLst/>
                <a:latin typeface="Calibri" panose="020F0502020204030204" pitchFamily="34" charset="0"/>
                <a:ea typeface="Calibri" panose="020F0502020204030204" pitchFamily="34" charset="0"/>
              </a:rPr>
              <a:t>q</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UFA</a:t>
            </a:r>
            <a:r>
              <a:rPr lang="en-US" sz="1100" i="1" baseline="-25000" dirty="0" err="1">
                <a:solidFill>
                  <a:srgbClr val="000000"/>
                </a:solidFill>
                <a:effectLst/>
                <a:latin typeface="Calibri" panose="020F0502020204030204" pitchFamily="34" charset="0"/>
                <a:ea typeface="Calibri" panose="020F0502020204030204" pitchFamily="34" charset="0"/>
              </a:rPr>
              <a:t>q</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UTA</a:t>
            </a:r>
            <a:r>
              <a:rPr lang="en-US" sz="1100" i="1" baseline="-25000" dirty="0" err="1">
                <a:solidFill>
                  <a:srgbClr val="000000"/>
                </a:solidFill>
                <a:effectLst/>
                <a:latin typeface="Calibri" panose="020F0502020204030204" pitchFamily="34" charset="0"/>
                <a:ea typeface="Calibri" panose="020F0502020204030204" pitchFamily="34" charset="0"/>
              </a:rPr>
              <a:t>q</a:t>
            </a:r>
            <a:r>
              <a:rPr lang="en-US" sz="1100" dirty="0">
                <a:solidFill>
                  <a:srgbClr val="000000"/>
                </a:solidFill>
                <a:effectLst/>
                <a:latin typeface="Calibri" panose="020F0502020204030204" pitchFamily="34" charset="0"/>
                <a:ea typeface="Calibri" panose="020F0502020204030204" pitchFamily="34" charset="0"/>
              </a:rPr>
              <a:t> + CARD</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EAL t = Max [</a:t>
            </a:r>
            <a:r>
              <a:rPr lang="en-US" sz="1100" strike="sngStrike" dirty="0">
                <a:solidFill>
                  <a:srgbClr val="FF0000"/>
                </a:solidFill>
                <a:effectLst/>
                <a:latin typeface="Calibri" panose="020F0502020204030204" pitchFamily="34" charset="0"/>
                <a:ea typeface="Calibri" panose="020F0502020204030204" pitchFamily="34" charset="0"/>
              </a:rPr>
              <a:t>RFAF *</a:t>
            </a:r>
            <a:r>
              <a:rPr lang="en-US" sz="1100" dirty="0">
                <a:solidFill>
                  <a:srgbClr val="FF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Max {</a:t>
            </a:r>
            <a:r>
              <a:rPr lang="en-US" sz="1100" strike="sngStrike" dirty="0">
                <a:solidFill>
                  <a:srgbClr val="FF0000"/>
                </a:solidFill>
                <a:effectLst/>
                <a:latin typeface="Calibri" panose="020F0502020204030204" pitchFamily="34" charset="0"/>
                <a:ea typeface="Calibri" panose="020F0502020204030204" pitchFamily="34" charset="0"/>
              </a:rPr>
              <a:t> RT</a:t>
            </a:r>
            <a:r>
              <a:rPr lang="en-US" sz="1100" dirty="0">
                <a:solidFill>
                  <a:srgbClr val="FF0000"/>
                </a:solidFill>
                <a:effectLst/>
                <a:latin typeface="Calibri" panose="020F0502020204030204" pitchFamily="34" charset="0"/>
                <a:ea typeface="Calibri" panose="020F0502020204030204" pitchFamily="34" charset="0"/>
              </a:rPr>
              <a:t>N</a:t>
            </a:r>
            <a:r>
              <a:rPr lang="en-US" sz="1100" dirty="0">
                <a:solidFill>
                  <a:srgbClr val="000000"/>
                </a:solidFill>
                <a:effectLst/>
                <a:latin typeface="Calibri" panose="020F0502020204030204" pitchFamily="34" charset="0"/>
                <a:ea typeface="Calibri" panose="020F0502020204030204" pitchFamily="34" charset="0"/>
              </a:rPr>
              <a:t>LE during the previous </a:t>
            </a:r>
            <a:r>
              <a:rPr lang="en-US" sz="1100" dirty="0" err="1">
                <a:solidFill>
                  <a:srgbClr val="000000"/>
                </a:solidFill>
                <a:effectLst/>
                <a:latin typeface="Calibri" panose="020F0502020204030204" pitchFamily="34" charset="0"/>
                <a:ea typeface="Calibri" panose="020F0502020204030204" pitchFamily="34" charset="0"/>
              </a:rPr>
              <a:t>lrt</a:t>
            </a:r>
            <a:r>
              <a:rPr lang="en-US" sz="1100" dirty="0">
                <a:solidFill>
                  <a:srgbClr val="000000"/>
                </a:solidFill>
                <a:effectLst/>
                <a:latin typeface="Calibri" panose="020F0502020204030204" pitchFamily="34" charset="0"/>
                <a:ea typeface="Calibri" panose="020F0502020204030204" pitchFamily="34" charset="0"/>
              </a:rPr>
              <a:t> days}, </a:t>
            </a:r>
            <a:r>
              <a:rPr lang="en-US" sz="1100" dirty="0">
                <a:solidFill>
                  <a:srgbClr val="FF0000"/>
                </a:solidFill>
                <a:effectLst/>
                <a:latin typeface="Calibri" panose="020F0502020204030204" pitchFamily="34" charset="0"/>
                <a:ea typeface="Calibri" panose="020F0502020204030204" pitchFamily="34" charset="0"/>
              </a:rPr>
              <a:t>FAF*</a:t>
            </a:r>
            <a:r>
              <a:rPr lang="en-US" sz="1100" strike="sngStrike" dirty="0">
                <a:solidFill>
                  <a:srgbClr val="FF0000"/>
                </a:solidFill>
                <a:effectLst/>
                <a:latin typeface="Calibri" panose="020F0502020204030204" pitchFamily="34" charset="0"/>
                <a:ea typeface="Calibri" panose="020F0502020204030204" pitchFamily="34" charset="0"/>
              </a:rPr>
              <a:t>RT</a:t>
            </a:r>
            <a:r>
              <a:rPr lang="en-US" sz="1100" dirty="0">
                <a:solidFill>
                  <a:srgbClr val="FF0000"/>
                </a:solidFill>
                <a:effectLst/>
                <a:latin typeface="Calibri" panose="020F0502020204030204" pitchFamily="34" charset="0"/>
                <a:ea typeface="Calibri" panose="020F0502020204030204" pitchFamily="34" charset="0"/>
              </a:rPr>
              <a:t>N</a:t>
            </a:r>
            <a:r>
              <a:rPr lang="en-US" sz="1100" dirty="0">
                <a:solidFill>
                  <a:srgbClr val="000000"/>
                </a:solidFill>
                <a:effectLst/>
                <a:latin typeface="Calibri" panose="020F0502020204030204" pitchFamily="34" charset="0"/>
                <a:ea typeface="Calibri" panose="020F0502020204030204" pitchFamily="34" charset="0"/>
              </a:rPr>
              <a:t>L</a:t>
            </a:r>
            <a:r>
              <a:rPr lang="en-US" sz="1100" dirty="0">
                <a:effectLst/>
                <a:latin typeface="Calibri" panose="020F0502020204030204" pitchFamily="34" charset="0"/>
                <a:ea typeface="Calibri" panose="020F0502020204030204" pitchFamily="34" charset="0"/>
              </a:rPr>
              <a:t>F]</a:t>
            </a:r>
            <a:r>
              <a:rPr lang="en-US" sz="1100" dirty="0">
                <a:solidFill>
                  <a:srgbClr val="000000"/>
                </a:solidFill>
                <a:effectLst/>
                <a:latin typeface="Calibri" panose="020F0502020204030204" pitchFamily="34" charset="0"/>
                <a:ea typeface="Calibri" panose="020F0502020204030204" pitchFamily="34" charset="0"/>
              </a:rPr>
              <a:t> </a:t>
            </a:r>
            <a:r>
              <a:rPr lang="en-US" sz="1100" strike="sngStrike" dirty="0">
                <a:solidFill>
                  <a:srgbClr val="FF0000"/>
                </a:solidFill>
                <a:effectLst/>
                <a:latin typeface="Calibri" panose="020F0502020204030204" pitchFamily="34" charset="0"/>
                <a:ea typeface="Calibri" panose="020F0502020204030204" pitchFamily="34" charset="0"/>
              </a:rPr>
              <a:t>+ DFAF * DALE</a:t>
            </a:r>
            <a:r>
              <a:rPr lang="en-US" sz="1100" dirty="0">
                <a:solidFill>
                  <a:srgbClr val="FF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rPr>
              <a:t>Max </a:t>
            </a:r>
            <a:r>
              <a:rPr lang="en-US" sz="1100" strike="sngStrike" dirty="0">
                <a:solidFill>
                  <a:srgbClr val="FF0000"/>
                </a:solidFill>
                <a:effectLst/>
                <a:latin typeface="Calibri" panose="020F0502020204030204" pitchFamily="34" charset="0"/>
                <a:ea typeface="Calibri" panose="020F0502020204030204" pitchFamily="34" charset="0"/>
              </a:rPr>
              <a:t>[</a:t>
            </a:r>
            <a:r>
              <a:rPr lang="en-US" sz="1100" strike="sngStrike" dirty="0">
                <a:solidFill>
                  <a:srgbClr val="000000"/>
                </a:solidFill>
                <a:effectLst/>
                <a:latin typeface="Calibri" panose="020F0502020204030204" pitchFamily="34" charset="0"/>
                <a:ea typeface="Calibri" panose="020F0502020204030204" pitchFamily="34" charset="0"/>
              </a:rPr>
              <a:t>RTLCNS</a:t>
            </a:r>
            <a:r>
              <a:rPr lang="en-US" sz="1100" strike="sngStrike" dirty="0">
                <a:solidFill>
                  <a:srgbClr val="FF0000"/>
                </a:solidFill>
                <a:effectLst/>
                <a:latin typeface="Calibri" panose="020F0502020204030204" pitchFamily="34" charset="0"/>
                <a:ea typeface="Calibri" panose="020F0502020204030204" pitchFamily="34" charset="0"/>
              </a:rPr>
              <a:t> </a:t>
            </a:r>
            <a:r>
              <a:rPr lang="en-US" sz="1100" dirty="0">
                <a:solidFill>
                  <a:srgbClr val="FF0000"/>
                </a:solidFill>
                <a:effectLst/>
                <a:latin typeface="Calibri" panose="020F0502020204030204" pitchFamily="34" charset="0"/>
                <a:ea typeface="Calibri" panose="020F0502020204030204" pitchFamily="34" charset="0"/>
              </a:rPr>
              <a:t>NLCD,</a:t>
            </a:r>
            <a:r>
              <a:rPr lang="en-US" sz="1100" strike="sngStrike" dirty="0">
                <a:solidFill>
                  <a:srgbClr val="FF0000"/>
                </a:solidFill>
                <a:effectLst/>
                <a:latin typeface="Calibri" panose="020F0502020204030204" pitchFamily="34" charset="0"/>
                <a:ea typeface="Calibri" panose="020F0502020204030204" pitchFamily="34" charset="0"/>
              </a:rPr>
              <a:t> </a:t>
            </a:r>
            <a:r>
              <a:rPr lang="en-US" sz="1100" dirty="0">
                <a:effectLst/>
                <a:latin typeface="Calibri" panose="020F0502020204030204" pitchFamily="34" charset="0"/>
                <a:ea typeface="Calibri" panose="020F0502020204030204" pitchFamily="34" charset="0"/>
              </a:rPr>
              <a:t>Max {U</a:t>
            </a:r>
            <a:r>
              <a:rPr lang="en-US" sz="1100" dirty="0">
                <a:solidFill>
                  <a:srgbClr val="FF0000"/>
                </a:solidFill>
                <a:effectLst/>
                <a:latin typeface="Calibri" panose="020F0502020204030204" pitchFamily="34" charset="0"/>
                <a:ea typeface="Calibri" panose="020F0502020204030204" pitchFamily="34" charset="0"/>
              </a:rPr>
              <a:t>LE</a:t>
            </a:r>
            <a:r>
              <a:rPr lang="en-US" sz="1100" strike="sngStrike" dirty="0">
                <a:solidFill>
                  <a:srgbClr val="FF0000"/>
                </a:solidFill>
                <a:effectLst/>
                <a:latin typeface="Calibri" panose="020F0502020204030204" pitchFamily="34" charset="0"/>
                <a:ea typeface="Calibri" panose="020F0502020204030204" pitchFamily="34" charset="0"/>
              </a:rPr>
              <a:t>RTA</a:t>
            </a:r>
            <a:r>
              <a:rPr lang="en-US" sz="1100" dirty="0">
                <a:effectLst/>
                <a:latin typeface="Calibri" panose="020F0502020204030204" pitchFamily="34" charset="0"/>
                <a:ea typeface="Calibri" panose="020F0502020204030204" pitchFamily="34" charset="0"/>
              </a:rPr>
              <a:t> during the previous </a:t>
            </a:r>
            <a:r>
              <a:rPr lang="en-US" sz="1100" dirty="0" err="1">
                <a:effectLst/>
                <a:latin typeface="Calibri" panose="020F0502020204030204" pitchFamily="34" charset="0"/>
                <a:ea typeface="Calibri" panose="020F0502020204030204" pitchFamily="34" charset="0"/>
              </a:rPr>
              <a:t>lrq</a:t>
            </a:r>
            <a:r>
              <a:rPr lang="en-US" sz="1100" dirty="0">
                <a:effectLst/>
                <a:latin typeface="Calibri" panose="020F0502020204030204" pitchFamily="34" charset="0"/>
                <a:ea typeface="Calibri" panose="020F0502020204030204" pitchFamily="34" charset="0"/>
              </a:rPr>
              <a:t> days}</a:t>
            </a:r>
            <a:r>
              <a:rPr lang="en-US" sz="1100" strike="sngStrike" dirty="0">
                <a:solidFill>
                  <a:srgbClr val="FF0000"/>
                </a:solidFill>
                <a:effectLst/>
                <a:latin typeface="Calibri" panose="020F0502020204030204" pitchFamily="34" charset="0"/>
                <a:ea typeface="Calibri" panose="020F0502020204030204" pitchFamily="34" charset="0"/>
              </a:rPr>
              <a:t>]</a:t>
            </a:r>
            <a:r>
              <a:rPr lang="en-US" sz="1100" dirty="0">
                <a:solidFill>
                  <a:srgbClr val="FF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 OUT</a:t>
            </a:r>
            <a:r>
              <a:rPr lang="en-US" sz="1100" i="1" baseline="-25000" dirty="0">
                <a:solidFill>
                  <a:srgbClr val="000000"/>
                </a:solidFill>
                <a:effectLst/>
                <a:latin typeface="Calibri" panose="020F0502020204030204" pitchFamily="34" charset="0"/>
                <a:ea typeface="Calibri" panose="020F0502020204030204" pitchFamily="34" charset="0"/>
              </a:rPr>
              <a:t> </a:t>
            </a:r>
            <a:r>
              <a:rPr lang="en-US" sz="1100" dirty="0">
                <a:solidFill>
                  <a:srgbClr val="000000"/>
                </a:solidFill>
                <a:effectLst/>
                <a:latin typeface="Calibri" panose="020F0502020204030204" pitchFamily="34" charset="0"/>
                <a:ea typeface="Calibri" panose="020F0502020204030204" pitchFamily="34" charset="0"/>
              </a:rPr>
              <a:t>t</a:t>
            </a:r>
            <a:endParaRPr lang="en-US" sz="1100" dirty="0">
              <a:effectLst/>
              <a:latin typeface="Calibri" panose="020F0502020204030204" pitchFamily="34" charset="0"/>
              <a:ea typeface="Calibri" panose="020F0502020204030204" pitchFamily="34" charset="0"/>
            </a:endParaRPr>
          </a:p>
          <a:p>
            <a:pPr marL="0" marR="0">
              <a:spcBef>
                <a:spcPts val="0"/>
              </a:spcBef>
              <a:spcAft>
                <a:spcPts val="300"/>
              </a:spcAft>
            </a:pPr>
            <a:r>
              <a:rPr lang="en-US" sz="1100" dirty="0" err="1">
                <a:solidFill>
                  <a:srgbClr val="000000"/>
                </a:solidFill>
                <a:effectLst/>
                <a:latin typeface="Calibri" panose="020F0502020204030204" pitchFamily="34" charset="0"/>
                <a:ea typeface="Calibri" panose="020F0502020204030204" pitchFamily="34" charset="0"/>
              </a:rPr>
              <a:t>OUT</a:t>
            </a:r>
            <a:r>
              <a:rPr lang="en-US" sz="1100" i="1" baseline="-25000" dirty="0" err="1">
                <a:solidFill>
                  <a:srgbClr val="000000"/>
                </a:solidFill>
                <a:effectLst/>
                <a:latin typeface="Calibri" panose="020F0502020204030204" pitchFamily="34" charset="0"/>
                <a:ea typeface="Calibri" panose="020F0502020204030204" pitchFamily="34" charset="0"/>
              </a:rPr>
              <a:t>t</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OIA</a:t>
            </a:r>
            <a:r>
              <a:rPr lang="en-US" sz="1100" i="1" baseline="-25000" dirty="0" err="1">
                <a:solidFill>
                  <a:srgbClr val="000000"/>
                </a:solidFill>
                <a:effectLst/>
                <a:latin typeface="Calibri" panose="020F0502020204030204" pitchFamily="34" charset="0"/>
                <a:ea typeface="Calibri" panose="020F0502020204030204" pitchFamily="34" charset="0"/>
              </a:rPr>
              <a:t>t</a:t>
            </a:r>
            <a:r>
              <a:rPr lang="en-US" sz="1100" dirty="0">
                <a:solidFill>
                  <a:srgbClr val="000000"/>
                </a:solidFill>
                <a:effectLst/>
                <a:latin typeface="Calibri" panose="020F0502020204030204" pitchFamily="34" charset="0"/>
                <a:ea typeface="Calibri" panose="020F0502020204030204" pitchFamily="34" charset="0"/>
              </a:rPr>
              <a:t> + UDAA</a:t>
            </a:r>
            <a:r>
              <a:rPr lang="en-US" sz="1100" i="1" baseline="-25000" dirty="0">
                <a:solidFill>
                  <a:srgbClr val="000000"/>
                </a:solidFill>
                <a:effectLst/>
                <a:latin typeface="Calibri" panose="020F0502020204030204" pitchFamily="34" charset="0"/>
                <a:ea typeface="Calibri" panose="020F0502020204030204" pitchFamily="34" charset="0"/>
              </a:rPr>
              <a:t> t</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UFA</a:t>
            </a:r>
            <a:r>
              <a:rPr lang="en-US" sz="1100" i="1" baseline="-25000" dirty="0" err="1">
                <a:solidFill>
                  <a:srgbClr val="000000"/>
                </a:solidFill>
                <a:effectLst/>
                <a:latin typeface="Calibri" panose="020F0502020204030204" pitchFamily="34" charset="0"/>
                <a:ea typeface="Calibri" panose="020F0502020204030204" pitchFamily="34" charset="0"/>
              </a:rPr>
              <a:t>t</a:t>
            </a:r>
            <a:r>
              <a:rPr lang="en-US" sz="1100" dirty="0">
                <a:solidFill>
                  <a:srgbClr val="000000"/>
                </a:solidFill>
                <a:effectLst/>
                <a:latin typeface="Calibri" panose="020F0502020204030204" pitchFamily="34" charset="0"/>
                <a:ea typeface="Calibri" panose="020F0502020204030204" pitchFamily="34" charset="0"/>
              </a:rPr>
              <a:t> + </a:t>
            </a:r>
            <a:r>
              <a:rPr lang="en-US" sz="1100" dirty="0" err="1">
                <a:solidFill>
                  <a:srgbClr val="000000"/>
                </a:solidFill>
                <a:effectLst/>
                <a:latin typeface="Calibri" panose="020F0502020204030204" pitchFamily="34" charset="0"/>
                <a:ea typeface="Calibri" panose="020F0502020204030204" pitchFamily="34" charset="0"/>
              </a:rPr>
              <a:t>UTA</a:t>
            </a:r>
            <a:r>
              <a:rPr lang="en-US" sz="1100" i="1" baseline="-25000" dirty="0" err="1">
                <a:solidFill>
                  <a:srgbClr val="000000"/>
                </a:solidFill>
                <a:effectLst/>
                <a:latin typeface="Calibri" panose="020F0502020204030204" pitchFamily="34" charset="0"/>
                <a:ea typeface="Calibri" panose="020F0502020204030204" pitchFamily="34" charset="0"/>
              </a:rPr>
              <a:t>t</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NLE </a:t>
            </a:r>
            <a:r>
              <a:rPr lang="en-US" sz="1100" dirty="0">
                <a:solidFill>
                  <a:srgbClr val="000000"/>
                </a:solidFill>
                <a:effectLst/>
                <a:latin typeface="Calibri" panose="020F0502020204030204" pitchFamily="34" charset="0"/>
                <a:ea typeface="Calibri" panose="020F0502020204030204" pitchFamily="34" charset="0"/>
              </a:rPr>
              <a:t>= Total net liability extrapolated  (Last 14 days RTM Initial Statement Average + Last 14 days DAM Initial Statement Average based on RTM Initial OD)*M1. Use same RTM ODs for DAM as well</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NLF</a:t>
            </a:r>
            <a:r>
              <a:rPr lang="en-US" sz="1100" dirty="0">
                <a:solidFill>
                  <a:srgbClr val="000000"/>
                </a:solidFill>
                <a:effectLst/>
                <a:latin typeface="Calibri" panose="020F0502020204030204" pitchFamily="34" charset="0"/>
                <a:ea typeface="Calibri" panose="020F0502020204030204" pitchFamily="34" charset="0"/>
              </a:rPr>
              <a:t> = net liability forward = 1.5 * (7 most recent Operating days Real time estimates + 7 most recent RTM ODs day-ahead) if settled data is available use settled else estimates – no price cap</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FAF</a:t>
            </a:r>
            <a:r>
              <a:rPr lang="en-US" sz="1100" dirty="0">
                <a:solidFill>
                  <a:srgbClr val="000000"/>
                </a:solidFill>
                <a:effectLst/>
                <a:latin typeface="Calibri" panose="020F0502020204030204" pitchFamily="34" charset="0"/>
                <a:ea typeface="Calibri" panose="020F0502020204030204" pitchFamily="34" charset="0"/>
              </a:rPr>
              <a:t> = 21 future / most recent days 7 RTM Prices </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NLCD</a:t>
            </a:r>
            <a:r>
              <a:rPr lang="en-US" sz="1100" dirty="0">
                <a:solidFill>
                  <a:srgbClr val="000000"/>
                </a:solidFill>
                <a:effectLst/>
                <a:latin typeface="Calibri" panose="020F0502020204030204" pitchFamily="34" charset="0"/>
                <a:ea typeface="Calibri" panose="020F0502020204030204" pitchFamily="34" charset="0"/>
              </a:rPr>
              <a:t> = (7 most recent Operating days Real time estimates + 7 most recent DAM ODs day-ahead) if settled data is available use settled else estimates – no price cap</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ULE</a:t>
            </a:r>
            <a:r>
              <a:rPr lang="en-US" sz="1100" dirty="0">
                <a:solidFill>
                  <a:srgbClr val="000000"/>
                </a:solidFill>
                <a:effectLst/>
                <a:latin typeface="Calibri" panose="020F0502020204030204" pitchFamily="34" charset="0"/>
                <a:ea typeface="Calibri" panose="020F0502020204030204" pitchFamily="34" charset="0"/>
              </a:rPr>
              <a:t> = unbilled liability extrapolated (Last 14 days RTM Initial Statement Average + Last 14 days DAM Initial Statement Average based on RTM Initial OD)*M2 -  use same RTM ODs for DAM as well</a:t>
            </a:r>
            <a:endParaRPr lang="en-US" sz="11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rPr>
              <a:t>OD Invoice Exposure: new proposal from RMC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Include:</a:t>
            </a: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RTM and DAM statements for the same Operating Day must be netted for every Operating Day considered in Invoice Exposure calculation (past 7 ODs and M1 forward ODs days). </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100" dirty="0">
                <a:solidFill>
                  <a:srgbClr val="FF0000"/>
                </a:solidFill>
                <a:effectLst/>
                <a:latin typeface="Calibri" panose="020F0502020204030204" pitchFamily="34" charset="0"/>
                <a:ea typeface="Times New Roman" panose="02020603050405020304" pitchFamily="18" charset="0"/>
              </a:rPr>
              <a:t>For Finals and true-ups include (past 7 days as well as M1 forward days statements)</a:t>
            </a:r>
            <a:endParaRPr lang="en-US" sz="1100" dirty="0">
              <a:solidFill>
                <a:srgbClr val="FF0000"/>
              </a:solidFill>
              <a:latin typeface="Calibri" panose="020F0502020204030204" pitchFamily="34" charset="0"/>
              <a:ea typeface="Times New Roman" panose="02020603050405020304" pitchFamily="18" charset="0"/>
            </a:endParaRPr>
          </a:p>
          <a:p>
            <a:pPr marR="0" lvl="0">
              <a:lnSpc>
                <a:spcPct val="105000"/>
              </a:lnSpc>
              <a:spcBef>
                <a:spcPts val="0"/>
              </a:spcBef>
              <a:spcAft>
                <a:spcPts val="800"/>
              </a:spcAft>
            </a:pPr>
            <a:r>
              <a:rPr lang="en-US" sz="1100" dirty="0">
                <a:effectLst/>
                <a:latin typeface="Calibri" panose="020F0502020204030204" pitchFamily="34" charset="0"/>
                <a:ea typeface="Times New Roman" panose="02020603050405020304" pitchFamily="18" charset="0"/>
              </a:rPr>
              <a:t>Exclude:  M&amp;N securitization invoices, CRR auction invoices, miscellaneous invoices relating to $2B distributed to market for Sec N on 6/21/22,  and miscellaneous invoices related Uri short pay to market on 12/19/2022</a:t>
            </a:r>
            <a:endParaRPr lang="en-US" sz="1100" dirty="0">
              <a:effectLst/>
              <a:latin typeface="Calibri" panose="020F0502020204030204" pitchFamily="34" charset="0"/>
              <a:ea typeface="Calibri" panose="020F0502020204030204" pitchFamily="34" charset="0"/>
            </a:endParaRPr>
          </a:p>
          <a:p>
            <a:pPr marL="285750" indent="-285750">
              <a:spcBef>
                <a:spcPts val="0"/>
              </a:spcBef>
              <a:buFont typeface="Arial" panose="020B0604020202020204" pitchFamily="34" charset="0"/>
              <a:buChar char="•"/>
            </a:pPr>
            <a:endParaRPr lang="en-US" sz="1800" dirty="0">
              <a:latin typeface="Calibri" panose="020F0502020204030204" pitchFamily="34" charset="0"/>
              <a:ea typeface="Times New Roman" panose="02020603050405020304" pitchFamily="18" charset="0"/>
            </a:endParaRPr>
          </a:p>
          <a:p>
            <a:pPr marL="285750" indent="-285750">
              <a:spcBef>
                <a:spcPts val="0"/>
              </a:spcBef>
              <a:buFont typeface="Arial" panose="020B0604020202020204" pitchFamily="34" charset="0"/>
              <a:buChar char="•"/>
            </a:pPr>
            <a:endParaRPr lang="en-US"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6507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860-7F53-4966-86CF-75E2176DF76A}"/>
              </a:ext>
            </a:extLst>
          </p:cNvPr>
          <p:cNvSpPr>
            <a:spLocks noGrp="1"/>
          </p:cNvSpPr>
          <p:nvPr>
            <p:ph type="title"/>
          </p:nvPr>
        </p:nvSpPr>
        <p:spPr>
          <a:xfrm>
            <a:off x="381000" y="243682"/>
            <a:ext cx="8458200" cy="442118"/>
          </a:xfrm>
        </p:spPr>
        <p:txBody>
          <a:bodyPr/>
          <a:lstStyle/>
          <a:p>
            <a:pPr algn="ctr"/>
            <a:r>
              <a:rPr lang="en-US" sz="2000" dirty="0"/>
              <a:t>Current EAL Formula vs. Scenarios #2 and #3</a:t>
            </a:r>
            <a:br>
              <a:rPr lang="en-US" sz="2000" dirty="0"/>
            </a:br>
            <a:endParaRPr lang="en-US" sz="2000" dirty="0"/>
          </a:p>
        </p:txBody>
      </p:sp>
      <p:sp>
        <p:nvSpPr>
          <p:cNvPr id="4" name="Slide Number Placeholder 3">
            <a:extLst>
              <a:ext uri="{FF2B5EF4-FFF2-40B4-BE49-F238E27FC236}">
                <a16:creationId xmlns:a16="http://schemas.microsoft.com/office/drawing/2014/main" id="{17DB2987-2A6C-46E9-A624-4603F6AF778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
        <p:nvSpPr>
          <p:cNvPr id="7" name="Content Placeholder 2">
            <a:extLst>
              <a:ext uri="{FF2B5EF4-FFF2-40B4-BE49-F238E27FC236}">
                <a16:creationId xmlns:a16="http://schemas.microsoft.com/office/drawing/2014/main" id="{5A0835AC-BF0E-4AAB-93DF-8A0DC56B9C1E}"/>
              </a:ext>
            </a:extLst>
          </p:cNvPr>
          <p:cNvSpPr>
            <a:spLocks noGrp="1"/>
          </p:cNvSpPr>
          <p:nvPr>
            <p:ph idx="1"/>
          </p:nvPr>
        </p:nvSpPr>
        <p:spPr>
          <a:xfrm>
            <a:off x="381000" y="685800"/>
            <a:ext cx="8534400" cy="5715000"/>
          </a:xfrm>
        </p:spPr>
        <p:txBody>
          <a:bodyPr/>
          <a:lstStyle/>
          <a:p>
            <a:pPr marL="0" marR="0" indent="0">
              <a:lnSpc>
                <a:spcPct val="107000"/>
              </a:lnSpc>
              <a:spcBef>
                <a:spcPts val="0"/>
              </a:spcBef>
              <a:spcAft>
                <a:spcPts val="0"/>
              </a:spcAft>
              <a:buNone/>
            </a:pPr>
            <a:r>
              <a:rPr lang="en-US" sz="1600" b="1" dirty="0">
                <a:ea typeface="Times New Roman" panose="02020603050405020304" pitchFamily="18" charset="0"/>
              </a:rPr>
              <a:t>Current: </a:t>
            </a:r>
            <a:r>
              <a:rPr lang="en-US" sz="1600" dirty="0">
                <a:effectLst/>
                <a:ea typeface="Times New Roman" panose="02020603050405020304" pitchFamily="18" charset="0"/>
              </a:rPr>
              <a:t>EAL </a:t>
            </a:r>
            <a:r>
              <a:rPr lang="en-US" sz="1600" i="1" baseline="-25000" dirty="0">
                <a:effectLst/>
                <a:ea typeface="Times New Roman" panose="02020603050405020304" pitchFamily="18" charset="0"/>
              </a:rPr>
              <a:t>q</a:t>
            </a:r>
            <a:r>
              <a:rPr lang="en-US" sz="1600" dirty="0">
                <a:effectLst/>
                <a:ea typeface="Times New Roman" panose="02020603050405020304" pitchFamily="18" charset="0"/>
              </a:rPr>
              <a:t> = Max [IEL during the first 40-day period only beginning on the date that the Counter-Party commences activity in ERCOT markets, </a:t>
            </a:r>
            <a:r>
              <a:rPr lang="en-US" sz="1600" dirty="0">
                <a:effectLst/>
                <a:highlight>
                  <a:srgbClr val="00FFFF"/>
                </a:highlight>
                <a:ea typeface="Times New Roman" panose="02020603050405020304" pitchFamily="18" charset="0"/>
              </a:rPr>
              <a:t>RFAF * Max {RTLE during the previous </a:t>
            </a:r>
            <a:r>
              <a:rPr lang="en-US" sz="1600" i="1" dirty="0" err="1">
                <a:effectLst/>
                <a:highlight>
                  <a:srgbClr val="00FFFF"/>
                </a:highlight>
                <a:ea typeface="Times New Roman" panose="02020603050405020304" pitchFamily="18" charset="0"/>
              </a:rPr>
              <a:t>lrq</a:t>
            </a:r>
            <a:r>
              <a:rPr lang="en-US" sz="1600" i="1" dirty="0">
                <a:effectLst/>
                <a:highlight>
                  <a:srgbClr val="00FFFF"/>
                </a:highlight>
                <a:ea typeface="Times New Roman" panose="02020603050405020304" pitchFamily="18" charset="0"/>
              </a:rPr>
              <a:t> </a:t>
            </a:r>
            <a:r>
              <a:rPr lang="en-US" sz="1600" dirty="0">
                <a:effectLst/>
                <a:highlight>
                  <a:srgbClr val="00FFFF"/>
                </a:highlight>
                <a:ea typeface="Times New Roman" panose="02020603050405020304" pitchFamily="18" charset="0"/>
              </a:rPr>
              <a:t>days}, </a:t>
            </a:r>
            <a:r>
              <a:rPr lang="en-US" sz="1600" dirty="0">
                <a:effectLst/>
                <a:highlight>
                  <a:srgbClr val="FF00FF"/>
                </a:highlight>
                <a:ea typeface="Times New Roman" panose="02020603050405020304" pitchFamily="18" charset="0"/>
              </a:rPr>
              <a:t>RTLF]</a:t>
            </a:r>
            <a:r>
              <a:rPr lang="en-US" sz="1600" dirty="0">
                <a:effectLst/>
                <a:ea typeface="Times New Roman" panose="02020603050405020304" pitchFamily="18" charset="0"/>
              </a:rPr>
              <a:t> + </a:t>
            </a:r>
            <a:r>
              <a:rPr lang="en-US" sz="1600" dirty="0">
                <a:effectLst/>
                <a:highlight>
                  <a:srgbClr val="FF0000"/>
                </a:highlight>
                <a:ea typeface="Times New Roman" panose="02020603050405020304" pitchFamily="18" charset="0"/>
              </a:rPr>
              <a:t>DFAF * DALE</a:t>
            </a:r>
            <a:r>
              <a:rPr lang="en-US" sz="1600" dirty="0">
                <a:effectLst/>
                <a:ea typeface="Times New Roman" panose="02020603050405020304" pitchFamily="18" charset="0"/>
              </a:rPr>
              <a:t> + </a:t>
            </a:r>
            <a:r>
              <a:rPr lang="en-US" sz="1600" dirty="0">
                <a:effectLst/>
                <a:highlight>
                  <a:srgbClr val="00FF00"/>
                </a:highlight>
                <a:ea typeface="Times New Roman" panose="02020603050405020304" pitchFamily="18" charset="0"/>
              </a:rPr>
              <a:t>Max [RTLCNS, Max {URTA during the previous </a:t>
            </a:r>
            <a:r>
              <a:rPr lang="en-US" sz="1600" i="1" dirty="0" err="1">
                <a:effectLst/>
                <a:highlight>
                  <a:srgbClr val="00FF00"/>
                </a:highlight>
                <a:ea typeface="Times New Roman" panose="02020603050405020304" pitchFamily="18" charset="0"/>
              </a:rPr>
              <a:t>lrq</a:t>
            </a:r>
            <a:r>
              <a:rPr lang="en-US" sz="1600" i="1" dirty="0">
                <a:effectLst/>
                <a:highlight>
                  <a:srgbClr val="00FF00"/>
                </a:highlight>
                <a:ea typeface="Times New Roman" panose="02020603050405020304" pitchFamily="18" charset="0"/>
              </a:rPr>
              <a:t> </a:t>
            </a:r>
            <a:r>
              <a:rPr lang="en-US" sz="1600" dirty="0">
                <a:effectLst/>
                <a:highlight>
                  <a:srgbClr val="00FF00"/>
                </a:highlight>
                <a:ea typeface="Times New Roman" panose="02020603050405020304" pitchFamily="18" charset="0"/>
              </a:rPr>
              <a:t>days}]</a:t>
            </a:r>
            <a:r>
              <a:rPr lang="en-US" sz="1600" dirty="0">
                <a:effectLst/>
                <a:ea typeface="Times New Roman" panose="02020603050405020304" pitchFamily="18" charset="0"/>
              </a:rPr>
              <a:t> + OUT</a:t>
            </a:r>
            <a:r>
              <a:rPr lang="en-US" sz="1600" i="1" baseline="-25000" dirty="0">
                <a:effectLst/>
                <a:ea typeface="Times New Roman" panose="02020603050405020304" pitchFamily="18" charset="0"/>
              </a:rPr>
              <a:t> q</a:t>
            </a:r>
            <a:r>
              <a:rPr lang="en-US" sz="1600" dirty="0">
                <a:effectLst/>
                <a:ea typeface="Times New Roman" panose="02020603050405020304" pitchFamily="18" charset="0"/>
              </a:rPr>
              <a:t> + ILE</a:t>
            </a:r>
            <a:r>
              <a:rPr lang="en-US" sz="1600" baseline="-25000" dirty="0">
                <a:effectLst/>
                <a:ea typeface="Times New Roman" panose="02020603050405020304" pitchFamily="18" charset="0"/>
              </a:rPr>
              <a:t> </a:t>
            </a:r>
            <a:r>
              <a:rPr lang="en-US" sz="1600" i="1" baseline="-25000" dirty="0">
                <a:effectLst/>
                <a:ea typeface="Times New Roman" panose="02020603050405020304" pitchFamily="18" charset="0"/>
              </a:rPr>
              <a:t>q</a:t>
            </a:r>
            <a:endParaRPr lang="en-US" sz="1600" i="1" baseline="-25000" dirty="0">
              <a:ea typeface="Times New Roman" panose="02020603050405020304" pitchFamily="18" charset="0"/>
            </a:endParaRPr>
          </a:p>
          <a:p>
            <a:pPr marL="0" marR="0" indent="0">
              <a:lnSpc>
                <a:spcPct val="107000"/>
              </a:lnSpc>
              <a:spcBef>
                <a:spcPts val="0"/>
              </a:spcBef>
              <a:spcAft>
                <a:spcPts val="0"/>
              </a:spcAft>
              <a:buNone/>
            </a:pPr>
            <a:endParaRPr lang="en-US" sz="1600" i="1" baseline="-25000" dirty="0">
              <a:effectLst/>
              <a:ea typeface="Times New Roman" panose="02020603050405020304" pitchFamily="18" charset="0"/>
            </a:endParaRPr>
          </a:p>
          <a:p>
            <a:pPr marL="0" marR="0" indent="0">
              <a:lnSpc>
                <a:spcPct val="107000"/>
              </a:lnSpc>
              <a:spcBef>
                <a:spcPts val="0"/>
              </a:spcBef>
              <a:spcAft>
                <a:spcPts val="0"/>
              </a:spcAft>
              <a:buNone/>
            </a:pPr>
            <a:endParaRPr lang="en-US" sz="1600" i="1" baseline="-25000" dirty="0">
              <a:ea typeface="Times New Roman" panose="02020603050405020304" pitchFamily="18" charset="0"/>
            </a:endParaRPr>
          </a:p>
          <a:p>
            <a:pPr marL="0" marR="0" indent="0">
              <a:lnSpc>
                <a:spcPct val="107000"/>
              </a:lnSpc>
              <a:spcBef>
                <a:spcPts val="0"/>
              </a:spcBef>
              <a:spcAft>
                <a:spcPts val="0"/>
              </a:spcAft>
              <a:buNone/>
            </a:pPr>
            <a:r>
              <a:rPr lang="en-US" sz="1600" b="1" dirty="0">
                <a:latin typeface="Arial-BoldMT"/>
                <a:ea typeface="Calibri" panose="020F0502020204030204" pitchFamily="34" charset="0"/>
                <a:cs typeface="Arial-BoldMT"/>
              </a:rPr>
              <a:t>Scenario #2: </a:t>
            </a:r>
            <a:r>
              <a:rPr lang="en-US" sz="1600" dirty="0">
                <a:effectLst/>
                <a:latin typeface="Arial-BoldMT"/>
                <a:ea typeface="Calibri" panose="020F0502020204030204" pitchFamily="34" charset="0"/>
                <a:cs typeface="Arial-BoldMT"/>
              </a:rPr>
              <a:t>EAL q = Max [IEL during the first 40-day period only beginning on the date that the Counter-Party commences activity in ERCOT markets, </a:t>
            </a:r>
            <a:r>
              <a:rPr lang="en-US" sz="1600" dirty="0">
                <a:solidFill>
                  <a:srgbClr val="FF0000"/>
                </a:solidFill>
                <a:effectLst/>
                <a:highlight>
                  <a:srgbClr val="FFFF00"/>
                </a:highlight>
                <a:latin typeface="Arial-BoldMT"/>
                <a:ea typeface="Calibri" panose="020F0502020204030204" pitchFamily="34" charset="0"/>
                <a:cs typeface="Arial-BoldMT"/>
              </a:rPr>
              <a:t>Max{(</a:t>
            </a:r>
            <a:r>
              <a:rPr lang="en-US" sz="1600" dirty="0">
                <a:effectLst/>
                <a:highlight>
                  <a:srgbClr val="FFFF00"/>
                </a:highlight>
                <a:latin typeface="Arial-BoldMT"/>
                <a:ea typeface="Calibri" panose="020F0502020204030204" pitchFamily="34" charset="0"/>
                <a:cs typeface="Arial-BoldMT"/>
              </a:rPr>
              <a:t>RFAF * </a:t>
            </a:r>
            <a:r>
              <a:rPr lang="en-US" sz="1600" strike="sngStrike" dirty="0">
                <a:solidFill>
                  <a:srgbClr val="FF0000"/>
                </a:solidFill>
                <a:effectLst/>
                <a:highlight>
                  <a:srgbClr val="FFFF00"/>
                </a:highlight>
                <a:latin typeface="Arial-BoldMT"/>
                <a:ea typeface="Calibri" panose="020F0502020204030204" pitchFamily="34" charset="0"/>
                <a:cs typeface="Arial-BoldMT"/>
              </a:rPr>
              <a:t>Max {</a:t>
            </a:r>
            <a:r>
              <a:rPr lang="en-US" sz="1600" dirty="0">
                <a:effectLst/>
                <a:highlight>
                  <a:srgbClr val="FFFF00"/>
                </a:highlight>
                <a:latin typeface="Arial-BoldMT"/>
                <a:ea typeface="Calibri" panose="020F0502020204030204" pitchFamily="34" charset="0"/>
                <a:cs typeface="Arial-BoldMT"/>
              </a:rPr>
              <a:t>RTLE</a:t>
            </a:r>
            <a:r>
              <a:rPr lang="en-US" sz="1600" dirty="0">
                <a:solidFill>
                  <a:srgbClr val="FF0000"/>
                </a:solidFill>
                <a:effectLst/>
                <a:highlight>
                  <a:srgbClr val="FFFF00"/>
                </a:highlight>
                <a:latin typeface="Arial-BoldMT"/>
                <a:ea typeface="Calibri" panose="020F0502020204030204" pitchFamily="34" charset="0"/>
                <a:cs typeface="Arial-BoldMT"/>
              </a:rPr>
              <a:t>)</a:t>
            </a:r>
            <a:r>
              <a:rPr lang="en-US" sz="1600" dirty="0">
                <a:effectLst/>
                <a:highlight>
                  <a:srgbClr val="FFFF00"/>
                </a:highlight>
                <a:latin typeface="Arial-BoldMT"/>
                <a:ea typeface="Calibri" panose="020F0502020204030204" pitchFamily="34" charset="0"/>
                <a:cs typeface="Arial-BoldMT"/>
              </a:rPr>
              <a:t> </a:t>
            </a:r>
            <a:r>
              <a:rPr lang="en-US" sz="1600" dirty="0">
                <a:effectLst/>
                <a:latin typeface="Arial-BoldMT"/>
                <a:ea typeface="Calibri" panose="020F0502020204030204" pitchFamily="34" charset="0"/>
                <a:cs typeface="Arial-BoldMT"/>
              </a:rPr>
              <a:t>during the previous </a:t>
            </a:r>
            <a:r>
              <a:rPr lang="en-US" sz="1600" dirty="0" err="1">
                <a:effectLst/>
                <a:latin typeface="Arial-BoldMT"/>
                <a:ea typeface="Calibri" panose="020F0502020204030204" pitchFamily="34" charset="0"/>
                <a:cs typeface="Arial-BoldMT"/>
              </a:rPr>
              <a:t>lrq</a:t>
            </a:r>
            <a:r>
              <a:rPr lang="en-US" sz="1600" dirty="0">
                <a:effectLst/>
                <a:latin typeface="Arial-BoldMT"/>
                <a:ea typeface="Calibri" panose="020F0502020204030204" pitchFamily="34" charset="0"/>
                <a:cs typeface="Arial-BoldMT"/>
              </a:rPr>
              <a:t> days}, RTLF] + DFAF * DALE + Max [RTLCNS, Max {URTA during the previous </a:t>
            </a:r>
            <a:r>
              <a:rPr lang="en-US" sz="1600" dirty="0" err="1">
                <a:effectLst/>
                <a:latin typeface="Arial-BoldMT"/>
                <a:ea typeface="Calibri" panose="020F0502020204030204" pitchFamily="34" charset="0"/>
                <a:cs typeface="Arial-BoldMT"/>
              </a:rPr>
              <a:t>lrq</a:t>
            </a:r>
            <a:r>
              <a:rPr lang="en-US" sz="1600" dirty="0">
                <a:effectLst/>
                <a:latin typeface="Arial-BoldMT"/>
                <a:ea typeface="Calibri" panose="020F0502020204030204" pitchFamily="34" charset="0"/>
                <a:cs typeface="Arial-BoldMT"/>
              </a:rPr>
              <a:t> days}] + OUT q + ILE q</a:t>
            </a:r>
          </a:p>
          <a:p>
            <a:pPr marL="0" marR="0" indent="0">
              <a:lnSpc>
                <a:spcPct val="107000"/>
              </a:lnSpc>
              <a:spcBef>
                <a:spcPts val="0"/>
              </a:spcBef>
              <a:spcAft>
                <a:spcPts val="0"/>
              </a:spcAft>
              <a:buNone/>
            </a:pPr>
            <a:endParaRPr lang="en-US" sz="1600" dirty="0">
              <a:latin typeface="Arial-BoldM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b="1" dirty="0">
                <a:effectLst/>
                <a:latin typeface="Arial-BoldMT"/>
                <a:ea typeface="Calibri" panose="020F0502020204030204" pitchFamily="34" charset="0"/>
                <a:cs typeface="Arial-BoldMT"/>
              </a:rPr>
              <a:t>Scenario #3:</a:t>
            </a:r>
            <a:r>
              <a:rPr lang="en-US" sz="1600" dirty="0">
                <a:effectLst/>
                <a:latin typeface="Arial-BoldMT"/>
                <a:ea typeface="Calibri" panose="020F0502020204030204" pitchFamily="34" charset="0"/>
                <a:cs typeface="Arial-BoldMT"/>
              </a:rPr>
              <a:t> EAL q = Max [IEL during the first 40-day period only beginning on the date that the Counter-Party commences activity in ERCOT markets, </a:t>
            </a:r>
            <a:r>
              <a:rPr lang="en-US" sz="1600" dirty="0">
                <a:effectLst/>
                <a:highlight>
                  <a:srgbClr val="FFFF00"/>
                </a:highlight>
                <a:latin typeface="Arial-BoldMT"/>
                <a:ea typeface="Calibri" panose="020F0502020204030204" pitchFamily="34" charset="0"/>
                <a:cs typeface="Arial-BoldMT"/>
              </a:rPr>
              <a:t>RFAF</a:t>
            </a:r>
            <a:r>
              <a:rPr lang="en-US" sz="1600" dirty="0">
                <a:effectLst/>
                <a:latin typeface="Arial-BoldMT"/>
                <a:ea typeface="Calibri" panose="020F0502020204030204" pitchFamily="34" charset="0"/>
                <a:cs typeface="Arial-BoldMT"/>
              </a:rPr>
              <a:t> * Max {RTLE during the previous </a:t>
            </a:r>
            <a:r>
              <a:rPr lang="en-US" sz="1600" dirty="0" err="1">
                <a:effectLst/>
                <a:latin typeface="Arial-BoldMT"/>
                <a:ea typeface="Calibri" panose="020F0502020204030204" pitchFamily="34" charset="0"/>
                <a:cs typeface="Arial-BoldMT"/>
              </a:rPr>
              <a:t>lrq</a:t>
            </a:r>
            <a:r>
              <a:rPr lang="en-US" sz="1600" dirty="0">
                <a:effectLst/>
                <a:latin typeface="Arial-BoldMT"/>
                <a:ea typeface="Calibri" panose="020F0502020204030204" pitchFamily="34" charset="0"/>
                <a:cs typeface="Arial-BoldMT"/>
              </a:rPr>
              <a:t> days}, RTLF] + DFAF * DALE + Max [RTLCNS, Max {URTA during the previous </a:t>
            </a:r>
            <a:r>
              <a:rPr lang="en-US" sz="1600" dirty="0" err="1">
                <a:effectLst/>
                <a:latin typeface="Arial-BoldMT"/>
                <a:ea typeface="Calibri" panose="020F0502020204030204" pitchFamily="34" charset="0"/>
                <a:cs typeface="Arial-BoldMT"/>
              </a:rPr>
              <a:t>lrq</a:t>
            </a:r>
            <a:r>
              <a:rPr lang="en-US" sz="1600" dirty="0">
                <a:effectLst/>
                <a:latin typeface="Arial-BoldMT"/>
                <a:ea typeface="Calibri" panose="020F0502020204030204" pitchFamily="34" charset="0"/>
                <a:cs typeface="Arial-BoldMT"/>
              </a:rPr>
              <a:t> days}] + OUT q + ILE q</a:t>
            </a:r>
          </a:p>
          <a:p>
            <a:pPr marL="0" marR="0" indent="0">
              <a:lnSpc>
                <a:spcPct val="107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Two RFAF’s: CP specific RFAF and Global RFAF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Max RTLE date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CP specific RFAF = </a:t>
            </a:r>
            <a:r>
              <a:rPr lang="en-US"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Projected Real-Time ICE Forward Average Price</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Historic Real-Time Settled Average Price</a:t>
            </a:r>
          </a:p>
          <a:p>
            <a:pPr>
              <a:lnSpc>
                <a:spcPct val="107000"/>
              </a:lnSpc>
              <a:spcBef>
                <a:spcPts val="0"/>
              </a:spcBef>
              <a:spcAft>
                <a:spcPts val="80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Global RFAF is calculated </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based on existing methodology. Global </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RFAF is used in MCE calculations. </a:t>
            </a:r>
            <a:endParaRPr lang="en-US"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spcBef>
                <a:spcPts val="0"/>
              </a:spcBef>
              <a:spcAft>
                <a:spcPts val="1200"/>
              </a:spcAft>
              <a:buNone/>
              <a:tabLst>
                <a:tab pos="914400" algn="l"/>
              </a:tabLst>
            </a:pPr>
            <a:endParaRPr lang="en-US" sz="1600" dirty="0">
              <a:effectLst/>
              <a:ea typeface="Times New Roman" panose="02020603050405020304" pitchFamily="18" charset="0"/>
            </a:endParaRPr>
          </a:p>
          <a:p>
            <a:pPr marL="0" marR="0" indent="0">
              <a:lnSpc>
                <a:spcPct val="107000"/>
              </a:lnSpc>
              <a:spcBef>
                <a:spcPts val="0"/>
              </a:spcBef>
              <a:spcAft>
                <a:spcPts val="800"/>
              </a:spcAft>
              <a:buNone/>
            </a:pPr>
            <a:r>
              <a:rPr lang="en-US" sz="1600" b="1" dirty="0">
                <a:effectLst/>
                <a:ea typeface="Calibri" panose="020F0502020204030204" pitchFamily="34" charset="0"/>
                <a:cs typeface="Arial-BoldMT"/>
              </a:rPr>
              <a:t> </a:t>
            </a:r>
            <a:endParaRPr lang="en-US" sz="1600" b="1" dirty="0">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600" b="1" dirty="0">
              <a:effectLst/>
              <a:ea typeface="Times New Roman" panose="02020603050405020304" pitchFamily="18" charset="0"/>
            </a:endParaRPr>
          </a:p>
          <a:p>
            <a:pPr marL="0" marR="0" lvl="0" indent="0">
              <a:spcBef>
                <a:spcPts val="0"/>
              </a:spcBef>
              <a:spcAft>
                <a:spcPts val="0"/>
              </a:spcAft>
              <a:buNone/>
            </a:pPr>
            <a:endParaRPr lang="en-US" sz="1600" b="1" dirty="0">
              <a:ea typeface="Times New Roman" panose="02020603050405020304" pitchFamily="18" charset="0"/>
            </a:endParaRPr>
          </a:p>
          <a:p>
            <a:pPr marL="0" marR="0" lvl="0" indent="0">
              <a:spcBef>
                <a:spcPts val="0"/>
              </a:spcBef>
              <a:spcAft>
                <a:spcPts val="0"/>
              </a:spcAft>
              <a:buNone/>
            </a:pPr>
            <a:endParaRPr lang="en-US" sz="16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769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TPEA for Scenario#1,#2,#3 vs Current: Market, Load &amp; Gen, Load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7" name="Picture 6">
            <a:extLst>
              <a:ext uri="{FF2B5EF4-FFF2-40B4-BE49-F238E27FC236}">
                <a16:creationId xmlns:a16="http://schemas.microsoft.com/office/drawing/2014/main" id="{25DFE847-9E6D-74A2-FACD-7F7DBE832454}"/>
              </a:ext>
            </a:extLst>
          </p:cNvPr>
          <p:cNvPicPr>
            <a:picLocks noChangeAspect="1"/>
          </p:cNvPicPr>
          <p:nvPr/>
        </p:nvPicPr>
        <p:blipFill>
          <a:blip r:embed="rId2"/>
          <a:stretch>
            <a:fillRect/>
          </a:stretch>
        </p:blipFill>
        <p:spPr>
          <a:xfrm>
            <a:off x="157899" y="804764"/>
            <a:ext cx="8966753" cy="1807093"/>
          </a:xfrm>
          <a:prstGeom prst="rect">
            <a:avLst/>
          </a:prstGeom>
        </p:spPr>
      </p:pic>
      <p:pic>
        <p:nvPicPr>
          <p:cNvPr id="11" name="Picture 10">
            <a:extLst>
              <a:ext uri="{FF2B5EF4-FFF2-40B4-BE49-F238E27FC236}">
                <a16:creationId xmlns:a16="http://schemas.microsoft.com/office/drawing/2014/main" id="{2E1BF751-A26D-5922-9A5D-D68560C6BE63}"/>
              </a:ext>
            </a:extLst>
          </p:cNvPr>
          <p:cNvPicPr>
            <a:picLocks noChangeAspect="1"/>
          </p:cNvPicPr>
          <p:nvPr/>
        </p:nvPicPr>
        <p:blipFill>
          <a:blip r:embed="rId3"/>
          <a:stretch>
            <a:fillRect/>
          </a:stretch>
        </p:blipFill>
        <p:spPr>
          <a:xfrm>
            <a:off x="157899" y="2705452"/>
            <a:ext cx="8890553" cy="1808133"/>
          </a:xfrm>
          <a:prstGeom prst="rect">
            <a:avLst/>
          </a:prstGeom>
        </p:spPr>
      </p:pic>
      <p:pic>
        <p:nvPicPr>
          <p:cNvPr id="13" name="Picture 12">
            <a:extLst>
              <a:ext uri="{FF2B5EF4-FFF2-40B4-BE49-F238E27FC236}">
                <a16:creationId xmlns:a16="http://schemas.microsoft.com/office/drawing/2014/main" id="{97CFF9C0-78C6-4AFB-763C-1F6D1DC97A6B}"/>
              </a:ext>
            </a:extLst>
          </p:cNvPr>
          <p:cNvPicPr>
            <a:picLocks noChangeAspect="1"/>
          </p:cNvPicPr>
          <p:nvPr/>
        </p:nvPicPr>
        <p:blipFill>
          <a:blip r:embed="rId4"/>
          <a:stretch>
            <a:fillRect/>
          </a:stretch>
        </p:blipFill>
        <p:spPr>
          <a:xfrm>
            <a:off x="151687" y="4513585"/>
            <a:ext cx="8916826" cy="1818923"/>
          </a:xfrm>
          <a:prstGeom prst="rect">
            <a:avLst/>
          </a:prstGeom>
        </p:spPr>
      </p:pic>
    </p:spTree>
    <p:extLst>
      <p:ext uri="{BB962C8B-B14F-4D97-AF65-F5344CB8AC3E}">
        <p14:creationId xmlns:p14="http://schemas.microsoft.com/office/powerpoint/2010/main" val="254248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Market TPEA – Winter storm Elliott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9" name="Picture 8">
            <a:extLst>
              <a:ext uri="{FF2B5EF4-FFF2-40B4-BE49-F238E27FC236}">
                <a16:creationId xmlns:a16="http://schemas.microsoft.com/office/drawing/2014/main" id="{8E241E58-BB4F-5836-DE07-C9BB68281C93}"/>
              </a:ext>
            </a:extLst>
          </p:cNvPr>
          <p:cNvPicPr>
            <a:picLocks noChangeAspect="1"/>
          </p:cNvPicPr>
          <p:nvPr/>
        </p:nvPicPr>
        <p:blipFill>
          <a:blip r:embed="rId2"/>
          <a:stretch>
            <a:fillRect/>
          </a:stretch>
        </p:blipFill>
        <p:spPr>
          <a:xfrm>
            <a:off x="467076" y="1066800"/>
            <a:ext cx="8286048" cy="4070845"/>
          </a:xfrm>
          <a:prstGeom prst="rect">
            <a:avLst/>
          </a:prstGeom>
        </p:spPr>
      </p:pic>
    </p:spTree>
    <p:extLst>
      <p:ext uri="{BB962C8B-B14F-4D97-AF65-F5344CB8AC3E}">
        <p14:creationId xmlns:p14="http://schemas.microsoft.com/office/powerpoint/2010/main" val="312325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Market TPEA – Summer 2023</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6" name="Picture 5">
            <a:extLst>
              <a:ext uri="{FF2B5EF4-FFF2-40B4-BE49-F238E27FC236}">
                <a16:creationId xmlns:a16="http://schemas.microsoft.com/office/drawing/2014/main" id="{D88EB99C-1B3F-2096-7989-E753E325AB24}"/>
              </a:ext>
            </a:extLst>
          </p:cNvPr>
          <p:cNvPicPr>
            <a:picLocks noChangeAspect="1"/>
          </p:cNvPicPr>
          <p:nvPr/>
        </p:nvPicPr>
        <p:blipFill>
          <a:blip r:embed="rId2"/>
          <a:stretch>
            <a:fillRect/>
          </a:stretch>
        </p:blipFill>
        <p:spPr>
          <a:xfrm>
            <a:off x="429397" y="1143000"/>
            <a:ext cx="8285205" cy="4080663"/>
          </a:xfrm>
          <a:prstGeom prst="rect">
            <a:avLst/>
          </a:prstGeom>
        </p:spPr>
      </p:pic>
    </p:spTree>
    <p:extLst>
      <p:ext uri="{BB962C8B-B14F-4D97-AF65-F5344CB8AC3E}">
        <p14:creationId xmlns:p14="http://schemas.microsoft.com/office/powerpoint/2010/main" val="36919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000" dirty="0"/>
              <a:t>Scenario #1: (a) Netting, (b) FAF vs RFAF, (c) Application of FAF </a:t>
            </a:r>
            <a:br>
              <a:rPr lang="en-US" sz="2000" dirty="0"/>
            </a:br>
            <a:br>
              <a:rPr lang="en-US" sz="2000" dirty="0">
                <a:effectLst/>
                <a:latin typeface="Calibri" panose="020F0502020204030204" pitchFamily="34" charset="0"/>
                <a:ea typeface="Calibri" panose="020F0502020204030204" pitchFamily="34" charset="0"/>
              </a:rPr>
            </a:br>
            <a:br>
              <a:rPr lang="en-US" sz="2000" dirty="0">
                <a:effectLst/>
                <a:latin typeface="Calibri" panose="020F0502020204030204" pitchFamily="34" charset="0"/>
                <a:ea typeface="Calibri" panose="020F0502020204030204" pitchFamily="34" charset="0"/>
              </a:rPr>
            </a:br>
            <a:br>
              <a:rPr lang="en-US" sz="2000" dirty="0">
                <a:effectLst/>
                <a:latin typeface="Calibri" panose="020F0502020204030204" pitchFamily="34" charset="0"/>
                <a:ea typeface="Calibri" panose="020F0502020204030204" pitchFamily="34" charset="0"/>
              </a:rPr>
            </a:br>
            <a:r>
              <a:rPr lang="en-US" sz="2000" dirty="0"/>
              <a:t>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
        <p:nvSpPr>
          <p:cNvPr id="7" name="Content Placeholder 2">
            <a:extLst>
              <a:ext uri="{FF2B5EF4-FFF2-40B4-BE49-F238E27FC236}">
                <a16:creationId xmlns:a16="http://schemas.microsoft.com/office/drawing/2014/main" id="{2AE9D83F-F8AA-8E0B-90A4-F5BCA2681B35}"/>
              </a:ext>
            </a:extLst>
          </p:cNvPr>
          <p:cNvSpPr txBox="1">
            <a:spLocks/>
          </p:cNvSpPr>
          <p:nvPr/>
        </p:nvSpPr>
        <p:spPr>
          <a:xfrm>
            <a:off x="190500" y="814634"/>
            <a:ext cx="8839200" cy="5509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nSpc>
                <a:spcPct val="105000"/>
              </a:lnSpc>
              <a:spcBef>
                <a:spcPts val="0"/>
              </a:spcBef>
              <a:spcAft>
                <a:spcPts val="0"/>
              </a:spcAft>
              <a:buNone/>
            </a:pPr>
            <a:r>
              <a:rPr lang="en-US" sz="1200" dirty="0">
                <a:solidFill>
                  <a:srgbClr val="000000"/>
                </a:solidFill>
                <a:effectLst/>
                <a:latin typeface="Calibri" panose="020F0502020204030204" pitchFamily="34" charset="0"/>
                <a:ea typeface="Calibri" panose="020F0502020204030204" pitchFamily="34" charset="0"/>
              </a:rPr>
              <a:t>EAL t = Max [</a:t>
            </a:r>
            <a:r>
              <a:rPr lang="en-US" sz="1200" strike="sngStrike" dirty="0">
                <a:solidFill>
                  <a:srgbClr val="FF0000"/>
                </a:solidFill>
                <a:effectLst/>
                <a:latin typeface="Calibri" panose="020F0502020204030204" pitchFamily="34" charset="0"/>
                <a:ea typeface="Calibri" panose="020F0502020204030204" pitchFamily="34" charset="0"/>
              </a:rPr>
              <a:t>RFAF *</a:t>
            </a:r>
            <a:r>
              <a:rPr lang="en-US" sz="1200" dirty="0">
                <a:solidFill>
                  <a:srgbClr val="FF0000"/>
                </a:solidFill>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Max {</a:t>
            </a:r>
            <a:r>
              <a:rPr lang="en-US" sz="1200" strike="sngStrike" dirty="0">
                <a:solidFill>
                  <a:srgbClr val="FF0000"/>
                </a:solidFill>
                <a:effectLst/>
                <a:latin typeface="Calibri" panose="020F0502020204030204" pitchFamily="34" charset="0"/>
                <a:ea typeface="Calibri" panose="020F0502020204030204" pitchFamily="34" charset="0"/>
              </a:rPr>
              <a:t> RT</a:t>
            </a:r>
            <a:r>
              <a:rPr lang="en-US" sz="1200" dirty="0">
                <a:solidFill>
                  <a:srgbClr val="FF0000"/>
                </a:solidFill>
                <a:effectLst/>
                <a:latin typeface="Calibri" panose="020F0502020204030204" pitchFamily="34" charset="0"/>
                <a:ea typeface="Calibri" panose="020F0502020204030204" pitchFamily="34" charset="0"/>
              </a:rPr>
              <a:t>N</a:t>
            </a:r>
            <a:r>
              <a:rPr lang="en-US" sz="1200" dirty="0">
                <a:solidFill>
                  <a:srgbClr val="000000"/>
                </a:solidFill>
                <a:effectLst/>
                <a:latin typeface="Calibri" panose="020F0502020204030204" pitchFamily="34" charset="0"/>
                <a:ea typeface="Calibri" panose="020F0502020204030204" pitchFamily="34" charset="0"/>
              </a:rPr>
              <a:t>LE during the previous </a:t>
            </a:r>
            <a:r>
              <a:rPr lang="en-US" sz="1200" dirty="0" err="1">
                <a:solidFill>
                  <a:srgbClr val="000000"/>
                </a:solidFill>
                <a:effectLst/>
                <a:latin typeface="Calibri" panose="020F0502020204030204" pitchFamily="34" charset="0"/>
                <a:ea typeface="Calibri" panose="020F0502020204030204" pitchFamily="34" charset="0"/>
              </a:rPr>
              <a:t>lrt</a:t>
            </a:r>
            <a:r>
              <a:rPr lang="en-US" sz="1200" dirty="0">
                <a:solidFill>
                  <a:srgbClr val="000000"/>
                </a:solidFill>
                <a:effectLst/>
                <a:latin typeface="Calibri" panose="020F0502020204030204" pitchFamily="34" charset="0"/>
                <a:ea typeface="Calibri" panose="020F0502020204030204" pitchFamily="34" charset="0"/>
              </a:rPr>
              <a:t> days}, </a:t>
            </a:r>
            <a:r>
              <a:rPr lang="en-US" sz="1200" dirty="0">
                <a:solidFill>
                  <a:srgbClr val="FF0000"/>
                </a:solidFill>
                <a:effectLst/>
                <a:latin typeface="Calibri" panose="020F0502020204030204" pitchFamily="34" charset="0"/>
                <a:ea typeface="Calibri" panose="020F0502020204030204" pitchFamily="34" charset="0"/>
              </a:rPr>
              <a:t>FAF*</a:t>
            </a:r>
            <a:r>
              <a:rPr lang="en-US" sz="1200" strike="sngStrike" dirty="0">
                <a:solidFill>
                  <a:srgbClr val="FF0000"/>
                </a:solidFill>
                <a:effectLst/>
                <a:latin typeface="Calibri" panose="020F0502020204030204" pitchFamily="34" charset="0"/>
                <a:ea typeface="Calibri" panose="020F0502020204030204" pitchFamily="34" charset="0"/>
              </a:rPr>
              <a:t>RT</a:t>
            </a:r>
            <a:r>
              <a:rPr lang="en-US" sz="1200" dirty="0">
                <a:solidFill>
                  <a:srgbClr val="FF0000"/>
                </a:solidFill>
                <a:effectLst/>
                <a:latin typeface="Calibri" panose="020F0502020204030204" pitchFamily="34" charset="0"/>
                <a:ea typeface="Calibri" panose="020F0502020204030204" pitchFamily="34" charset="0"/>
              </a:rPr>
              <a:t>N</a:t>
            </a:r>
            <a:r>
              <a:rPr lang="en-US" sz="1200" dirty="0">
                <a:solidFill>
                  <a:srgbClr val="000000"/>
                </a:solidFill>
                <a:effectLst/>
                <a:latin typeface="Calibri" panose="020F0502020204030204" pitchFamily="34" charset="0"/>
                <a:ea typeface="Calibri" panose="020F0502020204030204" pitchFamily="34" charset="0"/>
              </a:rPr>
              <a:t>L</a:t>
            </a:r>
            <a:r>
              <a:rPr lang="en-US" sz="1200" dirty="0">
                <a:effectLst/>
                <a:latin typeface="Calibri" panose="020F0502020204030204" pitchFamily="34" charset="0"/>
                <a:ea typeface="Calibri" panose="020F0502020204030204" pitchFamily="34" charset="0"/>
              </a:rPr>
              <a:t>F]</a:t>
            </a:r>
            <a:r>
              <a:rPr lang="en-US" sz="1200" dirty="0">
                <a:solidFill>
                  <a:srgbClr val="000000"/>
                </a:solidFill>
                <a:effectLst/>
                <a:latin typeface="Calibri" panose="020F0502020204030204" pitchFamily="34" charset="0"/>
                <a:ea typeface="Calibri" panose="020F0502020204030204" pitchFamily="34" charset="0"/>
              </a:rPr>
              <a:t> </a:t>
            </a:r>
            <a:r>
              <a:rPr lang="en-US" sz="1200" strike="sngStrike" dirty="0">
                <a:solidFill>
                  <a:srgbClr val="FF0000"/>
                </a:solidFill>
                <a:effectLst/>
                <a:latin typeface="Calibri" panose="020F0502020204030204" pitchFamily="34" charset="0"/>
                <a:ea typeface="Calibri" panose="020F0502020204030204" pitchFamily="34" charset="0"/>
              </a:rPr>
              <a:t>+ DFAF * DALE</a:t>
            </a:r>
            <a:r>
              <a:rPr lang="en-US" sz="1200" dirty="0">
                <a:solidFill>
                  <a:srgbClr val="FF0000"/>
                </a:solidFill>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 </a:t>
            </a:r>
            <a:r>
              <a:rPr lang="en-US" sz="1200" dirty="0">
                <a:solidFill>
                  <a:srgbClr val="FF0000"/>
                </a:solidFill>
                <a:effectLst/>
                <a:latin typeface="Calibri" panose="020F0502020204030204" pitchFamily="34" charset="0"/>
                <a:ea typeface="Calibri" panose="020F0502020204030204" pitchFamily="34" charset="0"/>
              </a:rPr>
              <a:t>Max </a:t>
            </a:r>
            <a:r>
              <a:rPr lang="en-US" sz="1200" strike="sngStrike" dirty="0">
                <a:solidFill>
                  <a:srgbClr val="FF0000"/>
                </a:solidFill>
                <a:effectLst/>
                <a:latin typeface="Calibri" panose="020F0502020204030204" pitchFamily="34" charset="0"/>
                <a:ea typeface="Calibri" panose="020F0502020204030204" pitchFamily="34" charset="0"/>
              </a:rPr>
              <a:t>[</a:t>
            </a:r>
            <a:r>
              <a:rPr lang="en-US" sz="1200" strike="sngStrike" dirty="0">
                <a:solidFill>
                  <a:srgbClr val="000000"/>
                </a:solidFill>
                <a:effectLst/>
                <a:latin typeface="Calibri" panose="020F0502020204030204" pitchFamily="34" charset="0"/>
                <a:ea typeface="Calibri" panose="020F0502020204030204" pitchFamily="34" charset="0"/>
              </a:rPr>
              <a:t>RTLCNS</a:t>
            </a:r>
            <a:r>
              <a:rPr lang="en-US" sz="1200" strike="sngStrike" dirty="0">
                <a:solidFill>
                  <a:srgbClr val="FF0000"/>
                </a:solidFill>
                <a:effectLst/>
                <a:latin typeface="Calibri" panose="020F0502020204030204" pitchFamily="34" charset="0"/>
                <a:ea typeface="Calibri" panose="020F0502020204030204" pitchFamily="34" charset="0"/>
              </a:rPr>
              <a:t> </a:t>
            </a:r>
            <a:r>
              <a:rPr lang="en-US" sz="1200" dirty="0">
                <a:solidFill>
                  <a:srgbClr val="FF0000"/>
                </a:solidFill>
                <a:effectLst/>
                <a:latin typeface="Calibri" panose="020F0502020204030204" pitchFamily="34" charset="0"/>
                <a:ea typeface="Calibri" panose="020F0502020204030204" pitchFamily="34" charset="0"/>
              </a:rPr>
              <a:t>NLCD,</a:t>
            </a:r>
            <a:r>
              <a:rPr lang="en-US" sz="1200" strike="sngStrike" dirty="0">
                <a:solidFill>
                  <a:srgbClr val="FF00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Max {U</a:t>
            </a:r>
            <a:r>
              <a:rPr lang="en-US" sz="1200" dirty="0">
                <a:solidFill>
                  <a:srgbClr val="FF0000"/>
                </a:solidFill>
                <a:effectLst/>
                <a:latin typeface="Calibri" panose="020F0502020204030204" pitchFamily="34" charset="0"/>
                <a:ea typeface="Calibri" panose="020F0502020204030204" pitchFamily="34" charset="0"/>
              </a:rPr>
              <a:t>LE</a:t>
            </a:r>
            <a:r>
              <a:rPr lang="en-US" sz="1200" strike="sngStrike" dirty="0">
                <a:solidFill>
                  <a:srgbClr val="FF0000"/>
                </a:solidFill>
                <a:effectLst/>
                <a:latin typeface="Calibri" panose="020F0502020204030204" pitchFamily="34" charset="0"/>
                <a:ea typeface="Calibri" panose="020F0502020204030204" pitchFamily="34" charset="0"/>
              </a:rPr>
              <a:t>RTA</a:t>
            </a:r>
            <a:r>
              <a:rPr lang="en-US" sz="1200" dirty="0">
                <a:effectLst/>
                <a:latin typeface="Calibri" panose="020F0502020204030204" pitchFamily="34" charset="0"/>
                <a:ea typeface="Calibri" panose="020F0502020204030204" pitchFamily="34" charset="0"/>
              </a:rPr>
              <a:t> during the previous </a:t>
            </a:r>
            <a:r>
              <a:rPr lang="en-US" sz="1200" dirty="0" err="1">
                <a:effectLst/>
                <a:latin typeface="Calibri" panose="020F0502020204030204" pitchFamily="34" charset="0"/>
                <a:ea typeface="Calibri" panose="020F0502020204030204" pitchFamily="34" charset="0"/>
              </a:rPr>
              <a:t>lrq</a:t>
            </a:r>
            <a:r>
              <a:rPr lang="en-US" sz="1200" dirty="0">
                <a:effectLst/>
                <a:latin typeface="Calibri" panose="020F0502020204030204" pitchFamily="34" charset="0"/>
                <a:ea typeface="Calibri" panose="020F0502020204030204" pitchFamily="34" charset="0"/>
              </a:rPr>
              <a:t> days}</a:t>
            </a:r>
            <a:r>
              <a:rPr lang="en-US" sz="1200" strike="sngStrike" dirty="0">
                <a:solidFill>
                  <a:srgbClr val="FF0000"/>
                </a:solidFill>
                <a:effectLst/>
                <a:latin typeface="Calibri" panose="020F0502020204030204" pitchFamily="34" charset="0"/>
                <a:ea typeface="Calibri" panose="020F0502020204030204" pitchFamily="34" charset="0"/>
              </a:rPr>
              <a:t>]</a:t>
            </a:r>
            <a:r>
              <a:rPr lang="en-US" sz="1200" dirty="0">
                <a:solidFill>
                  <a:srgbClr val="FF0000"/>
                </a:solidFill>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 OUT</a:t>
            </a:r>
            <a:r>
              <a:rPr lang="en-US" sz="1200" i="1" baseline="-25000" dirty="0">
                <a:solidFill>
                  <a:srgbClr val="000000"/>
                </a:solidFill>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t</a:t>
            </a:r>
            <a:endParaRPr lang="en-US" sz="1200" dirty="0">
              <a:effectLst/>
              <a:latin typeface="Calibri" panose="020F0502020204030204" pitchFamily="34" charset="0"/>
              <a:ea typeface="Calibri" panose="020F0502020204030204" pitchFamily="34" charset="0"/>
            </a:endParaRPr>
          </a:p>
          <a:p>
            <a:pPr marL="0" marR="0" indent="0">
              <a:lnSpc>
                <a:spcPct val="105000"/>
              </a:lnSpc>
              <a:spcBef>
                <a:spcPts val="0"/>
              </a:spcBef>
              <a:spcAft>
                <a:spcPts val="0"/>
              </a:spcAft>
              <a:buNone/>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NLE </a:t>
            </a:r>
            <a:r>
              <a:rPr lang="en-US" sz="1200" dirty="0">
                <a:solidFill>
                  <a:srgbClr val="000000"/>
                </a:solidFill>
                <a:effectLst/>
                <a:latin typeface="Calibri" panose="020F0502020204030204" pitchFamily="34" charset="0"/>
                <a:ea typeface="Calibri" panose="020F0502020204030204" pitchFamily="34" charset="0"/>
              </a:rPr>
              <a:t>= Total net liability extrapolated  (Last 14 days RTM Initial Statement Average + Last 14 days DAM Initial Statement Average based on RTM Initial OD)*M1. Use same RTM ODs for DAM as well</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NLF</a:t>
            </a:r>
            <a:r>
              <a:rPr lang="en-US" sz="1200" dirty="0">
                <a:solidFill>
                  <a:srgbClr val="000000"/>
                </a:solidFill>
                <a:effectLst/>
                <a:latin typeface="Calibri" panose="020F0502020204030204" pitchFamily="34" charset="0"/>
                <a:ea typeface="Calibri" panose="020F0502020204030204" pitchFamily="34" charset="0"/>
              </a:rPr>
              <a:t> = net liability forward = 1.5 * NLCD  </a:t>
            </a:r>
            <a:endParaRPr lang="en-US" sz="12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NLCD</a:t>
            </a:r>
            <a:r>
              <a:rPr lang="en-US" sz="1200" dirty="0">
                <a:solidFill>
                  <a:srgbClr val="000000"/>
                </a:solidFill>
                <a:effectLst/>
                <a:latin typeface="Calibri" panose="020F0502020204030204" pitchFamily="34" charset="0"/>
                <a:ea typeface="Calibri" panose="020F0502020204030204" pitchFamily="34" charset="0"/>
              </a:rPr>
              <a:t> = (7 most recent Operating days Real time estimates + 7 most recent DAM ODs day-ahead) if settled data is available use settled else estimates – no price cap</a:t>
            </a:r>
          </a:p>
          <a:p>
            <a:pPr marL="0" marR="0">
              <a:lnSpc>
                <a:spcPct val="105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FAF</a:t>
            </a:r>
            <a:r>
              <a:rPr lang="en-US" sz="1200" dirty="0">
                <a:solidFill>
                  <a:srgbClr val="000000"/>
                </a:solidFill>
                <a:effectLst/>
                <a:latin typeface="Calibri" panose="020F0502020204030204" pitchFamily="34" charset="0"/>
                <a:ea typeface="Calibri" panose="020F0502020204030204" pitchFamily="34" charset="0"/>
              </a:rPr>
              <a:t> = 21 future / most recent days 7 RTM Prices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ULE</a:t>
            </a:r>
            <a:r>
              <a:rPr lang="en-US" sz="1200" dirty="0">
                <a:solidFill>
                  <a:srgbClr val="000000"/>
                </a:solidFill>
                <a:effectLst/>
                <a:latin typeface="Calibri" panose="020F0502020204030204" pitchFamily="34" charset="0"/>
                <a:ea typeface="Calibri" panose="020F0502020204030204" pitchFamily="34" charset="0"/>
              </a:rPr>
              <a:t> = unbilled liability extrapolated (Last 14 days RTM Initial Statement Average + Last 14 days DAM Initial Statement Average based on RTM Initial OD)*M2 -  use same RTM ODs for DAM as well </a:t>
            </a:r>
          </a:p>
          <a:p>
            <a:pPr marL="0" marR="0">
              <a:spcBef>
                <a:spcPts val="0"/>
              </a:spcBef>
              <a:spcAft>
                <a:spcPts val="0"/>
              </a:spcAft>
            </a:pPr>
            <a:endParaRPr lang="en-US" sz="1200" dirty="0">
              <a:solidFill>
                <a:srgbClr val="000000"/>
              </a:solidFill>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6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TPEA is driven mostly by Max NLE. </a:t>
            </a:r>
          </a:p>
          <a:p>
            <a:pPr>
              <a:spcBef>
                <a:spcPts val="0"/>
              </a:spcBef>
              <a:buFont typeface="Symbol" panose="05050102010706020507" pitchFamily="18" charset="2"/>
              <a:buChar char=""/>
            </a:pPr>
            <a:endParaRPr lang="en-US" sz="16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Scenario #1 avoids the “double top” and provides a gradual increase in TPE in both coming into the high volatility period as well as coming out. The shape of the TPE graph is more gradual and does not have “up &amp; down” feature of the current TPE formula.</a:t>
            </a:r>
          </a:p>
          <a:p>
            <a:pPr>
              <a:spcBef>
                <a:spcPts val="0"/>
              </a:spcBef>
              <a:buFont typeface="Symbol" panose="05050102010706020507" pitchFamily="18" charset="2"/>
              <a:buChar char=""/>
            </a:pPr>
            <a:endParaRPr lang="en-US" sz="16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FAF is generally not as volatile as the existing RFAF.  Thus, when applied against NLF it doesn’t overtake Max NLE. </a:t>
            </a:r>
          </a:p>
          <a:p>
            <a:pPr>
              <a:spcBef>
                <a:spcPts val="0"/>
              </a:spcBef>
              <a:buFont typeface="Symbol" panose="05050102010706020507" pitchFamily="18" charset="2"/>
              <a:buChar char=""/>
            </a:pPr>
            <a:endParaRPr lang="en-US" sz="1600" dirty="0">
              <a:latin typeface="Calibri" panose="020F0502020204030204" pitchFamily="34" charset="0"/>
              <a:ea typeface="Times New Roman" panose="02020603050405020304" pitchFamily="18" charset="0"/>
            </a:endParaRPr>
          </a:p>
          <a:p>
            <a:pPr marL="0" indent="0">
              <a:spcBef>
                <a:spcPts val="0"/>
              </a:spcBef>
              <a:buNone/>
            </a:pPr>
            <a:r>
              <a:rPr lang="en-US" sz="1600" dirty="0">
                <a:latin typeface="Calibri" panose="020F0502020204030204" pitchFamily="34" charset="0"/>
                <a:ea typeface="Times New Roman" panose="02020603050405020304" pitchFamily="18" charset="0"/>
              </a:rPr>
              <a:t> </a:t>
            </a:r>
          </a:p>
          <a:p>
            <a:pPr>
              <a:spcBef>
                <a:spcPts val="0"/>
              </a:spcBef>
              <a:buFont typeface="Symbol" panose="05050102010706020507" pitchFamily="18" charset="2"/>
              <a:buChar char=""/>
            </a:pPr>
            <a:endParaRPr lang="en-US" sz="16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endParaRPr lang="en-US" sz="1600" dirty="0">
              <a:latin typeface="Calibri" panose="020F0502020204030204" pitchFamily="34" charset="0"/>
              <a:ea typeface="Times New Roman" panose="02020603050405020304" pitchFamily="18" charset="0"/>
            </a:endParaRPr>
          </a:p>
          <a:p>
            <a:pPr>
              <a:spcBef>
                <a:spcPts val="0"/>
              </a:spcBef>
              <a:buFont typeface="Symbol" panose="05050102010706020507" pitchFamily="18" charset="2"/>
              <a:buChar char=""/>
            </a:pPr>
            <a:endParaRPr lang="en-US" sz="1600" dirty="0">
              <a:latin typeface="Calibri" panose="020F0502020204030204" pitchFamily="34" charset="0"/>
              <a:ea typeface="Times New Roman" panose="02020603050405020304" pitchFamily="18" charset="0"/>
            </a:endParaRPr>
          </a:p>
          <a:p>
            <a:pPr marL="0" indent="0">
              <a:spcBef>
                <a:spcPts val="0"/>
              </a:spcBef>
              <a:buNone/>
            </a:pPr>
            <a:endParaRPr lang="en-US" sz="15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9078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Example : Load &amp; Gen MP - Summer 2023 </a:t>
            </a:r>
            <a:br>
              <a:rPr lang="en-US" sz="2000" dirty="0"/>
            </a:br>
            <a:r>
              <a:rPr lang="en-US" sz="2000" dirty="0"/>
              <a:t>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9" name="Content Placeholder 2">
            <a:extLst>
              <a:ext uri="{FF2B5EF4-FFF2-40B4-BE49-F238E27FC236}">
                <a16:creationId xmlns:a16="http://schemas.microsoft.com/office/drawing/2014/main" id="{858527A8-486A-45F2-8697-D5D5ACB528FA}"/>
              </a:ext>
            </a:extLst>
          </p:cNvPr>
          <p:cNvSpPr txBox="1">
            <a:spLocks/>
          </p:cNvSpPr>
          <p:nvPr/>
        </p:nvSpPr>
        <p:spPr>
          <a:xfrm>
            <a:off x="193249" y="747627"/>
            <a:ext cx="8757501" cy="10688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200" dirty="0">
                <a:latin typeface="+mj-lt"/>
                <a:ea typeface="Times New Roman" panose="02020603050405020304" pitchFamily="18" charset="0"/>
              </a:rPr>
              <a:t>Scenario #1 looks at </a:t>
            </a:r>
            <a:r>
              <a:rPr lang="en-US" sz="1200" dirty="0">
                <a:effectLst/>
                <a:latin typeface="Arial-BoldMT"/>
                <a:ea typeface="Calibri" panose="020F0502020204030204" pitchFamily="34" charset="0"/>
                <a:cs typeface="Arial-BoldMT"/>
              </a:rPr>
              <a:t>Max NLE during the previous </a:t>
            </a:r>
            <a:r>
              <a:rPr lang="en-US" sz="1200" dirty="0" err="1">
                <a:effectLst/>
                <a:latin typeface="Arial-BoldMT"/>
                <a:ea typeface="Calibri" panose="020F0502020204030204" pitchFamily="34" charset="0"/>
                <a:cs typeface="Arial-BoldMT"/>
              </a:rPr>
              <a:t>lrq</a:t>
            </a:r>
            <a:r>
              <a:rPr lang="en-US" sz="1200" dirty="0">
                <a:effectLst/>
                <a:latin typeface="Arial-BoldMT"/>
                <a:ea typeface="Calibri" panose="020F0502020204030204" pitchFamily="34" charset="0"/>
                <a:cs typeface="Arial-BoldMT"/>
              </a:rPr>
              <a:t> days, thus, it does solve the problem of RFAF going below 1 and artificially depressing exposures. </a:t>
            </a:r>
          </a:p>
          <a:p>
            <a:pPr>
              <a:spcBef>
                <a:spcPts val="0"/>
              </a:spcBef>
            </a:pPr>
            <a:r>
              <a:rPr lang="en-US" sz="1200" dirty="0">
                <a:effectLst/>
                <a:latin typeface="Arial-BoldMT"/>
                <a:ea typeface="Calibri" panose="020F0502020204030204" pitchFamily="34" charset="0"/>
                <a:cs typeface="Arial-BoldMT"/>
              </a:rPr>
              <a:t>On the other hand, the TPEA under Scenario #1 will tend to “sit” there until the Max rolls off. </a:t>
            </a:r>
          </a:p>
          <a:p>
            <a:pPr>
              <a:spcBef>
                <a:spcPts val="0"/>
              </a:spcBef>
              <a:buFont typeface="Symbol" panose="05050102010706020507" pitchFamily="18" charset="2"/>
              <a:buChar char=""/>
            </a:pPr>
            <a:endParaRPr lang="en-US" sz="2000" dirty="0"/>
          </a:p>
        </p:txBody>
      </p:sp>
      <p:pic>
        <p:nvPicPr>
          <p:cNvPr id="10" name="Picture 9">
            <a:extLst>
              <a:ext uri="{FF2B5EF4-FFF2-40B4-BE49-F238E27FC236}">
                <a16:creationId xmlns:a16="http://schemas.microsoft.com/office/drawing/2014/main" id="{F3FA5A6B-49D0-3C57-3D3B-573EEC72EBEA}"/>
              </a:ext>
            </a:extLst>
          </p:cNvPr>
          <p:cNvPicPr>
            <a:picLocks noChangeAspect="1"/>
          </p:cNvPicPr>
          <p:nvPr/>
        </p:nvPicPr>
        <p:blipFill>
          <a:blip r:embed="rId2"/>
          <a:stretch>
            <a:fillRect/>
          </a:stretch>
        </p:blipFill>
        <p:spPr>
          <a:xfrm>
            <a:off x="342899" y="1950532"/>
            <a:ext cx="8458200" cy="3844637"/>
          </a:xfrm>
          <a:prstGeom prst="rect">
            <a:avLst/>
          </a:prstGeom>
        </p:spPr>
      </p:pic>
      <p:pic>
        <p:nvPicPr>
          <p:cNvPr id="12" name="Picture 11">
            <a:extLst>
              <a:ext uri="{FF2B5EF4-FFF2-40B4-BE49-F238E27FC236}">
                <a16:creationId xmlns:a16="http://schemas.microsoft.com/office/drawing/2014/main" id="{5374261F-63AC-94DA-F396-0A79F4CB4221}"/>
              </a:ext>
            </a:extLst>
          </p:cNvPr>
          <p:cNvPicPr>
            <a:picLocks noChangeAspect="1"/>
          </p:cNvPicPr>
          <p:nvPr/>
        </p:nvPicPr>
        <p:blipFill>
          <a:blip r:embed="rId3"/>
          <a:stretch>
            <a:fillRect/>
          </a:stretch>
        </p:blipFill>
        <p:spPr>
          <a:xfrm>
            <a:off x="383059" y="1680802"/>
            <a:ext cx="4352925" cy="476250"/>
          </a:xfrm>
          <a:prstGeom prst="rect">
            <a:avLst/>
          </a:prstGeom>
        </p:spPr>
      </p:pic>
    </p:spTree>
    <p:extLst>
      <p:ext uri="{BB962C8B-B14F-4D97-AF65-F5344CB8AC3E}">
        <p14:creationId xmlns:p14="http://schemas.microsoft.com/office/powerpoint/2010/main" val="133865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sz="2000" dirty="0"/>
              <a:t>Example: Load MP - Summer 2023 </a:t>
            </a:r>
            <a:br>
              <a:rPr lang="en-US" sz="2000" dirty="0"/>
            </a:br>
            <a:r>
              <a:rPr lang="en-US" sz="2000" dirty="0"/>
              <a:t>  </a:t>
            </a:r>
          </a:p>
        </p:txBody>
      </p:sp>
      <p:sp>
        <p:nvSpPr>
          <p:cNvPr id="3" name="Content Placeholder 2"/>
          <p:cNvSpPr>
            <a:spLocks noGrp="1"/>
          </p:cNvSpPr>
          <p:nvPr>
            <p:ph idx="1"/>
          </p:nvPr>
        </p:nvSpPr>
        <p:spPr>
          <a:xfrm>
            <a:off x="157899" y="762000"/>
            <a:ext cx="8458200" cy="4267200"/>
          </a:xfrm>
        </p:spPr>
        <p:txBody>
          <a:bodyPr/>
          <a:lstStyle/>
          <a:p>
            <a:pPr marL="0" indent="0">
              <a:spcBef>
                <a:spcPts val="0"/>
              </a:spcBef>
              <a:buNone/>
            </a:pPr>
            <a:endParaRPr lang="en-US" sz="2000" dirty="0"/>
          </a:p>
          <a:p>
            <a:pPr marL="457200" lvl="0" indent="-457200">
              <a:spcBef>
                <a:spcPts val="0"/>
              </a:spcBef>
              <a:buFont typeface="+mj-lt"/>
              <a:buAutoNum type="arabicPeriod"/>
            </a:pPr>
            <a:endParaRPr lang="en-US" sz="2000" dirty="0"/>
          </a:p>
          <a:p>
            <a:pPr marL="0" lvl="0" indent="0">
              <a:spcBef>
                <a:spcPts val="0"/>
              </a:spcBef>
              <a:buNone/>
            </a:pPr>
            <a:endParaRPr lang="en-US" sz="2000" dirty="0"/>
          </a:p>
          <a:p>
            <a:pPr lvl="0">
              <a:spcBef>
                <a:spcPts val="0"/>
              </a:spcBef>
            </a:pPr>
            <a:endParaRPr lang="en-US" sz="2000" dirty="0"/>
          </a:p>
          <a:p>
            <a:pPr lvl="1">
              <a:spcBef>
                <a:spcPts val="0"/>
              </a:spcBef>
            </a:pPr>
            <a:endParaRPr lang="en-US" sz="1600" dirty="0"/>
          </a:p>
          <a:p>
            <a:pPr marL="57150" indent="0">
              <a:spcBef>
                <a:spcPts val="0"/>
              </a:spcBef>
              <a:buNone/>
            </a:pPr>
            <a:endParaRPr lang="en-US" sz="2000" dirty="0"/>
          </a:p>
          <a:p>
            <a:pPr>
              <a:spcBef>
                <a:spcPts val="0"/>
              </a:spcBef>
            </a:pPr>
            <a:endParaRPr lang="en-US" sz="2000" dirty="0"/>
          </a:p>
          <a:p>
            <a:pPr marL="0" lvl="0" indent="0">
              <a:spcBef>
                <a:spcPts val="0"/>
              </a:spcBef>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9" name="Content Placeholder 2">
            <a:extLst>
              <a:ext uri="{FF2B5EF4-FFF2-40B4-BE49-F238E27FC236}">
                <a16:creationId xmlns:a16="http://schemas.microsoft.com/office/drawing/2014/main" id="{858527A8-486A-45F2-8697-D5D5ACB528FA}"/>
              </a:ext>
            </a:extLst>
          </p:cNvPr>
          <p:cNvSpPr txBox="1">
            <a:spLocks/>
          </p:cNvSpPr>
          <p:nvPr/>
        </p:nvSpPr>
        <p:spPr>
          <a:xfrm>
            <a:off x="193249" y="747627"/>
            <a:ext cx="8757501" cy="10688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endParaRPr lang="en-US" sz="2000" dirty="0"/>
          </a:p>
        </p:txBody>
      </p:sp>
      <p:pic>
        <p:nvPicPr>
          <p:cNvPr id="6" name="Picture 5">
            <a:extLst>
              <a:ext uri="{FF2B5EF4-FFF2-40B4-BE49-F238E27FC236}">
                <a16:creationId xmlns:a16="http://schemas.microsoft.com/office/drawing/2014/main" id="{400FB08C-06D0-0444-1310-17C01E234D72}"/>
              </a:ext>
            </a:extLst>
          </p:cNvPr>
          <p:cNvPicPr>
            <a:picLocks noChangeAspect="1"/>
          </p:cNvPicPr>
          <p:nvPr/>
        </p:nvPicPr>
        <p:blipFill>
          <a:blip r:embed="rId2"/>
          <a:stretch>
            <a:fillRect/>
          </a:stretch>
        </p:blipFill>
        <p:spPr>
          <a:xfrm>
            <a:off x="817775" y="1460982"/>
            <a:ext cx="8001000" cy="4475770"/>
          </a:xfrm>
          <a:prstGeom prst="rect">
            <a:avLst/>
          </a:prstGeom>
        </p:spPr>
      </p:pic>
      <p:pic>
        <p:nvPicPr>
          <p:cNvPr id="10" name="Picture 9">
            <a:extLst>
              <a:ext uri="{FF2B5EF4-FFF2-40B4-BE49-F238E27FC236}">
                <a16:creationId xmlns:a16="http://schemas.microsoft.com/office/drawing/2014/main" id="{0D99C544-AA42-AEE6-7FA4-7B74ADDDAB45}"/>
              </a:ext>
            </a:extLst>
          </p:cNvPr>
          <p:cNvPicPr>
            <a:picLocks noChangeAspect="1"/>
          </p:cNvPicPr>
          <p:nvPr/>
        </p:nvPicPr>
        <p:blipFill>
          <a:blip r:embed="rId3"/>
          <a:stretch>
            <a:fillRect/>
          </a:stretch>
        </p:blipFill>
        <p:spPr>
          <a:xfrm>
            <a:off x="430000" y="1082431"/>
            <a:ext cx="4352925" cy="476250"/>
          </a:xfrm>
          <a:prstGeom prst="rect">
            <a:avLst/>
          </a:prstGeom>
        </p:spPr>
      </p:pic>
    </p:spTree>
    <p:extLst>
      <p:ext uri="{BB962C8B-B14F-4D97-AF65-F5344CB8AC3E}">
        <p14:creationId xmlns:p14="http://schemas.microsoft.com/office/powerpoint/2010/main" val="319099179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purl.org/dc/term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22633</TotalTime>
  <Words>1306</Words>
  <Application>Microsoft Office PowerPoint</Application>
  <PresentationFormat>On-screen Show (4:3)</PresentationFormat>
  <Paragraphs>156</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Arial-BoldMT</vt:lpstr>
      <vt:lpstr>Calibri</vt:lpstr>
      <vt:lpstr>Symbol</vt:lpstr>
      <vt:lpstr>1_Custom Design</vt:lpstr>
      <vt:lpstr>Office Theme</vt:lpstr>
      <vt:lpstr>Custom Design</vt:lpstr>
      <vt:lpstr>PowerPoint Presentation</vt:lpstr>
      <vt:lpstr>Scenario #1: Proposal from REMC  </vt:lpstr>
      <vt:lpstr>Current EAL Formula vs. Scenarios #2 and #3 </vt:lpstr>
      <vt:lpstr>TPEA for Scenario#1,#2,#3 vs Current: Market, Load &amp; Gen, Load </vt:lpstr>
      <vt:lpstr>Market TPEA – Winter storm Elliott   </vt:lpstr>
      <vt:lpstr>Market TPEA – Summer 2023</vt:lpstr>
      <vt:lpstr>Scenario #1: (a) Netting, (b) FAF vs RFAF, (c) Application of FAF       </vt:lpstr>
      <vt:lpstr>Example : Load &amp; Gen MP - Summer 2023    </vt:lpstr>
      <vt:lpstr>Example: Load MP - Summer 2023    </vt:lpstr>
      <vt:lpstr>RFAF </vt:lpstr>
      <vt:lpstr>FAF vs RFAF vs Average Settled prices – Winter storm Elliott </vt:lpstr>
      <vt:lpstr>FAF vs RFAF vs Average Settled prices – Summer 2023  </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Dashnyam, Sanchir</cp:lastModifiedBy>
  <cp:revision>427</cp:revision>
  <cp:lastPrinted>2016-01-21T20:53:15Z</cp:lastPrinted>
  <dcterms:created xsi:type="dcterms:W3CDTF">2016-01-21T15:20:31Z</dcterms:created>
  <dcterms:modified xsi:type="dcterms:W3CDTF">2024-01-16T22:54:39Z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2023-10-06T20:34:45Z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c0b2b8ba-cace-4c3c-96d7-e426ee90befd</vt:lpwstr>
  </property>
  <property fmtid="{D5CDD505-2E9C-101B-9397-08002B2CF9AE}" pid="9" name="MSIP_Label_7084cbda-52b8-46fb-a7b7-cb5bd465ed85_ContentBits">
    <vt:lpwstr>0</vt:lpwstr>
  </property>
</Properties>
</file>