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996633"/>
    <a:srgbClr val="CC9900"/>
    <a:srgbClr val="CC6600"/>
    <a:srgbClr val="FF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1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2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5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6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7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8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1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6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1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5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E455C987-ED28-46CA-ACFD-871FF101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09530D1-E1B7-4679-A6ED-D82EB77A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BCB8372A-11C5-4BD2-B5FD-71DDEFADE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3925D1-448A-4A4F-9210-AAD7315A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6600" dirty="0">
                <a:ln w="38100">
                  <a:solidFill>
                    <a:srgbClr val="FF0000">
                      <a:alpha val="89000"/>
                    </a:srgb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D47C0-1BD1-415B-87D1-69363296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6128"/>
            <a:ext cx="8767860" cy="557784"/>
          </a:xfrm>
        </p:spPr>
        <p:txBody>
          <a:bodyPr>
            <a:normAutofit/>
          </a:bodyPr>
          <a:lstStyle/>
          <a:p>
            <a:r>
              <a:rPr lang="en-US" sz="2800" b="1" cap="all" dirty="0">
                <a:ln w="19050">
                  <a:solidFill>
                    <a:srgbClr val="FF0000">
                      <a:alpha val="89000"/>
                    </a:srgb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  <a:ea typeface="+mj-ea"/>
                <a:cs typeface="+mj-cs"/>
              </a:rPr>
              <a:t>RMS: January 9, 2024</a:t>
            </a:r>
          </a:p>
        </p:txBody>
      </p:sp>
      <p:pic>
        <p:nvPicPr>
          <p:cNvPr id="1026" name="Picture 2" descr="Here's What to Expect From an El Niño Winter">
            <a:extLst>
              <a:ext uri="{FF2B5EF4-FFF2-40B4-BE49-F238E27FC236}">
                <a16:creationId xmlns:a16="http://schemas.microsoft.com/office/drawing/2014/main" id="{0027F7CC-547E-2985-E7C3-61569BF4E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9" r="1" b="22489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5C6675A-4C2D-4EBB-930F-F5B3758AB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55A50C-A100-42E6-83C7-F52696F1B07E}"/>
              </a:ext>
            </a:extLst>
          </p:cNvPr>
          <p:cNvSpPr txBox="1">
            <a:spLocks/>
          </p:cNvSpPr>
          <p:nvPr/>
        </p:nvSpPr>
        <p:spPr>
          <a:xfrm>
            <a:off x="4441783" y="609600"/>
            <a:ext cx="66930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ln w="38100">
                  <a:solidFill>
                    <a:srgbClr val="FF0000">
                      <a:alpha val="89000"/>
                    </a:srgb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Meeting</a:t>
            </a:r>
          </a:p>
        </p:txBody>
      </p:sp>
      <p:pic>
        <p:nvPicPr>
          <p:cNvPr id="2050" name="Picture 2" descr="The Texas Freeze: Repercussions and Risk Mitigation">
            <a:extLst>
              <a:ext uri="{FF2B5EF4-FFF2-40B4-BE49-F238E27FC236}">
                <a16:creationId xmlns:a16="http://schemas.microsoft.com/office/drawing/2014/main" id="{0D4F0AEB-7E5D-FCBA-EA1B-5564C5B26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4" r="4988" b="1"/>
          <a:stretch/>
        </p:blipFill>
        <p:spPr bwMode="auto">
          <a:xfrm>
            <a:off x="232861" y="243840"/>
            <a:ext cx="364683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2E19F93-C085-1A3A-52CC-A9254E3CE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1688842"/>
            <a:ext cx="7389433" cy="4425820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502920" lvl="1" indent="-457200">
              <a:spcBef>
                <a:spcPts val="1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meeting with MCT</a:t>
            </a:r>
          </a:p>
          <a:p>
            <a:pPr marL="502920" lvl="1" indent="-457200">
              <a:spcBef>
                <a:spcPts val="1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Announcement: TEXAS SET 5.0  Orientation has been rescheduled to coincide with first MCT meeting of January to be held on January 16th</a:t>
            </a:r>
          </a:p>
          <a:p>
            <a:pPr marL="502920" lvl="1" indent="-457200">
              <a:spcBef>
                <a:spcPts val="1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SET Change Control Call</a:t>
            </a:r>
          </a:p>
          <a:p>
            <a:pPr marL="777240" lvl="2" indent="-457200">
              <a:spcBef>
                <a:spcPts val="1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TXSETCC 846: Update the 814_04 to clarify the use of PCI and TMI reject codes</a:t>
            </a:r>
          </a:p>
          <a:p>
            <a:pPr marL="502920" lvl="1" indent="-457200">
              <a:spcBef>
                <a:spcPts val="1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Generation 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77240" lvl="2" indent="-457200">
              <a:spcBef>
                <a:spcPts val="1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RMGRR179, TDSP Temporary Emergency Electric Energy Facility (TEEEF) Deployment Transactional Processing</a:t>
            </a:r>
          </a:p>
          <a:p>
            <a:pPr marL="502920" lvl="2">
              <a:spcBef>
                <a:spcPts val="1400"/>
              </a:spcBef>
            </a:pPr>
            <a:endParaRPr lang="en-US" sz="1500" b="1" dirty="0">
              <a:solidFill>
                <a:srgbClr val="FFFFFF"/>
              </a:solidFill>
            </a:endParaRPr>
          </a:p>
          <a:p>
            <a:pPr marL="228600" lvl="1">
              <a:spcBef>
                <a:spcPts val="1400"/>
              </a:spcBef>
            </a:pPr>
            <a:endParaRPr lang="en-US" sz="1500" dirty="0">
              <a:solidFill>
                <a:srgbClr val="FFFFFF"/>
              </a:solidFill>
            </a:endParaRPr>
          </a:p>
          <a:p>
            <a:pPr marL="45720" lvl="1">
              <a:spcBef>
                <a:spcPts val="1400"/>
              </a:spcBef>
            </a:pPr>
            <a:endParaRPr lang="en-US" sz="1500" dirty="0">
              <a:solidFill>
                <a:srgbClr val="FFFFFF"/>
              </a:solidFill>
            </a:endParaRPr>
          </a:p>
          <a:p>
            <a:pPr marL="228600" lvl="1">
              <a:spcBef>
                <a:spcPts val="1400"/>
              </a:spcBef>
            </a:pP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ED3F12F-0371-457E-A3DB-308133F00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33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63135777-4113-40E0-9CAE-CC223A245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statue of a person riding a horse&#10;&#10;Description automatically generated">
            <a:extLst>
              <a:ext uri="{FF2B5EF4-FFF2-40B4-BE49-F238E27FC236}">
                <a16:creationId xmlns:a16="http://schemas.microsoft.com/office/drawing/2014/main" id="{17317291-A5F2-D625-1C3E-5BFA5E9922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-149270" y="0"/>
            <a:ext cx="12341270" cy="685799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78AD92E2-625B-4F7B-9549-CB8FCB3899D4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ln w="38100">
                  <a:solidFill>
                    <a:schemeClr val="accent6">
                      <a:lumMod val="75000"/>
                      <a:alpha val="89000"/>
                    </a:schemeClr>
                  </a:solidFill>
                </a:ln>
                <a:solidFill>
                  <a:schemeClr val="accent5">
                    <a:alpha val="61000"/>
                  </a:schemeClr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LUBBOCK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BC63C28C-7C87-75E6-9E1B-74AE8107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72816"/>
            <a:ext cx="9872871" cy="4323184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spcBef>
                <a:spcPts val="14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SET reaffirmed LPLs participation in Flight 0224 is limited to bank changes and third-party service providers.</a:t>
            </a:r>
          </a:p>
        </p:txBody>
      </p:sp>
    </p:spTree>
    <p:extLst>
      <p:ext uri="{BB962C8B-B14F-4D97-AF65-F5344CB8AC3E}">
        <p14:creationId xmlns:p14="http://schemas.microsoft.com/office/powerpoint/2010/main" val="339629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135777-4113-40E0-9CAE-CC223A245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A flag on a flagpole in a snowy park&#10;&#10;Description automatically generated">
            <a:extLst>
              <a:ext uri="{FF2B5EF4-FFF2-40B4-BE49-F238E27FC236}">
                <a16:creationId xmlns:a16="http://schemas.microsoft.com/office/drawing/2014/main" id="{F5103D2D-822E-C814-0834-41BC31F6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67000"/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241453B-F7F7-43A0-A60C-8B34107F3378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ln w="38100">
                  <a:solidFill>
                    <a:schemeClr val="bg1">
                      <a:alpha val="89000"/>
                    </a:schemeClr>
                  </a:solidFill>
                </a:ln>
                <a:solidFill>
                  <a:schemeClr val="accent6">
                    <a:alpha val="26000"/>
                  </a:schemeClr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NEXT MEETING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1FE88E0E-94F5-402C-B348-9896BEB1A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024" y="1842796"/>
            <a:ext cx="987287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502920" lvl="1" indent="-457200">
              <a:spcBef>
                <a:spcPts val="1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16th, 2024 @ 1pm</a:t>
            </a:r>
          </a:p>
          <a:p>
            <a:pPr marL="502920" lvl="1" indent="-457200">
              <a:spcBef>
                <a:spcPts val="1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and Accomplishments</a:t>
            </a:r>
          </a:p>
          <a:p>
            <a:pPr marL="502920" lvl="1" indent="-457200">
              <a:spcBef>
                <a:spcPts val="1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Elections</a:t>
            </a:r>
          </a:p>
          <a:p>
            <a:pPr marL="502920" lvl="1" indent="-457200">
              <a:spcBef>
                <a:spcPts val="1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WebEx Only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Basis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13390</TotalTime>
  <Words>108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Corbel</vt:lpstr>
      <vt:lpstr>Rockwell Extra Bold</vt:lpstr>
      <vt:lpstr>Basis</vt:lpstr>
      <vt:lpstr>TEXAS SET UPDATE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SET UPDATE</dc:title>
  <dc:creator>Patrick, Kyle</dc:creator>
  <cp:lastModifiedBy>Patrick, Kyle</cp:lastModifiedBy>
  <cp:revision>34</cp:revision>
  <dcterms:created xsi:type="dcterms:W3CDTF">2023-01-06T15:32:23Z</dcterms:created>
  <dcterms:modified xsi:type="dcterms:W3CDTF">2024-01-03T23:28:34Z</dcterms:modified>
</cp:coreProperties>
</file>