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345" r:id="rId3"/>
    <p:sldId id="340" r:id="rId4"/>
    <p:sldId id="341" r:id="rId5"/>
    <p:sldId id="342" r:id="rId6"/>
    <p:sldId id="343" r:id="rId7"/>
    <p:sldId id="344" r:id="rId8"/>
    <p:sldId id="346" r:id="rId9"/>
    <p:sldId id="339" r:id="rId10"/>
  </p:sldIdLst>
  <p:sldSz cx="12192000" cy="6858000"/>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kas Unruh" initials="LU" lastIdx="5" clrIdx="0">
    <p:extLst>
      <p:ext uri="{19B8F6BF-5375-455C-9EA6-DF929625EA0E}">
        <p15:presenceInfo xmlns:p15="http://schemas.microsoft.com/office/powerpoint/2012/main" userId="Lukas Unruh" providerId="None"/>
      </p:ext>
    </p:extLst>
  </p:cmAuthor>
  <p:cmAuthor id="2" name="Andrew Isaacs" initials="AI" lastIdx="1" clrIdx="1">
    <p:extLst>
      <p:ext uri="{19B8F6BF-5375-455C-9EA6-DF929625EA0E}">
        <p15:presenceInfo xmlns:p15="http://schemas.microsoft.com/office/powerpoint/2012/main" userId="S::ai@electranix.com::306cffa9-9ca5-445f-8628-2737d3f590a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4660"/>
  </p:normalViewPr>
  <p:slideViewPr>
    <p:cSldViewPr snapToGrid="0">
      <p:cViewPr varScale="1">
        <p:scale>
          <a:sx n="110" d="100"/>
          <a:sy n="110" d="100"/>
        </p:scale>
        <p:origin x="72" y="72"/>
      </p:cViewPr>
      <p:guideLst/>
    </p:cSldViewPr>
  </p:slideViewPr>
  <p:notesTextViewPr>
    <p:cViewPr>
      <p:scale>
        <a:sx n="1" d="1"/>
        <a:sy n="1" d="1"/>
      </p:scale>
      <p:origin x="0" y="0"/>
    </p:cViewPr>
  </p:notesTextViewPr>
  <p:notesViewPr>
    <p:cSldViewPr snapToGrid="0">
      <p:cViewPr varScale="1">
        <p:scale>
          <a:sx n="95" d="100"/>
          <a:sy n="95" d="100"/>
        </p:scale>
        <p:origin x="1166"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DDFBA08-E78D-4F67-A835-2F2C4E9E12D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EA508E4-0174-46D9-A72C-4B3A434D82F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76605D0-ACCB-400D-96C4-C9393DAA3E1E}" type="datetimeFigureOut">
              <a:rPr lang="en-US" smtClean="0"/>
              <a:t>1/11/2024</a:t>
            </a:fld>
            <a:endParaRPr lang="en-US"/>
          </a:p>
        </p:txBody>
      </p:sp>
      <p:sp>
        <p:nvSpPr>
          <p:cNvPr id="4" name="Footer Placeholder 3">
            <a:extLst>
              <a:ext uri="{FF2B5EF4-FFF2-40B4-BE49-F238E27FC236}">
                <a16:creationId xmlns:a16="http://schemas.microsoft.com/office/drawing/2014/main" id="{14665564-C6E2-4C84-95D6-C70242A762D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8EEAD32-5C29-4754-A706-80E1F45AF56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E8D0996-913E-46C0-83EF-FD1AA45AF433}" type="slidenum">
              <a:rPr lang="en-US" smtClean="0"/>
              <a:t>‹#›</a:t>
            </a:fld>
            <a:endParaRPr lang="en-US"/>
          </a:p>
        </p:txBody>
      </p:sp>
    </p:spTree>
    <p:extLst>
      <p:ext uri="{BB962C8B-B14F-4D97-AF65-F5344CB8AC3E}">
        <p14:creationId xmlns:p14="http://schemas.microsoft.com/office/powerpoint/2010/main" val="352435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80810D-D9F7-4AC7-BCC8-0DA5D981835F}" type="datetimeFigureOut">
              <a:rPr lang="en-US" smtClean="0"/>
              <a:t>1/11/2024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E687B4-4A3D-4229-9FB2-5DA7C0CA0B45}" type="slidenum">
              <a:rPr lang="en-US" smtClean="0"/>
              <a:t>‹#›</a:t>
            </a:fld>
            <a:endParaRPr lang="en-US"/>
          </a:p>
        </p:txBody>
      </p:sp>
    </p:spTree>
    <p:extLst>
      <p:ext uri="{BB962C8B-B14F-4D97-AF65-F5344CB8AC3E}">
        <p14:creationId xmlns:p14="http://schemas.microsoft.com/office/powerpoint/2010/main" val="4064941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EC0D1-DA2F-4627-B5E9-F233E02EEE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E9E870-70C6-4A84-B098-6860CEEFAB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620AD0D-F9E3-4997-8A54-B956328BBDBF}"/>
              </a:ext>
            </a:extLst>
          </p:cNvPr>
          <p:cNvSpPr>
            <a:spLocks noGrp="1"/>
          </p:cNvSpPr>
          <p:nvPr>
            <p:ph type="dt" sz="half" idx="10"/>
          </p:nvPr>
        </p:nvSpPr>
        <p:spPr/>
        <p:txBody>
          <a:bodyPr/>
          <a:lstStyle/>
          <a:p>
            <a:fld id="{BD6230C9-4FF9-4A8E-BB1A-355E70765A04}" type="datetime1">
              <a:rPr lang="en-US" smtClean="0"/>
              <a:t>1/11/2024</a:t>
            </a:fld>
            <a:endParaRPr lang="en-US"/>
          </a:p>
        </p:txBody>
      </p:sp>
      <p:sp>
        <p:nvSpPr>
          <p:cNvPr id="5" name="Footer Placeholder 4">
            <a:extLst>
              <a:ext uri="{FF2B5EF4-FFF2-40B4-BE49-F238E27FC236}">
                <a16:creationId xmlns:a16="http://schemas.microsoft.com/office/drawing/2014/main" id="{F6E23B6F-9C8E-4151-A3B6-78208995DF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1220AD-9D2E-4C3D-8957-1E4E5F0ACDC3}"/>
              </a:ext>
            </a:extLst>
          </p:cNvPr>
          <p:cNvSpPr>
            <a:spLocks noGrp="1"/>
          </p:cNvSpPr>
          <p:nvPr>
            <p:ph type="sldNum" sz="quarter" idx="12"/>
          </p:nvPr>
        </p:nvSpPr>
        <p:spPr/>
        <p:txBody>
          <a:bodyPr/>
          <a:lstStyle/>
          <a:p>
            <a:fld id="{EE51B108-6E8A-4153-A72D-2E1FE29050F6}" type="slidenum">
              <a:rPr lang="en-US" smtClean="0"/>
              <a:t>‹#›</a:t>
            </a:fld>
            <a:endParaRPr lang="en-US"/>
          </a:p>
        </p:txBody>
      </p:sp>
    </p:spTree>
    <p:extLst>
      <p:ext uri="{BB962C8B-B14F-4D97-AF65-F5344CB8AC3E}">
        <p14:creationId xmlns:p14="http://schemas.microsoft.com/office/powerpoint/2010/main" val="2549747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F77B5-619B-4D46-BB09-ACA44D98B62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3399E1-819F-4E3D-953F-561D987300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5BF9A4-4468-40AC-B3A6-EA4B80C2E740}"/>
              </a:ext>
            </a:extLst>
          </p:cNvPr>
          <p:cNvSpPr>
            <a:spLocks noGrp="1"/>
          </p:cNvSpPr>
          <p:nvPr>
            <p:ph type="dt" sz="half" idx="10"/>
          </p:nvPr>
        </p:nvSpPr>
        <p:spPr/>
        <p:txBody>
          <a:bodyPr/>
          <a:lstStyle/>
          <a:p>
            <a:fld id="{A1A26ADB-EE9D-4A1A-BEA8-638014C28912}" type="datetime1">
              <a:rPr lang="en-US" smtClean="0"/>
              <a:t>1/11/2024</a:t>
            </a:fld>
            <a:endParaRPr lang="en-US"/>
          </a:p>
        </p:txBody>
      </p:sp>
      <p:sp>
        <p:nvSpPr>
          <p:cNvPr id="5" name="Footer Placeholder 4">
            <a:extLst>
              <a:ext uri="{FF2B5EF4-FFF2-40B4-BE49-F238E27FC236}">
                <a16:creationId xmlns:a16="http://schemas.microsoft.com/office/drawing/2014/main" id="{45B23B82-54D3-4B0C-BDF4-7E654D249A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3FDED9-FCF5-4039-A709-E668CABE98EA}"/>
              </a:ext>
            </a:extLst>
          </p:cNvPr>
          <p:cNvSpPr>
            <a:spLocks noGrp="1"/>
          </p:cNvSpPr>
          <p:nvPr>
            <p:ph type="sldNum" sz="quarter" idx="12"/>
          </p:nvPr>
        </p:nvSpPr>
        <p:spPr/>
        <p:txBody>
          <a:bodyPr/>
          <a:lstStyle/>
          <a:p>
            <a:fld id="{EE51B108-6E8A-4153-A72D-2E1FE29050F6}" type="slidenum">
              <a:rPr lang="en-US" smtClean="0"/>
              <a:t>‹#›</a:t>
            </a:fld>
            <a:endParaRPr lang="en-US"/>
          </a:p>
        </p:txBody>
      </p:sp>
    </p:spTree>
    <p:extLst>
      <p:ext uri="{BB962C8B-B14F-4D97-AF65-F5344CB8AC3E}">
        <p14:creationId xmlns:p14="http://schemas.microsoft.com/office/powerpoint/2010/main" val="3744838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C76705-0D9C-497C-BB20-13142E05B8C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2AE575F-CB87-4390-9B04-20820672A31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4BB424-A78A-4B2D-A7F5-C29C0C5F34F4}"/>
              </a:ext>
            </a:extLst>
          </p:cNvPr>
          <p:cNvSpPr>
            <a:spLocks noGrp="1"/>
          </p:cNvSpPr>
          <p:nvPr>
            <p:ph type="dt" sz="half" idx="10"/>
          </p:nvPr>
        </p:nvSpPr>
        <p:spPr/>
        <p:txBody>
          <a:bodyPr/>
          <a:lstStyle/>
          <a:p>
            <a:fld id="{A9B46DFF-54F0-40DF-8C11-58BFC8048B36}" type="datetime1">
              <a:rPr lang="en-US" smtClean="0"/>
              <a:t>1/11/2024</a:t>
            </a:fld>
            <a:endParaRPr lang="en-US"/>
          </a:p>
        </p:txBody>
      </p:sp>
      <p:sp>
        <p:nvSpPr>
          <p:cNvPr id="5" name="Footer Placeholder 4">
            <a:extLst>
              <a:ext uri="{FF2B5EF4-FFF2-40B4-BE49-F238E27FC236}">
                <a16:creationId xmlns:a16="http://schemas.microsoft.com/office/drawing/2014/main" id="{5FA6ED3D-A4F1-4F1A-83EC-5B3C9E7E1A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E0E0C3-007B-4B2A-9C28-AAE4F286C180}"/>
              </a:ext>
            </a:extLst>
          </p:cNvPr>
          <p:cNvSpPr>
            <a:spLocks noGrp="1"/>
          </p:cNvSpPr>
          <p:nvPr>
            <p:ph type="sldNum" sz="quarter" idx="12"/>
          </p:nvPr>
        </p:nvSpPr>
        <p:spPr/>
        <p:txBody>
          <a:bodyPr/>
          <a:lstStyle/>
          <a:p>
            <a:fld id="{EE51B108-6E8A-4153-A72D-2E1FE29050F6}" type="slidenum">
              <a:rPr lang="en-US" smtClean="0"/>
              <a:t>‹#›</a:t>
            </a:fld>
            <a:endParaRPr lang="en-US"/>
          </a:p>
        </p:txBody>
      </p:sp>
    </p:spTree>
    <p:extLst>
      <p:ext uri="{BB962C8B-B14F-4D97-AF65-F5344CB8AC3E}">
        <p14:creationId xmlns:p14="http://schemas.microsoft.com/office/powerpoint/2010/main" val="3461930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816B9-415D-495E-9EE4-3899DC61763D}"/>
              </a:ext>
            </a:extLst>
          </p:cNvPr>
          <p:cNvSpPr>
            <a:spLocks noGrp="1"/>
          </p:cNvSpPr>
          <p:nvPr>
            <p:ph type="title"/>
          </p:nvPr>
        </p:nvSpPr>
        <p:spPr>
          <a:xfrm>
            <a:off x="838200" y="543279"/>
            <a:ext cx="10515600" cy="1071034"/>
          </a:xfrm>
        </p:spPr>
        <p:txBody>
          <a:bodyPr>
            <a:normAutofit/>
          </a:bodyPr>
          <a:lstStyle>
            <a:lvl1pPr>
              <a:defRPr sz="4800">
                <a:solidFill>
                  <a:schemeClr val="accent5">
                    <a:lumMod val="50000"/>
                  </a:schemeClr>
                </a:solidFill>
                <a:latin typeface="+mn-lt"/>
              </a:defRPr>
            </a:lvl1pPr>
          </a:lstStyle>
          <a:p>
            <a:r>
              <a:rPr lang="en-US" dirty="0"/>
              <a:t>Click to edit Master title style</a:t>
            </a:r>
          </a:p>
        </p:txBody>
      </p:sp>
      <p:sp>
        <p:nvSpPr>
          <p:cNvPr id="3" name="Content Placeholder 2">
            <a:extLst>
              <a:ext uri="{FF2B5EF4-FFF2-40B4-BE49-F238E27FC236}">
                <a16:creationId xmlns:a16="http://schemas.microsoft.com/office/drawing/2014/main" id="{6E758FA7-BCD2-4562-B9F0-A28196DA1E99}"/>
              </a:ext>
            </a:extLst>
          </p:cNvPr>
          <p:cNvSpPr>
            <a:spLocks noGrp="1"/>
          </p:cNvSpPr>
          <p:nvPr>
            <p:ph idx="1"/>
          </p:nvPr>
        </p:nvSpPr>
        <p:spPr>
          <a:xfrm>
            <a:off x="838200" y="1794933"/>
            <a:ext cx="10515600" cy="43820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C0FB61CE-DEA7-4F08-9CD6-AC39F18F7E55}"/>
              </a:ext>
            </a:extLst>
          </p:cNvPr>
          <p:cNvSpPr>
            <a:spLocks noGrp="1"/>
          </p:cNvSpPr>
          <p:nvPr>
            <p:ph type="sldNum" sz="quarter" idx="12"/>
          </p:nvPr>
        </p:nvSpPr>
        <p:spPr>
          <a:xfrm>
            <a:off x="9123556" y="6322483"/>
            <a:ext cx="2743200" cy="365125"/>
          </a:xfrm>
        </p:spPr>
        <p:txBody>
          <a:bodyPr/>
          <a:lstStyle>
            <a:lvl1pPr>
              <a:defRPr sz="2000" b="1">
                <a:solidFill>
                  <a:schemeClr val="accent5">
                    <a:lumMod val="50000"/>
                  </a:schemeClr>
                </a:solidFill>
              </a:defRPr>
            </a:lvl1pPr>
          </a:lstStyle>
          <a:p>
            <a:r>
              <a:rPr lang="en-US"/>
              <a:t>Slide </a:t>
            </a:r>
            <a:fld id="{EE51B108-6E8A-4153-A72D-2E1FE29050F6}" type="slidenum">
              <a:rPr lang="en-US" smtClean="0"/>
              <a:pPr/>
              <a:t>‹#›</a:t>
            </a:fld>
            <a:endParaRPr lang="en-US" dirty="0"/>
          </a:p>
        </p:txBody>
      </p:sp>
      <p:sp>
        <p:nvSpPr>
          <p:cNvPr id="7" name="Rectangle 6">
            <a:extLst>
              <a:ext uri="{FF2B5EF4-FFF2-40B4-BE49-F238E27FC236}">
                <a16:creationId xmlns:a16="http://schemas.microsoft.com/office/drawing/2014/main" id="{1C194F08-472C-4F3E-B215-E2C0452F704E}"/>
              </a:ext>
            </a:extLst>
          </p:cNvPr>
          <p:cNvSpPr/>
          <p:nvPr userDrawn="1"/>
        </p:nvSpPr>
        <p:spPr>
          <a:xfrm>
            <a:off x="0" y="0"/>
            <a:ext cx="12191999" cy="36512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8025EF4-ACC2-4099-8DF0-0DC9A13B1D2F}"/>
              </a:ext>
            </a:extLst>
          </p:cNvPr>
          <p:cNvSpPr/>
          <p:nvPr userDrawn="1"/>
        </p:nvSpPr>
        <p:spPr>
          <a:xfrm>
            <a:off x="2554687" y="6445405"/>
            <a:ext cx="8083576" cy="15859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4B1DE949-D301-4164-AEA1-6546CD2C7341}"/>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72534" y="6275274"/>
            <a:ext cx="2040466" cy="527276"/>
          </a:xfrm>
          <a:prstGeom prst="rect">
            <a:avLst/>
          </a:prstGeom>
          <a:noFill/>
          <a:ln>
            <a:noFill/>
          </a:ln>
        </p:spPr>
      </p:pic>
    </p:spTree>
    <p:extLst>
      <p:ext uri="{BB962C8B-B14F-4D97-AF65-F5344CB8AC3E}">
        <p14:creationId xmlns:p14="http://schemas.microsoft.com/office/powerpoint/2010/main" val="1849417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2111A-838D-4B29-95DE-CB20CCC33E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DC9FFF-8124-4630-BD1D-5E4BDDC7BE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8B36445-8B00-41ED-8713-CC9AC6CCE2C3}"/>
              </a:ext>
            </a:extLst>
          </p:cNvPr>
          <p:cNvSpPr>
            <a:spLocks noGrp="1"/>
          </p:cNvSpPr>
          <p:nvPr>
            <p:ph type="dt" sz="half" idx="10"/>
          </p:nvPr>
        </p:nvSpPr>
        <p:spPr/>
        <p:txBody>
          <a:bodyPr/>
          <a:lstStyle/>
          <a:p>
            <a:fld id="{EDD6CB20-CC5E-4826-800E-7DA19BC84258}" type="datetime1">
              <a:rPr lang="en-US" smtClean="0"/>
              <a:t>1/11/2024</a:t>
            </a:fld>
            <a:endParaRPr lang="en-US"/>
          </a:p>
        </p:txBody>
      </p:sp>
      <p:sp>
        <p:nvSpPr>
          <p:cNvPr id="5" name="Footer Placeholder 4">
            <a:extLst>
              <a:ext uri="{FF2B5EF4-FFF2-40B4-BE49-F238E27FC236}">
                <a16:creationId xmlns:a16="http://schemas.microsoft.com/office/drawing/2014/main" id="{72EB952C-2CA2-477F-B5A0-FC3203240F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D5D0CD-6F83-4504-A4F3-98D27A07C294}"/>
              </a:ext>
            </a:extLst>
          </p:cNvPr>
          <p:cNvSpPr>
            <a:spLocks noGrp="1"/>
          </p:cNvSpPr>
          <p:nvPr>
            <p:ph type="sldNum" sz="quarter" idx="12"/>
          </p:nvPr>
        </p:nvSpPr>
        <p:spPr/>
        <p:txBody>
          <a:bodyPr/>
          <a:lstStyle/>
          <a:p>
            <a:fld id="{EE51B108-6E8A-4153-A72D-2E1FE29050F6}" type="slidenum">
              <a:rPr lang="en-US" smtClean="0"/>
              <a:t>‹#›</a:t>
            </a:fld>
            <a:endParaRPr lang="en-US"/>
          </a:p>
        </p:txBody>
      </p:sp>
    </p:spTree>
    <p:extLst>
      <p:ext uri="{BB962C8B-B14F-4D97-AF65-F5344CB8AC3E}">
        <p14:creationId xmlns:p14="http://schemas.microsoft.com/office/powerpoint/2010/main" val="4010941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57335-7DD2-45D1-9982-59883ABF42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72493F-6467-43A8-A86B-064FECDDD89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25BC1C-ACEF-41B4-8AD4-CC710C0AA52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27DCAAA-6730-401B-8A4C-20C7796CD22A}"/>
              </a:ext>
            </a:extLst>
          </p:cNvPr>
          <p:cNvSpPr>
            <a:spLocks noGrp="1"/>
          </p:cNvSpPr>
          <p:nvPr>
            <p:ph type="dt" sz="half" idx="10"/>
          </p:nvPr>
        </p:nvSpPr>
        <p:spPr/>
        <p:txBody>
          <a:bodyPr/>
          <a:lstStyle/>
          <a:p>
            <a:fld id="{DA0752F2-A98A-4C0F-A0E3-569EC446753E}" type="datetime1">
              <a:rPr lang="en-US" smtClean="0"/>
              <a:t>1/11/2024</a:t>
            </a:fld>
            <a:endParaRPr lang="en-US"/>
          </a:p>
        </p:txBody>
      </p:sp>
      <p:sp>
        <p:nvSpPr>
          <p:cNvPr id="6" name="Footer Placeholder 5">
            <a:extLst>
              <a:ext uri="{FF2B5EF4-FFF2-40B4-BE49-F238E27FC236}">
                <a16:creationId xmlns:a16="http://schemas.microsoft.com/office/drawing/2014/main" id="{6AE37A8D-BC35-4D9F-ABC7-DCBFC61728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5EB54E-C259-4175-8C19-8A597C9229E4}"/>
              </a:ext>
            </a:extLst>
          </p:cNvPr>
          <p:cNvSpPr>
            <a:spLocks noGrp="1"/>
          </p:cNvSpPr>
          <p:nvPr>
            <p:ph type="sldNum" sz="quarter" idx="12"/>
          </p:nvPr>
        </p:nvSpPr>
        <p:spPr/>
        <p:txBody>
          <a:bodyPr/>
          <a:lstStyle/>
          <a:p>
            <a:fld id="{EE51B108-6E8A-4153-A72D-2E1FE29050F6}" type="slidenum">
              <a:rPr lang="en-US" smtClean="0"/>
              <a:t>‹#›</a:t>
            </a:fld>
            <a:endParaRPr lang="en-US"/>
          </a:p>
        </p:txBody>
      </p:sp>
    </p:spTree>
    <p:extLst>
      <p:ext uri="{BB962C8B-B14F-4D97-AF65-F5344CB8AC3E}">
        <p14:creationId xmlns:p14="http://schemas.microsoft.com/office/powerpoint/2010/main" val="2503328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8A580-AB6F-4B18-8104-541E691C15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6D9872-47AD-4069-8E60-EA30D03719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D64BA6-F48B-49B8-9BAD-BD9E2736893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99B15F-5DD1-42BE-90F0-7D88281243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D0A2A8-4FBF-40CD-A773-CD5E45EA58A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304CBE6-8FBD-48DC-A9C7-C646570479A8}"/>
              </a:ext>
            </a:extLst>
          </p:cNvPr>
          <p:cNvSpPr>
            <a:spLocks noGrp="1"/>
          </p:cNvSpPr>
          <p:nvPr>
            <p:ph type="dt" sz="half" idx="10"/>
          </p:nvPr>
        </p:nvSpPr>
        <p:spPr/>
        <p:txBody>
          <a:bodyPr/>
          <a:lstStyle/>
          <a:p>
            <a:fld id="{E6B6D6E9-8047-4274-A0B4-5AFFBFB92E24}" type="datetime1">
              <a:rPr lang="en-US" smtClean="0"/>
              <a:t>1/11/2024</a:t>
            </a:fld>
            <a:endParaRPr lang="en-US"/>
          </a:p>
        </p:txBody>
      </p:sp>
      <p:sp>
        <p:nvSpPr>
          <p:cNvPr id="8" name="Footer Placeholder 7">
            <a:extLst>
              <a:ext uri="{FF2B5EF4-FFF2-40B4-BE49-F238E27FC236}">
                <a16:creationId xmlns:a16="http://schemas.microsoft.com/office/drawing/2014/main" id="{36B82E2F-0160-461E-8441-353F41D8AE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3036A8-31B2-4FC8-81B1-234E1F3E6489}"/>
              </a:ext>
            </a:extLst>
          </p:cNvPr>
          <p:cNvSpPr>
            <a:spLocks noGrp="1"/>
          </p:cNvSpPr>
          <p:nvPr>
            <p:ph type="sldNum" sz="quarter" idx="12"/>
          </p:nvPr>
        </p:nvSpPr>
        <p:spPr/>
        <p:txBody>
          <a:bodyPr/>
          <a:lstStyle/>
          <a:p>
            <a:fld id="{EE51B108-6E8A-4153-A72D-2E1FE29050F6}" type="slidenum">
              <a:rPr lang="en-US" smtClean="0"/>
              <a:t>‹#›</a:t>
            </a:fld>
            <a:endParaRPr lang="en-US"/>
          </a:p>
        </p:txBody>
      </p:sp>
    </p:spTree>
    <p:extLst>
      <p:ext uri="{BB962C8B-B14F-4D97-AF65-F5344CB8AC3E}">
        <p14:creationId xmlns:p14="http://schemas.microsoft.com/office/powerpoint/2010/main" val="2264078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F5EA5-1E1F-440B-AC9B-33CFA7539C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A965CC4-2BD4-4344-BF3A-185001058141}"/>
              </a:ext>
            </a:extLst>
          </p:cNvPr>
          <p:cNvSpPr>
            <a:spLocks noGrp="1"/>
          </p:cNvSpPr>
          <p:nvPr>
            <p:ph type="dt" sz="half" idx="10"/>
          </p:nvPr>
        </p:nvSpPr>
        <p:spPr/>
        <p:txBody>
          <a:bodyPr/>
          <a:lstStyle/>
          <a:p>
            <a:fld id="{EBA40987-E354-4B89-8A53-4E9B3B3C6A96}" type="datetime1">
              <a:rPr lang="en-US" smtClean="0"/>
              <a:t>1/11/2024</a:t>
            </a:fld>
            <a:endParaRPr lang="en-US"/>
          </a:p>
        </p:txBody>
      </p:sp>
      <p:sp>
        <p:nvSpPr>
          <p:cNvPr id="4" name="Footer Placeholder 3">
            <a:extLst>
              <a:ext uri="{FF2B5EF4-FFF2-40B4-BE49-F238E27FC236}">
                <a16:creationId xmlns:a16="http://schemas.microsoft.com/office/drawing/2014/main" id="{30A13109-F46F-4DC4-984B-D398E39B85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D3E191C-924F-4D1A-9822-CE3CACC77B35}"/>
              </a:ext>
            </a:extLst>
          </p:cNvPr>
          <p:cNvSpPr>
            <a:spLocks noGrp="1"/>
          </p:cNvSpPr>
          <p:nvPr>
            <p:ph type="sldNum" sz="quarter" idx="12"/>
          </p:nvPr>
        </p:nvSpPr>
        <p:spPr/>
        <p:txBody>
          <a:bodyPr/>
          <a:lstStyle/>
          <a:p>
            <a:fld id="{EE51B108-6E8A-4153-A72D-2E1FE29050F6}" type="slidenum">
              <a:rPr lang="en-US" smtClean="0"/>
              <a:t>‹#›</a:t>
            </a:fld>
            <a:endParaRPr lang="en-US"/>
          </a:p>
        </p:txBody>
      </p:sp>
    </p:spTree>
    <p:extLst>
      <p:ext uri="{BB962C8B-B14F-4D97-AF65-F5344CB8AC3E}">
        <p14:creationId xmlns:p14="http://schemas.microsoft.com/office/powerpoint/2010/main" val="939847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3A18DC-C224-4E1A-9F89-83E0CC7841BA}"/>
              </a:ext>
            </a:extLst>
          </p:cNvPr>
          <p:cNvSpPr>
            <a:spLocks noGrp="1"/>
          </p:cNvSpPr>
          <p:nvPr>
            <p:ph type="dt" sz="half" idx="10"/>
          </p:nvPr>
        </p:nvSpPr>
        <p:spPr/>
        <p:txBody>
          <a:bodyPr/>
          <a:lstStyle/>
          <a:p>
            <a:fld id="{C1E3590B-1138-4ED9-B125-69D634C8D0C3}" type="datetime1">
              <a:rPr lang="en-US" smtClean="0"/>
              <a:t>1/11/2024</a:t>
            </a:fld>
            <a:endParaRPr lang="en-US"/>
          </a:p>
        </p:txBody>
      </p:sp>
      <p:sp>
        <p:nvSpPr>
          <p:cNvPr id="3" name="Footer Placeholder 2">
            <a:extLst>
              <a:ext uri="{FF2B5EF4-FFF2-40B4-BE49-F238E27FC236}">
                <a16:creationId xmlns:a16="http://schemas.microsoft.com/office/drawing/2014/main" id="{FD748D61-F282-4C12-8D53-0B7218D7473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4B9D50-23F4-40C6-AA18-172495A03610}"/>
              </a:ext>
            </a:extLst>
          </p:cNvPr>
          <p:cNvSpPr>
            <a:spLocks noGrp="1"/>
          </p:cNvSpPr>
          <p:nvPr>
            <p:ph type="sldNum" sz="quarter" idx="12"/>
          </p:nvPr>
        </p:nvSpPr>
        <p:spPr/>
        <p:txBody>
          <a:bodyPr/>
          <a:lstStyle/>
          <a:p>
            <a:fld id="{EE51B108-6E8A-4153-A72D-2E1FE29050F6}" type="slidenum">
              <a:rPr lang="en-US" smtClean="0"/>
              <a:t>‹#›</a:t>
            </a:fld>
            <a:endParaRPr lang="en-US"/>
          </a:p>
        </p:txBody>
      </p:sp>
    </p:spTree>
    <p:extLst>
      <p:ext uri="{BB962C8B-B14F-4D97-AF65-F5344CB8AC3E}">
        <p14:creationId xmlns:p14="http://schemas.microsoft.com/office/powerpoint/2010/main" val="3724274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87024-9C60-462B-BB60-9F9938ACCA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2F97D6D-3DEC-4ACE-8345-E15C3B62AF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DD0F99-DC82-432F-BB2D-3EF60A6472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1BF97E-F7BF-40BB-83AE-49BC13C96E85}"/>
              </a:ext>
            </a:extLst>
          </p:cNvPr>
          <p:cNvSpPr>
            <a:spLocks noGrp="1"/>
          </p:cNvSpPr>
          <p:nvPr>
            <p:ph type="dt" sz="half" idx="10"/>
          </p:nvPr>
        </p:nvSpPr>
        <p:spPr/>
        <p:txBody>
          <a:bodyPr/>
          <a:lstStyle/>
          <a:p>
            <a:fld id="{1C77B2AB-DE5D-4709-A3E0-A290E5F547DD}" type="datetime1">
              <a:rPr lang="en-US" smtClean="0"/>
              <a:t>1/11/2024</a:t>
            </a:fld>
            <a:endParaRPr lang="en-US"/>
          </a:p>
        </p:txBody>
      </p:sp>
      <p:sp>
        <p:nvSpPr>
          <p:cNvPr id="6" name="Footer Placeholder 5">
            <a:extLst>
              <a:ext uri="{FF2B5EF4-FFF2-40B4-BE49-F238E27FC236}">
                <a16:creationId xmlns:a16="http://schemas.microsoft.com/office/drawing/2014/main" id="{0F6FF314-64B3-4113-B072-163F7236AA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BE106E-511F-4353-95C1-9A02D9E8AECE}"/>
              </a:ext>
            </a:extLst>
          </p:cNvPr>
          <p:cNvSpPr>
            <a:spLocks noGrp="1"/>
          </p:cNvSpPr>
          <p:nvPr>
            <p:ph type="sldNum" sz="quarter" idx="12"/>
          </p:nvPr>
        </p:nvSpPr>
        <p:spPr/>
        <p:txBody>
          <a:bodyPr/>
          <a:lstStyle/>
          <a:p>
            <a:fld id="{EE51B108-6E8A-4153-A72D-2E1FE29050F6}" type="slidenum">
              <a:rPr lang="en-US" smtClean="0"/>
              <a:t>‹#›</a:t>
            </a:fld>
            <a:endParaRPr lang="en-US"/>
          </a:p>
        </p:txBody>
      </p:sp>
    </p:spTree>
    <p:extLst>
      <p:ext uri="{BB962C8B-B14F-4D97-AF65-F5344CB8AC3E}">
        <p14:creationId xmlns:p14="http://schemas.microsoft.com/office/powerpoint/2010/main" val="1746630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86C48-34BE-48EB-B93A-425FD2F0B4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46726AD-A196-40A3-AD95-48701F4E0A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5FA1B9-A65A-42A2-ABB7-805FF1437E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222547-893F-472D-871C-8AA4544264C5}"/>
              </a:ext>
            </a:extLst>
          </p:cNvPr>
          <p:cNvSpPr>
            <a:spLocks noGrp="1"/>
          </p:cNvSpPr>
          <p:nvPr>
            <p:ph type="dt" sz="half" idx="10"/>
          </p:nvPr>
        </p:nvSpPr>
        <p:spPr/>
        <p:txBody>
          <a:bodyPr/>
          <a:lstStyle/>
          <a:p>
            <a:fld id="{36412E50-4B26-4552-8EF4-154609255A5A}" type="datetime1">
              <a:rPr lang="en-US" smtClean="0"/>
              <a:t>1/11/2024</a:t>
            </a:fld>
            <a:endParaRPr lang="en-US"/>
          </a:p>
        </p:txBody>
      </p:sp>
      <p:sp>
        <p:nvSpPr>
          <p:cNvPr id="6" name="Footer Placeholder 5">
            <a:extLst>
              <a:ext uri="{FF2B5EF4-FFF2-40B4-BE49-F238E27FC236}">
                <a16:creationId xmlns:a16="http://schemas.microsoft.com/office/drawing/2014/main" id="{83EFF6C7-1AA9-48A8-BF52-BBAB799CB4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7C5494-BA01-4AB5-8034-B3EC986F57B7}"/>
              </a:ext>
            </a:extLst>
          </p:cNvPr>
          <p:cNvSpPr>
            <a:spLocks noGrp="1"/>
          </p:cNvSpPr>
          <p:nvPr>
            <p:ph type="sldNum" sz="quarter" idx="12"/>
          </p:nvPr>
        </p:nvSpPr>
        <p:spPr/>
        <p:txBody>
          <a:bodyPr/>
          <a:lstStyle/>
          <a:p>
            <a:fld id="{EE51B108-6E8A-4153-A72D-2E1FE29050F6}" type="slidenum">
              <a:rPr lang="en-US" smtClean="0"/>
              <a:t>‹#›</a:t>
            </a:fld>
            <a:endParaRPr lang="en-US"/>
          </a:p>
        </p:txBody>
      </p:sp>
    </p:spTree>
    <p:extLst>
      <p:ext uri="{BB962C8B-B14F-4D97-AF65-F5344CB8AC3E}">
        <p14:creationId xmlns:p14="http://schemas.microsoft.com/office/powerpoint/2010/main" val="210840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1718334D-F0CE-4797-B8C9-1094681639C8}"/>
              </a:ext>
            </a:extLst>
          </p:cNvPr>
          <p:cNvGraphicFramePr>
            <a:graphicFrameLocks noChangeAspect="1"/>
          </p:cNvGraphicFramePr>
          <p:nvPr userDrawn="1">
            <p:custDataLst>
              <p:tags r:id="rId13"/>
            </p:custDataLst>
            <p:extLst>
              <p:ext uri="{D42A27DB-BD31-4B8C-83A1-F6EECF244321}">
                <p14:modId xmlns:p14="http://schemas.microsoft.com/office/powerpoint/2010/main" val="442946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4" imgW="408" imgH="408" progId="TCLayout.ActiveDocument.1">
                  <p:embed/>
                </p:oleObj>
              </mc:Choice>
              <mc:Fallback>
                <p:oleObj name="think-cell Slide" r:id="rId14" imgW="408" imgH="408" progId="TCLayout.ActiveDocument.1">
                  <p:embed/>
                  <p:pic>
                    <p:nvPicPr>
                      <p:cNvPr id="0" name=""/>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2" name="Title Placeholder 1">
            <a:extLst>
              <a:ext uri="{FF2B5EF4-FFF2-40B4-BE49-F238E27FC236}">
                <a16:creationId xmlns:a16="http://schemas.microsoft.com/office/drawing/2014/main" id="{3862B14F-5FF4-4C93-976D-7ADE97165E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BDF829-31FA-4743-A5DF-1E9F5B8416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C0140A-69C3-4EB6-BA9B-714480158B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6B3C02-A1A2-4ECC-B6B5-9DBCE5E9458C}" type="datetime1">
              <a:rPr lang="en-US" smtClean="0"/>
              <a:t>1/11/2024</a:t>
            </a:fld>
            <a:endParaRPr lang="en-US"/>
          </a:p>
        </p:txBody>
      </p:sp>
      <p:sp>
        <p:nvSpPr>
          <p:cNvPr id="5" name="Footer Placeholder 4">
            <a:extLst>
              <a:ext uri="{FF2B5EF4-FFF2-40B4-BE49-F238E27FC236}">
                <a16:creationId xmlns:a16="http://schemas.microsoft.com/office/drawing/2014/main" id="{DCBC816D-55D7-4770-87FB-674A4FCD3F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771BBDF-54E9-4BB2-A164-E83ACA549A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51B108-6E8A-4153-A72D-2E1FE29050F6}" type="slidenum">
              <a:rPr lang="en-US" smtClean="0"/>
              <a:t>‹#›</a:t>
            </a:fld>
            <a:endParaRPr lang="en-US"/>
          </a:p>
        </p:txBody>
      </p:sp>
    </p:spTree>
    <p:extLst>
      <p:ext uri="{BB962C8B-B14F-4D97-AF65-F5344CB8AC3E}">
        <p14:creationId xmlns:p14="http://schemas.microsoft.com/office/powerpoint/2010/main" val="15793916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2CCDB-C215-4A24-A0D5-66199BDCD582}"/>
              </a:ext>
            </a:extLst>
          </p:cNvPr>
          <p:cNvSpPr>
            <a:spLocks noGrp="1"/>
          </p:cNvSpPr>
          <p:nvPr>
            <p:ph type="ctrTitle"/>
          </p:nvPr>
        </p:nvSpPr>
        <p:spPr>
          <a:xfrm>
            <a:off x="1613209" y="2549318"/>
            <a:ext cx="9144000" cy="1089402"/>
          </a:xfrm>
        </p:spPr>
        <p:txBody>
          <a:bodyPr>
            <a:normAutofit fontScale="90000"/>
          </a:bodyPr>
          <a:lstStyle/>
          <a:p>
            <a:r>
              <a:rPr lang="en-US" b="1" dirty="0">
                <a:solidFill>
                  <a:schemeClr val="accent5">
                    <a:lumMod val="50000"/>
                  </a:schemeClr>
                </a:solidFill>
              </a:rPr>
              <a:t>PSCAD model development when OEM is out of business?</a:t>
            </a:r>
          </a:p>
        </p:txBody>
      </p:sp>
      <p:sp>
        <p:nvSpPr>
          <p:cNvPr id="3" name="Subtitle 2">
            <a:extLst>
              <a:ext uri="{FF2B5EF4-FFF2-40B4-BE49-F238E27FC236}">
                <a16:creationId xmlns:a16="http://schemas.microsoft.com/office/drawing/2014/main" id="{9C0EF748-9F4C-4384-9EDD-12F8A0EA1AE1}"/>
              </a:ext>
            </a:extLst>
          </p:cNvPr>
          <p:cNvSpPr>
            <a:spLocks noGrp="1"/>
          </p:cNvSpPr>
          <p:nvPr>
            <p:ph type="subTitle" idx="1"/>
          </p:nvPr>
        </p:nvSpPr>
        <p:spPr>
          <a:xfrm>
            <a:off x="1524000" y="3896290"/>
            <a:ext cx="9144000" cy="1398199"/>
          </a:xfrm>
        </p:spPr>
        <p:txBody>
          <a:bodyPr>
            <a:normAutofit/>
          </a:bodyPr>
          <a:lstStyle/>
          <a:p>
            <a:r>
              <a:rPr lang="en-US" sz="1800" b="1" dirty="0"/>
              <a:t>Presentation January 12, 2024</a:t>
            </a:r>
          </a:p>
          <a:p>
            <a:r>
              <a:rPr lang="en-US" sz="1800" b="1" dirty="0"/>
              <a:t>Andrew L. Isaacs</a:t>
            </a:r>
          </a:p>
          <a:p>
            <a:endParaRPr lang="en-US" b="1" dirty="0"/>
          </a:p>
          <a:p>
            <a:endParaRPr lang="en-US" b="1" dirty="0"/>
          </a:p>
          <a:p>
            <a:endParaRPr lang="en-US" dirty="0"/>
          </a:p>
        </p:txBody>
      </p:sp>
      <p:sp>
        <p:nvSpPr>
          <p:cNvPr id="5" name="Rectangle 4">
            <a:extLst>
              <a:ext uri="{FF2B5EF4-FFF2-40B4-BE49-F238E27FC236}">
                <a16:creationId xmlns:a16="http://schemas.microsoft.com/office/drawing/2014/main" id="{32882842-DE90-4523-9CDA-E26AA3FA2BAA}"/>
              </a:ext>
            </a:extLst>
          </p:cNvPr>
          <p:cNvSpPr/>
          <p:nvPr/>
        </p:nvSpPr>
        <p:spPr>
          <a:xfrm>
            <a:off x="0" y="0"/>
            <a:ext cx="12191999" cy="927101"/>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E230CC4-823B-4371-987A-B62299224D14}"/>
              </a:ext>
            </a:extLst>
          </p:cNvPr>
          <p:cNvSpPr/>
          <p:nvPr/>
        </p:nvSpPr>
        <p:spPr>
          <a:xfrm>
            <a:off x="0" y="5983111"/>
            <a:ext cx="12191999" cy="89526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2C3FD9AA-16BA-489F-BA05-11F70477173E}"/>
              </a:ext>
            </a:extLst>
          </p:cNvPr>
          <p:cNvSpPr/>
          <p:nvPr/>
        </p:nvSpPr>
        <p:spPr>
          <a:xfrm>
            <a:off x="1" y="5808369"/>
            <a:ext cx="12191998" cy="12252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F0B48332-B158-46EC-9C2A-60EEBE4233F5}"/>
              </a:ext>
            </a:extLst>
          </p:cNvPr>
          <p:cNvSpPr/>
          <p:nvPr/>
        </p:nvSpPr>
        <p:spPr>
          <a:xfrm>
            <a:off x="8936827" y="5237570"/>
            <a:ext cx="2914591" cy="1027761"/>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9B041FA9-B85A-4AC2-A6C9-5E71E9BBAE1A}"/>
              </a:ext>
            </a:extLst>
          </p:cNvPr>
          <p:cNvSpPr/>
          <p:nvPr/>
        </p:nvSpPr>
        <p:spPr>
          <a:xfrm>
            <a:off x="9401464" y="4780608"/>
            <a:ext cx="2266764" cy="1027761"/>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75304831-58AC-49AD-AB9D-13181E468DD5}"/>
              </a:ext>
            </a:extLst>
          </p:cNvPr>
          <p:cNvSpPr/>
          <p:nvPr/>
        </p:nvSpPr>
        <p:spPr>
          <a:xfrm>
            <a:off x="571374" y="534224"/>
            <a:ext cx="1291294" cy="758426"/>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165342CF-DE3A-4CD6-B917-AC580E56CBB7}"/>
              </a:ext>
            </a:extLst>
          </p:cNvPr>
          <p:cNvSpPr/>
          <p:nvPr/>
        </p:nvSpPr>
        <p:spPr>
          <a:xfrm>
            <a:off x="1428045" y="722018"/>
            <a:ext cx="810688" cy="41962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9261A48F-76DF-47E8-B905-AA3C2CD20D8D}"/>
              </a:ext>
            </a:extLst>
          </p:cNvPr>
          <p:cNvSpPr/>
          <p:nvPr/>
        </p:nvSpPr>
        <p:spPr>
          <a:xfrm>
            <a:off x="184318" y="4395511"/>
            <a:ext cx="678844" cy="1185333"/>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AD49DE20-E7C9-4EEB-B4C7-77BE38288790}"/>
              </a:ext>
            </a:extLst>
          </p:cNvPr>
          <p:cNvSpPr/>
          <p:nvPr/>
        </p:nvSpPr>
        <p:spPr>
          <a:xfrm>
            <a:off x="612838" y="4988178"/>
            <a:ext cx="678844" cy="87489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DA62E164-9894-4B15-8EA4-7CA4E77B81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582" y="6033671"/>
            <a:ext cx="3378820" cy="844705"/>
          </a:xfrm>
          <a:prstGeom prst="rect">
            <a:avLst/>
          </a:prstGeom>
        </p:spPr>
      </p:pic>
    </p:spTree>
    <p:extLst>
      <p:ext uri="{BB962C8B-B14F-4D97-AF65-F5344CB8AC3E}">
        <p14:creationId xmlns:p14="http://schemas.microsoft.com/office/powerpoint/2010/main" val="2829070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E8A56-1C2D-A81F-5601-48665928ED77}"/>
              </a:ext>
            </a:extLst>
          </p:cNvPr>
          <p:cNvSpPr>
            <a:spLocks noGrp="1"/>
          </p:cNvSpPr>
          <p:nvPr>
            <p:ph type="title"/>
          </p:nvPr>
        </p:nvSpPr>
        <p:spPr/>
        <p:txBody>
          <a:bodyPr/>
          <a:lstStyle/>
          <a:p>
            <a:r>
              <a:rPr lang="en-US" dirty="0"/>
              <a:t>Preliminary Notes:</a:t>
            </a:r>
          </a:p>
        </p:txBody>
      </p:sp>
      <p:sp>
        <p:nvSpPr>
          <p:cNvPr id="3" name="Content Placeholder 2">
            <a:extLst>
              <a:ext uri="{FF2B5EF4-FFF2-40B4-BE49-F238E27FC236}">
                <a16:creationId xmlns:a16="http://schemas.microsoft.com/office/drawing/2014/main" id="{D11DC5FE-57ED-F143-F54C-6979971C53B8}"/>
              </a:ext>
            </a:extLst>
          </p:cNvPr>
          <p:cNvSpPr>
            <a:spLocks noGrp="1"/>
          </p:cNvSpPr>
          <p:nvPr>
            <p:ph idx="1"/>
          </p:nvPr>
        </p:nvSpPr>
        <p:spPr/>
        <p:txBody>
          <a:bodyPr/>
          <a:lstStyle/>
          <a:p>
            <a:r>
              <a:rPr lang="en-US" dirty="0"/>
              <a:t>There is often no good or satisfactory solution to this problem.  This presentation won’t make you happy.</a:t>
            </a:r>
          </a:p>
          <a:p>
            <a:r>
              <a:rPr lang="en-US" dirty="0"/>
              <a:t>This question is exactly why it is very important to ask for good quality models </a:t>
            </a:r>
            <a:r>
              <a:rPr lang="en-US" i="1" dirty="0">
                <a:solidFill>
                  <a:srgbClr val="00B0F0"/>
                </a:solidFill>
              </a:rPr>
              <a:t>prior to interconnection</a:t>
            </a:r>
            <a:r>
              <a:rPr lang="en-US" dirty="0"/>
              <a:t> </a:t>
            </a:r>
            <a:r>
              <a:rPr lang="en-US" i="1" dirty="0">
                <a:solidFill>
                  <a:srgbClr val="0070C0"/>
                </a:solidFill>
              </a:rPr>
              <a:t>whether or not you will use them immediately in a study</a:t>
            </a:r>
            <a:r>
              <a:rPr lang="en-US" dirty="0"/>
              <a:t>.  I disagree strongly with the recent FERC ruling on this point.</a:t>
            </a:r>
          </a:p>
          <a:p>
            <a:r>
              <a:rPr lang="en-US" dirty="0"/>
              <a:t>You aren’t alone…  this is already a critical problem in many regions who are only now starting to perform PSCAD studies.</a:t>
            </a:r>
          </a:p>
        </p:txBody>
      </p:sp>
      <p:sp>
        <p:nvSpPr>
          <p:cNvPr id="4" name="Slide Number Placeholder 3">
            <a:extLst>
              <a:ext uri="{FF2B5EF4-FFF2-40B4-BE49-F238E27FC236}">
                <a16:creationId xmlns:a16="http://schemas.microsoft.com/office/drawing/2014/main" id="{EDF392AC-9EC9-AA82-05CD-9E52F5622077}"/>
              </a:ext>
            </a:extLst>
          </p:cNvPr>
          <p:cNvSpPr>
            <a:spLocks noGrp="1"/>
          </p:cNvSpPr>
          <p:nvPr>
            <p:ph type="sldNum" sz="quarter" idx="12"/>
          </p:nvPr>
        </p:nvSpPr>
        <p:spPr/>
        <p:txBody>
          <a:bodyPr/>
          <a:lstStyle/>
          <a:p>
            <a:r>
              <a:rPr lang="en-US"/>
              <a:t>Slide </a:t>
            </a:r>
            <a:fld id="{EE51B108-6E8A-4153-A72D-2E1FE29050F6}" type="slidenum">
              <a:rPr lang="en-US" smtClean="0"/>
              <a:pPr/>
              <a:t>2</a:t>
            </a:fld>
            <a:endParaRPr lang="en-US" dirty="0"/>
          </a:p>
        </p:txBody>
      </p:sp>
    </p:spTree>
    <p:extLst>
      <p:ext uri="{BB962C8B-B14F-4D97-AF65-F5344CB8AC3E}">
        <p14:creationId xmlns:p14="http://schemas.microsoft.com/office/powerpoint/2010/main" val="2885042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26465-54F4-7841-FB95-DE1992ADE893}"/>
              </a:ext>
            </a:extLst>
          </p:cNvPr>
          <p:cNvSpPr>
            <a:spLocks noGrp="1"/>
          </p:cNvSpPr>
          <p:nvPr>
            <p:ph type="title"/>
          </p:nvPr>
        </p:nvSpPr>
        <p:spPr/>
        <p:txBody>
          <a:bodyPr/>
          <a:lstStyle/>
          <a:p>
            <a:r>
              <a:rPr lang="en-US" dirty="0"/>
              <a:t>Missing PSCAD model - initial Questions:</a:t>
            </a:r>
          </a:p>
        </p:txBody>
      </p:sp>
      <p:sp>
        <p:nvSpPr>
          <p:cNvPr id="3" name="Content Placeholder 2">
            <a:extLst>
              <a:ext uri="{FF2B5EF4-FFF2-40B4-BE49-F238E27FC236}">
                <a16:creationId xmlns:a16="http://schemas.microsoft.com/office/drawing/2014/main" id="{138144EA-3451-49EB-CEAB-2595E7407E41}"/>
              </a:ext>
            </a:extLst>
          </p:cNvPr>
          <p:cNvSpPr>
            <a:spLocks noGrp="1"/>
          </p:cNvSpPr>
          <p:nvPr>
            <p:ph idx="1"/>
          </p:nvPr>
        </p:nvSpPr>
        <p:spPr/>
        <p:txBody>
          <a:bodyPr>
            <a:normAutofit/>
          </a:bodyPr>
          <a:lstStyle/>
          <a:p>
            <a:r>
              <a:rPr lang="en-US" dirty="0"/>
              <a:t>Is the model needed for posterity, or is there a study?</a:t>
            </a:r>
          </a:p>
          <a:p>
            <a:r>
              <a:rPr lang="en-US" dirty="0"/>
              <a:t>If it is a study, how impactful is the plant?</a:t>
            </a:r>
          </a:p>
          <a:p>
            <a:pPr lvl="1"/>
            <a:r>
              <a:rPr lang="en-US" dirty="0"/>
              <a:t>Main device being studied?  </a:t>
            </a:r>
          </a:p>
          <a:p>
            <a:pPr lvl="1"/>
            <a:r>
              <a:rPr lang="en-US" dirty="0"/>
              <a:t>Is it electrically very close or impactful under key contingencies.</a:t>
            </a:r>
          </a:p>
          <a:p>
            <a:pPr lvl="1"/>
            <a:r>
              <a:rPr lang="en-US" dirty="0"/>
              <a:t>What phenomena are you worried about (SSCI?  FRT?  Voltage control?)</a:t>
            </a:r>
          </a:p>
          <a:p>
            <a:r>
              <a:rPr lang="en-US" dirty="0"/>
              <a:t>Is the plant large or small?</a:t>
            </a:r>
          </a:p>
          <a:p>
            <a:pPr marL="0" indent="0">
              <a:buNone/>
            </a:pPr>
            <a:endParaRPr lang="en-US" dirty="0"/>
          </a:p>
          <a:p>
            <a:pPr marL="0" indent="0">
              <a:buNone/>
            </a:pPr>
            <a:r>
              <a:rPr lang="en-US" dirty="0">
                <a:solidFill>
                  <a:srgbClr val="0070C0"/>
                </a:solidFill>
              </a:rPr>
              <a:t>These questions will determine the level of effort you may be willing to go to!</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B0D3FF8E-73F8-969B-1F82-A1863A1CCB89}"/>
              </a:ext>
            </a:extLst>
          </p:cNvPr>
          <p:cNvSpPr>
            <a:spLocks noGrp="1"/>
          </p:cNvSpPr>
          <p:nvPr>
            <p:ph type="sldNum" sz="quarter" idx="12"/>
          </p:nvPr>
        </p:nvSpPr>
        <p:spPr/>
        <p:txBody>
          <a:bodyPr/>
          <a:lstStyle/>
          <a:p>
            <a:r>
              <a:rPr lang="en-US"/>
              <a:t>Slide </a:t>
            </a:r>
            <a:fld id="{EE51B108-6E8A-4153-A72D-2E1FE29050F6}" type="slidenum">
              <a:rPr lang="en-US" smtClean="0"/>
              <a:pPr/>
              <a:t>3</a:t>
            </a:fld>
            <a:endParaRPr lang="en-US" dirty="0"/>
          </a:p>
        </p:txBody>
      </p:sp>
    </p:spTree>
    <p:extLst>
      <p:ext uri="{BB962C8B-B14F-4D97-AF65-F5344CB8AC3E}">
        <p14:creationId xmlns:p14="http://schemas.microsoft.com/office/powerpoint/2010/main" val="619435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C01A9-2159-0643-CA1C-7F8A904FB5D6}"/>
              </a:ext>
            </a:extLst>
          </p:cNvPr>
          <p:cNvSpPr>
            <a:spLocks noGrp="1"/>
          </p:cNvSpPr>
          <p:nvPr>
            <p:ph type="title"/>
          </p:nvPr>
        </p:nvSpPr>
        <p:spPr/>
        <p:txBody>
          <a:bodyPr/>
          <a:lstStyle/>
          <a:p>
            <a:r>
              <a:rPr lang="en-US" dirty="0"/>
              <a:t>If you cannot get the model you want…</a:t>
            </a:r>
          </a:p>
        </p:txBody>
      </p:sp>
      <p:sp>
        <p:nvSpPr>
          <p:cNvPr id="3" name="Content Placeholder 2">
            <a:extLst>
              <a:ext uri="{FF2B5EF4-FFF2-40B4-BE49-F238E27FC236}">
                <a16:creationId xmlns:a16="http://schemas.microsoft.com/office/drawing/2014/main" id="{D8A5CF3F-9296-21F6-8AAF-E4AA402A3571}"/>
              </a:ext>
            </a:extLst>
          </p:cNvPr>
          <p:cNvSpPr>
            <a:spLocks noGrp="1"/>
          </p:cNvSpPr>
          <p:nvPr>
            <p:ph idx="1"/>
          </p:nvPr>
        </p:nvSpPr>
        <p:spPr/>
        <p:txBody>
          <a:bodyPr/>
          <a:lstStyle/>
          <a:p>
            <a:r>
              <a:rPr lang="en-US" dirty="0"/>
              <a:t>If you cannot apply your existing rules for model quality and force the issue through regulation, or if it is determined that there is no reasonable path for the GO to follow, you have a few options, but:  </a:t>
            </a:r>
          </a:p>
          <a:p>
            <a:r>
              <a:rPr lang="en-US" i="1" dirty="0">
                <a:solidFill>
                  <a:srgbClr val="FF0000"/>
                </a:solidFill>
              </a:rPr>
              <a:t>Remember that anything outside of a fully qualified PSCAD model will degrade the benefit you obtain from a PSCAD study.  (The requirements on accuracy are there for a reason.)</a:t>
            </a:r>
          </a:p>
          <a:p>
            <a:r>
              <a:rPr lang="en-US" i="1" dirty="0">
                <a:solidFill>
                  <a:srgbClr val="FF0000"/>
                </a:solidFill>
              </a:rPr>
              <a:t>If the model quality is degraded too far, and the plant is critical in the study being performed, you may no longer derive any benefit from a PSCAD study.</a:t>
            </a:r>
            <a:endParaRPr lang="en-US" dirty="0">
              <a:solidFill>
                <a:srgbClr val="FF0000"/>
              </a:solidFill>
            </a:endParaRPr>
          </a:p>
          <a:p>
            <a:endParaRPr lang="en-US" dirty="0"/>
          </a:p>
        </p:txBody>
      </p:sp>
      <p:sp>
        <p:nvSpPr>
          <p:cNvPr id="4" name="Slide Number Placeholder 3">
            <a:extLst>
              <a:ext uri="{FF2B5EF4-FFF2-40B4-BE49-F238E27FC236}">
                <a16:creationId xmlns:a16="http://schemas.microsoft.com/office/drawing/2014/main" id="{E24025F7-32B6-E777-A88C-96A2088B66AC}"/>
              </a:ext>
            </a:extLst>
          </p:cNvPr>
          <p:cNvSpPr>
            <a:spLocks noGrp="1"/>
          </p:cNvSpPr>
          <p:nvPr>
            <p:ph type="sldNum" sz="quarter" idx="12"/>
          </p:nvPr>
        </p:nvSpPr>
        <p:spPr/>
        <p:txBody>
          <a:bodyPr/>
          <a:lstStyle/>
          <a:p>
            <a:r>
              <a:rPr lang="en-US"/>
              <a:t>Slide </a:t>
            </a:r>
            <a:fld id="{EE51B108-6E8A-4153-A72D-2E1FE29050F6}" type="slidenum">
              <a:rPr lang="en-US" smtClean="0"/>
              <a:pPr/>
              <a:t>4</a:t>
            </a:fld>
            <a:endParaRPr lang="en-US" dirty="0"/>
          </a:p>
        </p:txBody>
      </p:sp>
    </p:spTree>
    <p:extLst>
      <p:ext uri="{BB962C8B-B14F-4D97-AF65-F5344CB8AC3E}">
        <p14:creationId xmlns:p14="http://schemas.microsoft.com/office/powerpoint/2010/main" val="437367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51E0C-9690-9B00-11DE-A11EA1017C7B}"/>
              </a:ext>
            </a:extLst>
          </p:cNvPr>
          <p:cNvSpPr>
            <a:spLocks noGrp="1"/>
          </p:cNvSpPr>
          <p:nvPr>
            <p:ph type="title"/>
          </p:nvPr>
        </p:nvSpPr>
        <p:spPr/>
        <p:txBody>
          <a:bodyPr/>
          <a:lstStyle/>
          <a:p>
            <a:r>
              <a:rPr lang="en-US" dirty="0"/>
              <a:t>Options (Best to Worst)</a:t>
            </a:r>
          </a:p>
        </p:txBody>
      </p:sp>
      <p:sp>
        <p:nvSpPr>
          <p:cNvPr id="3" name="Content Placeholder 2">
            <a:extLst>
              <a:ext uri="{FF2B5EF4-FFF2-40B4-BE49-F238E27FC236}">
                <a16:creationId xmlns:a16="http://schemas.microsoft.com/office/drawing/2014/main" id="{9A276C8C-E288-FDC9-198F-B4B8DD8A3191}"/>
              </a:ext>
            </a:extLst>
          </p:cNvPr>
          <p:cNvSpPr>
            <a:spLocks noGrp="1"/>
          </p:cNvSpPr>
          <p:nvPr>
            <p:ph idx="1"/>
          </p:nvPr>
        </p:nvSpPr>
        <p:spPr/>
        <p:txBody>
          <a:bodyPr/>
          <a:lstStyle/>
          <a:p>
            <a:pPr marL="0" indent="0">
              <a:buNone/>
            </a:pPr>
            <a:r>
              <a:rPr lang="en-US" dirty="0"/>
              <a:t>Correct model approach:</a:t>
            </a:r>
          </a:p>
          <a:p>
            <a:pPr marL="514350" indent="-514350">
              <a:buFont typeface="+mj-lt"/>
              <a:buAutoNum type="arabicPeriod"/>
            </a:pPr>
            <a:r>
              <a:rPr lang="en-US" dirty="0"/>
              <a:t>Get a model that meets your requirements from the GO.</a:t>
            </a:r>
          </a:p>
          <a:p>
            <a:pPr marL="514350" indent="-514350">
              <a:buFont typeface="+mj-lt"/>
              <a:buAutoNum type="arabicPeriod"/>
            </a:pPr>
            <a:r>
              <a:rPr lang="en-US" dirty="0"/>
              <a:t>Find the engineers involved from the original OEM and ask/pay them to create a model using their best information.  This has been done with some degree of success.</a:t>
            </a:r>
          </a:p>
          <a:p>
            <a:pPr marL="514350"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5FC0D99E-E38B-6FE8-B7AF-B0AB062BCB3C}"/>
              </a:ext>
            </a:extLst>
          </p:cNvPr>
          <p:cNvSpPr>
            <a:spLocks noGrp="1"/>
          </p:cNvSpPr>
          <p:nvPr>
            <p:ph type="sldNum" sz="quarter" idx="12"/>
          </p:nvPr>
        </p:nvSpPr>
        <p:spPr/>
        <p:txBody>
          <a:bodyPr/>
          <a:lstStyle/>
          <a:p>
            <a:r>
              <a:rPr lang="en-US"/>
              <a:t>Slide </a:t>
            </a:r>
            <a:fld id="{EE51B108-6E8A-4153-A72D-2E1FE29050F6}" type="slidenum">
              <a:rPr lang="en-US" smtClean="0"/>
              <a:pPr/>
              <a:t>5</a:t>
            </a:fld>
            <a:endParaRPr lang="en-US" dirty="0"/>
          </a:p>
        </p:txBody>
      </p:sp>
    </p:spTree>
    <p:extLst>
      <p:ext uri="{BB962C8B-B14F-4D97-AF65-F5344CB8AC3E}">
        <p14:creationId xmlns:p14="http://schemas.microsoft.com/office/powerpoint/2010/main" val="172547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51E0C-9690-9B00-11DE-A11EA1017C7B}"/>
              </a:ext>
            </a:extLst>
          </p:cNvPr>
          <p:cNvSpPr>
            <a:spLocks noGrp="1"/>
          </p:cNvSpPr>
          <p:nvPr>
            <p:ph type="title"/>
          </p:nvPr>
        </p:nvSpPr>
        <p:spPr/>
        <p:txBody>
          <a:bodyPr/>
          <a:lstStyle/>
          <a:p>
            <a:r>
              <a:rPr lang="en-US" dirty="0"/>
              <a:t>Options (Best to Worst)</a:t>
            </a:r>
          </a:p>
        </p:txBody>
      </p:sp>
      <p:sp>
        <p:nvSpPr>
          <p:cNvPr id="3" name="Content Placeholder 2">
            <a:extLst>
              <a:ext uri="{FF2B5EF4-FFF2-40B4-BE49-F238E27FC236}">
                <a16:creationId xmlns:a16="http://schemas.microsoft.com/office/drawing/2014/main" id="{9A276C8C-E288-FDC9-198F-B4B8DD8A3191}"/>
              </a:ext>
            </a:extLst>
          </p:cNvPr>
          <p:cNvSpPr>
            <a:spLocks noGrp="1"/>
          </p:cNvSpPr>
          <p:nvPr>
            <p:ph idx="1"/>
          </p:nvPr>
        </p:nvSpPr>
        <p:spPr/>
        <p:txBody>
          <a:bodyPr>
            <a:normAutofit fontScale="85000" lnSpcReduction="20000"/>
          </a:bodyPr>
          <a:lstStyle/>
          <a:p>
            <a:pPr marL="0" indent="0">
              <a:buNone/>
            </a:pPr>
            <a:r>
              <a:rPr lang="en-US" dirty="0"/>
              <a:t>Proxy model approach:</a:t>
            </a:r>
          </a:p>
          <a:p>
            <a:pPr marL="514350" indent="-514350">
              <a:buFont typeface="+mj-lt"/>
              <a:buAutoNum type="arabicPeriod" startAt="3"/>
            </a:pPr>
            <a:r>
              <a:rPr lang="en-US" dirty="0"/>
              <a:t>Learn what you can about the equipment, and configure a proxy model using a similar vintage and type of model from the </a:t>
            </a:r>
            <a:r>
              <a:rPr lang="en-US" dirty="0">
                <a:solidFill>
                  <a:srgbClr val="00B0F0"/>
                </a:solidFill>
              </a:rPr>
              <a:t>same OEM.</a:t>
            </a:r>
          </a:p>
          <a:p>
            <a:pPr marL="514350" indent="-514350">
              <a:buFont typeface="+mj-lt"/>
              <a:buAutoNum type="arabicPeriod" startAt="3"/>
            </a:pPr>
            <a:r>
              <a:rPr lang="en-US" dirty="0"/>
              <a:t>If you have the ability to test the hardware in a lab, then you may configure a detailed generic model to match the performance. </a:t>
            </a:r>
          </a:p>
          <a:p>
            <a:pPr marL="514350" indent="-514350">
              <a:buFont typeface="+mj-lt"/>
              <a:buAutoNum type="arabicPeriod" startAt="3"/>
            </a:pPr>
            <a:r>
              <a:rPr lang="en-US" dirty="0"/>
              <a:t>Learn what you can about the equipment, and configure a proxy model using a similar vintage and type of model from a </a:t>
            </a:r>
            <a:r>
              <a:rPr lang="en-US" dirty="0">
                <a:solidFill>
                  <a:srgbClr val="00B0F0"/>
                </a:solidFill>
              </a:rPr>
              <a:t>different OEM.</a:t>
            </a:r>
          </a:p>
          <a:p>
            <a:pPr marL="0" indent="0">
              <a:buNone/>
            </a:pPr>
            <a:r>
              <a:rPr lang="en-US" i="1" dirty="0">
                <a:solidFill>
                  <a:srgbClr val="00B0F0"/>
                </a:solidFill>
              </a:rPr>
              <a:t>Reminder:  Deviations from accurate implementation of PLL, protection circuits, and inner controls will cause misrepresentations of:</a:t>
            </a:r>
          </a:p>
          <a:p>
            <a:pPr marL="0" indent="0">
              <a:buNone/>
            </a:pPr>
            <a:r>
              <a:rPr lang="en-US" i="1" dirty="0">
                <a:solidFill>
                  <a:srgbClr val="00B0F0"/>
                </a:solidFill>
              </a:rPr>
              <a:t>- SSCI damping</a:t>
            </a:r>
          </a:p>
          <a:p>
            <a:pPr marL="0" indent="0">
              <a:buNone/>
            </a:pPr>
            <a:r>
              <a:rPr lang="en-US" i="1" dirty="0">
                <a:solidFill>
                  <a:srgbClr val="00B0F0"/>
                </a:solidFill>
              </a:rPr>
              <a:t>- Ride-through and voltage control response</a:t>
            </a:r>
          </a:p>
          <a:p>
            <a:pPr marL="0" indent="0">
              <a:buNone/>
            </a:pPr>
            <a:r>
              <a:rPr lang="en-US" dirty="0">
                <a:solidFill>
                  <a:srgbClr val="FF0000"/>
                </a:solidFill>
              </a:rPr>
              <a:t>If the device is very important to the study (see slide 3) proxy modelling is not recommended, and you may consider saving time by not doing a PSCAD study at all</a:t>
            </a:r>
            <a:endParaRPr lang="en-US" dirty="0">
              <a:solidFill>
                <a:srgbClr val="00B0F0"/>
              </a:solidFill>
            </a:endParaRPr>
          </a:p>
          <a:p>
            <a:pPr marL="0" indent="0">
              <a:buNone/>
            </a:pPr>
            <a:endParaRPr lang="en-US" i="1" dirty="0">
              <a:solidFill>
                <a:srgbClr val="00B0F0"/>
              </a:solidFill>
            </a:endParaRPr>
          </a:p>
        </p:txBody>
      </p:sp>
      <p:sp>
        <p:nvSpPr>
          <p:cNvPr id="4" name="Slide Number Placeholder 3">
            <a:extLst>
              <a:ext uri="{FF2B5EF4-FFF2-40B4-BE49-F238E27FC236}">
                <a16:creationId xmlns:a16="http://schemas.microsoft.com/office/drawing/2014/main" id="{5FC0D99E-E38B-6FE8-B7AF-B0AB062BCB3C}"/>
              </a:ext>
            </a:extLst>
          </p:cNvPr>
          <p:cNvSpPr>
            <a:spLocks noGrp="1"/>
          </p:cNvSpPr>
          <p:nvPr>
            <p:ph type="sldNum" sz="quarter" idx="12"/>
          </p:nvPr>
        </p:nvSpPr>
        <p:spPr/>
        <p:txBody>
          <a:bodyPr/>
          <a:lstStyle/>
          <a:p>
            <a:r>
              <a:rPr lang="en-US"/>
              <a:t>Slide </a:t>
            </a:r>
            <a:fld id="{EE51B108-6E8A-4153-A72D-2E1FE29050F6}" type="slidenum">
              <a:rPr lang="en-US" smtClean="0"/>
              <a:pPr/>
              <a:t>6</a:t>
            </a:fld>
            <a:endParaRPr lang="en-US" dirty="0"/>
          </a:p>
        </p:txBody>
      </p:sp>
    </p:spTree>
    <p:extLst>
      <p:ext uri="{BB962C8B-B14F-4D97-AF65-F5344CB8AC3E}">
        <p14:creationId xmlns:p14="http://schemas.microsoft.com/office/powerpoint/2010/main" val="1327041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51E0C-9690-9B00-11DE-A11EA1017C7B}"/>
              </a:ext>
            </a:extLst>
          </p:cNvPr>
          <p:cNvSpPr>
            <a:spLocks noGrp="1"/>
          </p:cNvSpPr>
          <p:nvPr>
            <p:ph type="title"/>
          </p:nvPr>
        </p:nvSpPr>
        <p:spPr/>
        <p:txBody>
          <a:bodyPr/>
          <a:lstStyle/>
          <a:p>
            <a:r>
              <a:rPr lang="en-US" dirty="0"/>
              <a:t>Options (Best to Worst)</a:t>
            </a:r>
          </a:p>
        </p:txBody>
      </p:sp>
      <p:sp>
        <p:nvSpPr>
          <p:cNvPr id="3" name="Content Placeholder 2">
            <a:extLst>
              <a:ext uri="{FF2B5EF4-FFF2-40B4-BE49-F238E27FC236}">
                <a16:creationId xmlns:a16="http://schemas.microsoft.com/office/drawing/2014/main" id="{9A276C8C-E288-FDC9-198F-B4B8DD8A3191}"/>
              </a:ext>
            </a:extLst>
          </p:cNvPr>
          <p:cNvSpPr>
            <a:spLocks noGrp="1"/>
          </p:cNvSpPr>
          <p:nvPr>
            <p:ph idx="1"/>
          </p:nvPr>
        </p:nvSpPr>
        <p:spPr/>
        <p:txBody>
          <a:bodyPr>
            <a:normAutofit/>
          </a:bodyPr>
          <a:lstStyle/>
          <a:p>
            <a:pPr marL="0" indent="0">
              <a:buNone/>
            </a:pPr>
            <a:r>
              <a:rPr lang="en-US" dirty="0"/>
              <a:t>Generic Model Approach:</a:t>
            </a:r>
          </a:p>
          <a:p>
            <a:pPr marL="514350" indent="-514350">
              <a:buFont typeface="+mj-lt"/>
              <a:buAutoNum type="arabicPeriod" startAt="5"/>
            </a:pPr>
            <a:r>
              <a:rPr lang="en-US" dirty="0"/>
              <a:t>Learn what you can about the equipment and configure a generic model to match key settings.</a:t>
            </a:r>
          </a:p>
          <a:p>
            <a:pPr marL="514350" indent="-514350">
              <a:buFont typeface="+mj-lt"/>
              <a:buAutoNum type="arabicPeriod" startAt="5"/>
            </a:pPr>
            <a:r>
              <a:rPr lang="en-US" dirty="0"/>
              <a:t>Use a generic model.</a:t>
            </a:r>
          </a:p>
          <a:p>
            <a:pPr marL="514350" indent="-514350">
              <a:buFont typeface="+mj-lt"/>
              <a:buAutoNum type="arabicPeriod" startAt="5"/>
            </a:pPr>
            <a:endParaRPr lang="en-US" dirty="0"/>
          </a:p>
          <a:p>
            <a:pPr marL="0" indent="0">
              <a:buNone/>
            </a:pPr>
            <a:r>
              <a:rPr lang="en-US" dirty="0">
                <a:solidFill>
                  <a:srgbClr val="FF0000"/>
                </a:solidFill>
              </a:rPr>
              <a:t>If the device is very important to the study (see slide 3) generic modelling is not recommended, and you may consider saving time by not doing a PSCAD study at all .</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FC0D99E-E38B-6FE8-B7AF-B0AB062BCB3C}"/>
              </a:ext>
            </a:extLst>
          </p:cNvPr>
          <p:cNvSpPr>
            <a:spLocks noGrp="1"/>
          </p:cNvSpPr>
          <p:nvPr>
            <p:ph type="sldNum" sz="quarter" idx="12"/>
          </p:nvPr>
        </p:nvSpPr>
        <p:spPr/>
        <p:txBody>
          <a:bodyPr/>
          <a:lstStyle/>
          <a:p>
            <a:r>
              <a:rPr lang="en-US"/>
              <a:t>Slide </a:t>
            </a:r>
            <a:fld id="{EE51B108-6E8A-4153-A72D-2E1FE29050F6}" type="slidenum">
              <a:rPr lang="en-US" smtClean="0"/>
              <a:pPr/>
              <a:t>7</a:t>
            </a:fld>
            <a:endParaRPr lang="en-US" dirty="0"/>
          </a:p>
        </p:txBody>
      </p:sp>
    </p:spTree>
    <p:extLst>
      <p:ext uri="{BB962C8B-B14F-4D97-AF65-F5344CB8AC3E}">
        <p14:creationId xmlns:p14="http://schemas.microsoft.com/office/powerpoint/2010/main" val="2546023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3AE48-B736-F040-EB6A-7D4AA2D2B536}"/>
              </a:ext>
            </a:extLst>
          </p:cNvPr>
          <p:cNvSpPr>
            <a:spLocks noGrp="1"/>
          </p:cNvSpPr>
          <p:nvPr>
            <p:ph type="title"/>
          </p:nvPr>
        </p:nvSpPr>
        <p:spPr/>
        <p:txBody>
          <a:bodyPr/>
          <a:lstStyle/>
          <a:p>
            <a:r>
              <a:rPr lang="en-US" dirty="0"/>
              <a:t>What about Transient Stability?</a:t>
            </a:r>
          </a:p>
        </p:txBody>
      </p:sp>
      <p:sp>
        <p:nvSpPr>
          <p:cNvPr id="3" name="Content Placeholder 2">
            <a:extLst>
              <a:ext uri="{FF2B5EF4-FFF2-40B4-BE49-F238E27FC236}">
                <a16:creationId xmlns:a16="http://schemas.microsoft.com/office/drawing/2014/main" id="{857DCB11-627C-82A6-6A8A-C7765ED4D590}"/>
              </a:ext>
            </a:extLst>
          </p:cNvPr>
          <p:cNvSpPr>
            <a:spLocks noGrp="1"/>
          </p:cNvSpPr>
          <p:nvPr>
            <p:ph idx="1"/>
          </p:nvPr>
        </p:nvSpPr>
        <p:spPr/>
        <p:txBody>
          <a:bodyPr/>
          <a:lstStyle/>
          <a:p>
            <a:r>
              <a:rPr lang="en-US" dirty="0"/>
              <a:t>If the model doesn’t match the equipment</a:t>
            </a:r>
          </a:p>
          <a:p>
            <a:pPr lvl="1"/>
            <a:r>
              <a:rPr lang="en-US" dirty="0"/>
              <a:t>Tune the model to match the response…  if you can’t get OEM support to do it properly, take a high quality generic model and have a specialist tune the model behaviour to match the equipment behaviour.</a:t>
            </a:r>
          </a:p>
          <a:p>
            <a:pPr lvl="1"/>
            <a:r>
              <a:rPr lang="en-US" dirty="0"/>
              <a:t>This can be done to various levels/qualities, and the engineer cannot usually know exactly what controls even exist, never mind what the parameters are.</a:t>
            </a:r>
          </a:p>
          <a:p>
            <a:pPr lvl="1"/>
            <a:r>
              <a:rPr lang="en-US" dirty="0"/>
              <a:t>NOTE:  Generic models will still usually not match the quality of a properly configured OEM model, and you need to evaluate the risks to reliability, and study compliance.</a:t>
            </a:r>
          </a:p>
        </p:txBody>
      </p:sp>
      <p:sp>
        <p:nvSpPr>
          <p:cNvPr id="4" name="Slide Number Placeholder 3">
            <a:extLst>
              <a:ext uri="{FF2B5EF4-FFF2-40B4-BE49-F238E27FC236}">
                <a16:creationId xmlns:a16="http://schemas.microsoft.com/office/drawing/2014/main" id="{CB1880D1-59D3-3C73-F779-09578F09DD35}"/>
              </a:ext>
            </a:extLst>
          </p:cNvPr>
          <p:cNvSpPr>
            <a:spLocks noGrp="1"/>
          </p:cNvSpPr>
          <p:nvPr>
            <p:ph type="sldNum" sz="quarter" idx="12"/>
          </p:nvPr>
        </p:nvSpPr>
        <p:spPr/>
        <p:txBody>
          <a:bodyPr/>
          <a:lstStyle/>
          <a:p>
            <a:r>
              <a:rPr lang="en-US"/>
              <a:t>Slide </a:t>
            </a:r>
            <a:fld id="{EE51B108-6E8A-4153-A72D-2E1FE29050F6}" type="slidenum">
              <a:rPr lang="en-US" smtClean="0"/>
              <a:pPr/>
              <a:t>8</a:t>
            </a:fld>
            <a:endParaRPr lang="en-US" dirty="0"/>
          </a:p>
        </p:txBody>
      </p:sp>
    </p:spTree>
    <p:extLst>
      <p:ext uri="{BB962C8B-B14F-4D97-AF65-F5344CB8AC3E}">
        <p14:creationId xmlns:p14="http://schemas.microsoft.com/office/powerpoint/2010/main" val="785025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5F7DC-A01B-445D-AC64-844A6233B367}"/>
              </a:ext>
            </a:extLst>
          </p:cNvPr>
          <p:cNvSpPr>
            <a:spLocks noGrp="1"/>
          </p:cNvSpPr>
          <p:nvPr>
            <p:ph type="title"/>
          </p:nvPr>
        </p:nvSpPr>
        <p:spPr>
          <a:xfrm>
            <a:off x="1441704" y="2673831"/>
            <a:ext cx="6266688" cy="1071034"/>
          </a:xfrm>
        </p:spPr>
        <p:txBody>
          <a:bodyPr/>
          <a:lstStyle/>
          <a:p>
            <a:r>
              <a:rPr lang="en-US" dirty="0"/>
              <a:t>Thank you!  Questions?</a:t>
            </a:r>
          </a:p>
        </p:txBody>
      </p:sp>
      <p:sp>
        <p:nvSpPr>
          <p:cNvPr id="4" name="Slide Number Placeholder 3">
            <a:extLst>
              <a:ext uri="{FF2B5EF4-FFF2-40B4-BE49-F238E27FC236}">
                <a16:creationId xmlns:a16="http://schemas.microsoft.com/office/drawing/2014/main" id="{E2A01EEA-9C10-44C3-B467-29EFFCACDFB5}"/>
              </a:ext>
            </a:extLst>
          </p:cNvPr>
          <p:cNvSpPr>
            <a:spLocks noGrp="1"/>
          </p:cNvSpPr>
          <p:nvPr>
            <p:ph type="sldNum" sz="quarter" idx="12"/>
          </p:nvPr>
        </p:nvSpPr>
        <p:spPr/>
        <p:txBody>
          <a:bodyPr/>
          <a:lstStyle/>
          <a:p>
            <a:r>
              <a:rPr lang="en-US"/>
              <a:t>Slide </a:t>
            </a:r>
            <a:fld id="{EE51B108-6E8A-4153-A72D-2E1FE29050F6}" type="slidenum">
              <a:rPr lang="en-US" smtClean="0"/>
              <a:pPr/>
              <a:t>9</a:t>
            </a:fld>
            <a:endParaRPr lang="en-US" dirty="0"/>
          </a:p>
        </p:txBody>
      </p:sp>
    </p:spTree>
    <p:extLst>
      <p:ext uri="{BB962C8B-B14F-4D97-AF65-F5344CB8AC3E}">
        <p14:creationId xmlns:p14="http://schemas.microsoft.com/office/powerpoint/2010/main" val="242111845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29981</TotalTime>
  <Words>710</Words>
  <Application>Microsoft Office PowerPoint</Application>
  <PresentationFormat>Widescreen</PresentationFormat>
  <Paragraphs>54</Paragraphs>
  <Slides>9</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vt:lpstr>
      <vt:lpstr>Calibri</vt:lpstr>
      <vt:lpstr>Calibri Light</vt:lpstr>
      <vt:lpstr>Office Theme</vt:lpstr>
      <vt:lpstr>think-cell Slide</vt:lpstr>
      <vt:lpstr>PSCAD model development when OEM is out of business?</vt:lpstr>
      <vt:lpstr>Preliminary Notes:</vt:lpstr>
      <vt:lpstr>Missing PSCAD model - initial Questions:</vt:lpstr>
      <vt:lpstr>If you cannot get the model you want…</vt:lpstr>
      <vt:lpstr>Options (Best to Worst)</vt:lpstr>
      <vt:lpstr>Options (Best to Worst)</vt:lpstr>
      <vt:lpstr>Options (Best to Worst)</vt:lpstr>
      <vt:lpstr>What about Transient Stability?</vt:lpstr>
      <vt:lpstr>Thank you!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 of Grid-Forming</dc:title>
  <dc:creator>Andrew Isaacs</dc:creator>
  <cp:lastModifiedBy>Andrew Isaacs</cp:lastModifiedBy>
  <cp:revision>206</cp:revision>
  <dcterms:created xsi:type="dcterms:W3CDTF">2021-03-15T16:30:07Z</dcterms:created>
  <dcterms:modified xsi:type="dcterms:W3CDTF">2024-01-12T16:11:37Z</dcterms:modified>
</cp:coreProperties>
</file>