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9"/>
  </p:notesMasterIdLst>
  <p:handoutMasterIdLst>
    <p:handoutMasterId r:id="rId10"/>
  </p:handoutMasterIdLst>
  <p:sldIdLst>
    <p:sldId id="338" r:id="rId6"/>
    <p:sldId id="312" r:id="rId7"/>
    <p:sldId id="353"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5A5BF4A-79CF-094C-5A49-8F5E49E493A8}" name="Schmall, John" initials="SJ" userId="S::John.Schmall@ercot.com::f98f7ff2-2efd-46b1-a0be-6e7428f04ce8" providerId="AD"/>
  <p188:author id="{1E6A1C6D-95E2-9F58-4E53-AFEA81F9AAB2}" name="Solis, Stephen" initials="SS" userId="S::Stephen.Solis@ercot.com::4217e5b7-af20-42de-818f-e9ca39127043" providerId="AD"/>
  <p188:author id="{CDF5FEB7-78D3-4C15-478A-589B231CF4D8}" name="Shun Hsien (Fred) Huang" initials="SH" userId="Shun Hsien (Fred) Huang" providerId="None"/>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1124A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45" autoAdjust="0"/>
  </p:normalViewPr>
  <p:slideViewPr>
    <p:cSldViewPr showGuides="1">
      <p:cViewPr varScale="1">
        <p:scale>
          <a:sx n="80" d="100"/>
          <a:sy n="80" d="100"/>
        </p:scale>
        <p:origin x="1182" y="9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2.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lis, Stephen" userId="4217e5b7-af20-42de-818f-e9ca39127043" providerId="ADAL" clId="{737E4F83-27C1-49B3-A68A-1EFEB32457A2}"/>
    <pc:docChg chg="custSel delSld modSld">
      <pc:chgData name="Solis, Stephen" userId="4217e5b7-af20-42de-818f-e9ca39127043" providerId="ADAL" clId="{737E4F83-27C1-49B3-A68A-1EFEB32457A2}" dt="2024-01-12T03:29:14.197" v="1966" actId="2696"/>
      <pc:docMkLst>
        <pc:docMk/>
      </pc:docMkLst>
      <pc:sldChg chg="modSp mod">
        <pc:chgData name="Solis, Stephen" userId="4217e5b7-af20-42de-818f-e9ca39127043" providerId="ADAL" clId="{737E4F83-27C1-49B3-A68A-1EFEB32457A2}" dt="2024-01-12T03:28:46.609" v="1965" actId="20577"/>
        <pc:sldMkLst>
          <pc:docMk/>
          <pc:sldMk cId="4083415869" sldId="312"/>
        </pc:sldMkLst>
        <pc:spChg chg="mod">
          <ac:chgData name="Solis, Stephen" userId="4217e5b7-af20-42de-818f-e9ca39127043" providerId="ADAL" clId="{737E4F83-27C1-49B3-A68A-1EFEB32457A2}" dt="2024-01-12T03:10:28" v="19" actId="20577"/>
          <ac:spMkLst>
            <pc:docMk/>
            <pc:sldMk cId="4083415869" sldId="312"/>
            <ac:spMk id="2" creationId="{6B2BD268-4206-4FB7-9DCB-7C50C8A6CC04}"/>
          </ac:spMkLst>
        </pc:spChg>
        <pc:spChg chg="mod">
          <ac:chgData name="Solis, Stephen" userId="4217e5b7-af20-42de-818f-e9ca39127043" providerId="ADAL" clId="{737E4F83-27C1-49B3-A68A-1EFEB32457A2}" dt="2024-01-12T03:28:46.609" v="1965" actId="20577"/>
          <ac:spMkLst>
            <pc:docMk/>
            <pc:sldMk cId="4083415869" sldId="312"/>
            <ac:spMk id="3" creationId="{830E89B5-69E0-4503-97F1-8E7B5F399868}"/>
          </ac:spMkLst>
        </pc:spChg>
      </pc:sldChg>
      <pc:sldChg chg="modSp mod">
        <pc:chgData name="Solis, Stephen" userId="4217e5b7-af20-42de-818f-e9ca39127043" providerId="ADAL" clId="{737E4F83-27C1-49B3-A68A-1EFEB32457A2}" dt="2024-01-12T03:09:56.157" v="11" actId="20577"/>
        <pc:sldMkLst>
          <pc:docMk/>
          <pc:sldMk cId="3676918888" sldId="338"/>
        </pc:sldMkLst>
        <pc:spChg chg="mod">
          <ac:chgData name="Solis, Stephen" userId="4217e5b7-af20-42de-818f-e9ca39127043" providerId="ADAL" clId="{737E4F83-27C1-49B3-A68A-1EFEB32457A2}" dt="2024-01-12T03:09:56.157" v="11" actId="20577"/>
          <ac:spMkLst>
            <pc:docMk/>
            <pc:sldMk cId="3676918888" sldId="338"/>
            <ac:spMk id="7" creationId="{00000000-0000-0000-0000-000000000000}"/>
          </ac:spMkLst>
        </pc:spChg>
      </pc:sldChg>
      <pc:sldChg chg="del">
        <pc:chgData name="Solis, Stephen" userId="4217e5b7-af20-42de-818f-e9ca39127043" providerId="ADAL" clId="{737E4F83-27C1-49B3-A68A-1EFEB32457A2}" dt="2024-01-12T03:29:14.197" v="1966" actId="2696"/>
        <pc:sldMkLst>
          <pc:docMk/>
          <pc:sldMk cId="3157752421" sldId="355"/>
        </pc:sldMkLst>
      </pc:sldChg>
      <pc:sldChg chg="del">
        <pc:chgData name="Solis, Stephen" userId="4217e5b7-af20-42de-818f-e9ca39127043" providerId="ADAL" clId="{737E4F83-27C1-49B3-A68A-1EFEB32457A2}" dt="2024-01-12T03:10:01.615" v="12" actId="2696"/>
        <pc:sldMkLst>
          <pc:docMk/>
          <pc:sldMk cId="3042644303" sldId="356"/>
        </pc:sldMkLst>
      </pc:sldChg>
      <pc:sldChg chg="del">
        <pc:chgData name="Solis, Stephen" userId="4217e5b7-af20-42de-818f-e9ca39127043" providerId="ADAL" clId="{737E4F83-27C1-49B3-A68A-1EFEB32457A2}" dt="2024-01-12T03:10:04.886" v="13" actId="2696"/>
        <pc:sldMkLst>
          <pc:docMk/>
          <pc:sldMk cId="2559714097" sldId="357"/>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1/11/2024</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1/11/2024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1011193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6657702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2133600"/>
            <a:ext cx="5638800" cy="2985433"/>
          </a:xfrm>
          <a:prstGeom prst="rect">
            <a:avLst/>
          </a:prstGeom>
          <a:noFill/>
        </p:spPr>
        <p:txBody>
          <a:bodyPr wrap="square" rtlCol="0">
            <a:spAutoFit/>
          </a:bodyPr>
          <a:lstStyle/>
          <a:p>
            <a:r>
              <a:rPr lang="en-US" sz="2800" b="1" dirty="0">
                <a:solidFill>
                  <a:schemeClr val="tx2"/>
                </a:solidFill>
              </a:rPr>
              <a:t>NOGRR255</a:t>
            </a:r>
            <a:endParaRPr lang="en-US" sz="2000" b="1" dirty="0">
              <a:solidFill>
                <a:schemeClr val="tx2"/>
              </a:solidFill>
            </a:endParaRPr>
          </a:p>
          <a:p>
            <a:endParaRPr lang="en-US" sz="2000" b="1" dirty="0">
              <a:solidFill>
                <a:schemeClr val="tx2"/>
              </a:solidFill>
            </a:endParaRPr>
          </a:p>
          <a:p>
            <a:r>
              <a:rPr lang="en-US" sz="2000" b="1" dirty="0">
                <a:solidFill>
                  <a:schemeClr val="tx2"/>
                </a:solidFill>
              </a:rPr>
              <a:t>IBRWG</a:t>
            </a:r>
          </a:p>
          <a:p>
            <a:endParaRPr lang="en-US" sz="2000" b="1" dirty="0">
              <a:solidFill>
                <a:schemeClr val="tx2"/>
              </a:solidFill>
            </a:endParaRPr>
          </a:p>
          <a:p>
            <a:pPr eaLnBrk="1" hangingPunct="1"/>
            <a:r>
              <a:rPr lang="en-US" altLang="en-US" sz="2000" dirty="0">
                <a:solidFill>
                  <a:schemeClr val="tx2"/>
                </a:solidFill>
              </a:rPr>
              <a:t>Stephen Solis – Principal, System Operations Improvement</a:t>
            </a:r>
          </a:p>
          <a:p>
            <a:endParaRPr lang="en-US" sz="2000" b="1" dirty="0">
              <a:solidFill>
                <a:schemeClr val="tx2"/>
              </a:solidFill>
            </a:endParaRPr>
          </a:p>
          <a:p>
            <a:endParaRPr lang="en-US" sz="2000" b="1" dirty="0">
              <a:solidFill>
                <a:schemeClr val="tx2"/>
              </a:solidFill>
            </a:endParaRPr>
          </a:p>
          <a:p>
            <a:r>
              <a:rPr lang="en-US" sz="2000" b="1" dirty="0">
                <a:solidFill>
                  <a:schemeClr val="tx2"/>
                </a:solidFill>
              </a:rPr>
              <a:t>January 12, 2024</a:t>
            </a:r>
          </a:p>
        </p:txBody>
      </p:sp>
    </p:spTree>
    <p:extLst>
      <p:ext uri="{BB962C8B-B14F-4D97-AF65-F5344CB8AC3E}">
        <p14:creationId xmlns:p14="http://schemas.microsoft.com/office/powerpoint/2010/main" val="3676918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sz="2400" dirty="0"/>
              <a:t>Update</a:t>
            </a:r>
          </a:p>
        </p:txBody>
      </p:sp>
      <p:sp>
        <p:nvSpPr>
          <p:cNvPr id="3" name="Content Placeholder 2">
            <a:extLst>
              <a:ext uri="{FF2B5EF4-FFF2-40B4-BE49-F238E27FC236}">
                <a16:creationId xmlns:a16="http://schemas.microsoft.com/office/drawing/2014/main" id="{830E89B5-69E0-4503-97F1-8E7B5F399868}"/>
              </a:ext>
            </a:extLst>
          </p:cNvPr>
          <p:cNvSpPr>
            <a:spLocks noGrp="1"/>
          </p:cNvSpPr>
          <p:nvPr>
            <p:ph idx="1"/>
          </p:nvPr>
        </p:nvSpPr>
        <p:spPr>
          <a:xfrm>
            <a:off x="152400" y="926183"/>
            <a:ext cx="8991600" cy="5005633"/>
          </a:xfrm>
        </p:spPr>
        <p:txBody>
          <a:bodyPr/>
          <a:lstStyle/>
          <a:p>
            <a:r>
              <a:rPr lang="en-US" sz="1800" dirty="0"/>
              <a:t>ERCOT has filed additional comments in on January 4</a:t>
            </a:r>
            <a:r>
              <a:rPr lang="en-US" sz="1800" baseline="30000" dirty="0"/>
              <a:t>th</a:t>
            </a:r>
            <a:r>
              <a:rPr lang="en-US" sz="1800" dirty="0"/>
              <a:t>, 2024 with proposed additional modifications based on several stakeholder comments filed in December.</a:t>
            </a:r>
          </a:p>
          <a:p>
            <a:pPr lvl="1"/>
            <a:r>
              <a:rPr lang="en-US" sz="1500" dirty="0"/>
              <a:t>ERCOT comments build upon the December 4</a:t>
            </a:r>
            <a:r>
              <a:rPr lang="en-US" sz="1500" baseline="30000" dirty="0"/>
              <a:t>th</a:t>
            </a:r>
            <a:r>
              <a:rPr lang="en-US" sz="1500" dirty="0"/>
              <a:t>, 2023 AEP submitted comments and attempted to adopt agreeable and common themed comments from the other December commenters.</a:t>
            </a:r>
          </a:p>
          <a:p>
            <a:pPr lvl="1"/>
            <a:r>
              <a:rPr lang="en-US" sz="1500" dirty="0"/>
              <a:t>ERCOT removed the IBR unit monitoring locations until PRC-028 passes to allow NOGRR 255 to progress as this seems most challenging to meet based on commenters.  This will allow the more acute need of any missing plant level DME equipment to be installed sooner.</a:t>
            </a:r>
          </a:p>
          <a:p>
            <a:pPr lvl="1"/>
            <a:r>
              <a:rPr lang="en-US" sz="1500" dirty="0"/>
              <a:t>ERCOT modified and made consistent multiple timelines of up to 6 calendar years to be 2 years and 4 years depending on the location.  This reflects the urgent reliability need, provides additional time than the current 18-month timelines in the current Nodal Operating Guides, and better aligns with NOGRR 245 timelines.</a:t>
            </a:r>
          </a:p>
          <a:p>
            <a:pPr lvl="1"/>
            <a:r>
              <a:rPr lang="en-US" sz="1500" dirty="0"/>
              <a:t>Additional synchronization of language with PRC-028 latest draft and other commenters edits on time synchronization capabilities that were agreeable.</a:t>
            </a:r>
          </a:p>
          <a:p>
            <a:pPr lvl="1"/>
            <a:r>
              <a:rPr lang="en-US" sz="1500" dirty="0"/>
              <a:t>ERCOT does not support having a longer data provision timeline than retention time period; when request time plus provision time exceeds retention time window, data may then be unavailable which is a common occurrence with data retrieval </a:t>
            </a:r>
            <a:r>
              <a:rPr lang="en-US" sz="1600" dirty="0"/>
              <a:t>errors.</a:t>
            </a:r>
          </a:p>
          <a:p>
            <a:r>
              <a:rPr lang="en-US" sz="1800" dirty="0" err="1"/>
              <a:t>Centerpoint</a:t>
            </a:r>
            <a:r>
              <a:rPr lang="en-US" sz="1800" dirty="0"/>
              <a:t> Energy submitted comments on January 5</a:t>
            </a:r>
            <a:r>
              <a:rPr lang="en-US" sz="1800" baseline="30000" dirty="0"/>
              <a:t>th</a:t>
            </a:r>
            <a:r>
              <a:rPr lang="en-US" sz="1800" dirty="0"/>
              <a:t>, 2024 </a:t>
            </a:r>
          </a:p>
          <a:p>
            <a:pPr lvl="1"/>
            <a:r>
              <a:rPr lang="en-US" sz="1500" dirty="0" err="1"/>
              <a:t>Centerpoint</a:t>
            </a:r>
            <a:r>
              <a:rPr lang="en-US" sz="1500" dirty="0"/>
              <a:t> Energy may be submitting another set of comments that are built on top of the ERCOT January 4</a:t>
            </a:r>
            <a:r>
              <a:rPr lang="en-US" sz="1500" baseline="30000" dirty="0"/>
              <a:t>th</a:t>
            </a:r>
            <a:r>
              <a:rPr lang="en-US" sz="1500" dirty="0"/>
              <a:t>, 2024 comments.</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4083415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grpSp>
        <p:nvGrpSpPr>
          <p:cNvPr id="10" name="Group 9">
            <a:extLst>
              <a:ext uri="{FF2B5EF4-FFF2-40B4-BE49-F238E27FC236}">
                <a16:creationId xmlns:a16="http://schemas.microsoft.com/office/drawing/2014/main" id="{A8BCA165-8537-4668-8F20-0591F421F9EB}"/>
              </a:ext>
            </a:extLst>
          </p:cNvPr>
          <p:cNvGrpSpPr/>
          <p:nvPr/>
        </p:nvGrpSpPr>
        <p:grpSpPr>
          <a:xfrm>
            <a:off x="2263903" y="1003713"/>
            <a:ext cx="4616194" cy="5315711"/>
            <a:chOff x="2263139" y="1542288"/>
            <a:chExt cx="4616194" cy="5315711"/>
          </a:xfrm>
        </p:grpSpPr>
        <p:pic>
          <p:nvPicPr>
            <p:cNvPr id="11" name="object 3">
              <a:extLst>
                <a:ext uri="{FF2B5EF4-FFF2-40B4-BE49-F238E27FC236}">
                  <a16:creationId xmlns:a16="http://schemas.microsoft.com/office/drawing/2014/main" id="{033B2242-14C8-4F81-B11B-295F51D20D1B}"/>
                </a:ext>
              </a:extLst>
            </p:cNvPr>
            <p:cNvPicPr/>
            <p:nvPr/>
          </p:nvPicPr>
          <p:blipFill>
            <a:blip r:embed="rId2" cstate="print"/>
            <a:stretch>
              <a:fillRect/>
            </a:stretch>
          </p:blipFill>
          <p:spPr>
            <a:xfrm>
              <a:off x="2263139" y="1542288"/>
              <a:ext cx="4616194" cy="5315711"/>
            </a:xfrm>
            <a:prstGeom prst="rect">
              <a:avLst/>
            </a:prstGeom>
          </p:spPr>
        </p:pic>
        <p:sp>
          <p:nvSpPr>
            <p:cNvPr id="12" name="object 4">
              <a:extLst>
                <a:ext uri="{FF2B5EF4-FFF2-40B4-BE49-F238E27FC236}">
                  <a16:creationId xmlns:a16="http://schemas.microsoft.com/office/drawing/2014/main" id="{1B63AB97-F12B-4540-9336-D6861CA8DF97}"/>
                </a:ext>
              </a:extLst>
            </p:cNvPr>
            <p:cNvSpPr txBox="1"/>
            <p:nvPr/>
          </p:nvSpPr>
          <p:spPr>
            <a:xfrm>
              <a:off x="3851846" y="2248916"/>
              <a:ext cx="1438275" cy="3074035"/>
            </a:xfrm>
            <a:prstGeom prst="rect">
              <a:avLst/>
            </a:prstGeom>
          </p:spPr>
          <p:txBody>
            <a:bodyPr vert="horz" wrap="square" lIns="0" tIns="12700" rIns="0" bIns="0" rtlCol="0">
              <a:spAutoFit/>
            </a:bodyPr>
            <a:lstStyle/>
            <a:p>
              <a:pPr marL="12700">
                <a:lnSpc>
                  <a:spcPct val="100000"/>
                </a:lnSpc>
                <a:spcBef>
                  <a:spcPts val="100"/>
                </a:spcBef>
              </a:pPr>
              <a:r>
                <a:rPr sz="20000" spc="-5" dirty="0">
                  <a:solidFill>
                    <a:srgbClr val="00AEC7"/>
                  </a:solidFill>
                  <a:latin typeface="Arial"/>
                  <a:cs typeface="Arial"/>
                </a:rPr>
                <a:t>?</a:t>
              </a:r>
              <a:endParaRPr sz="20000" dirty="0">
                <a:latin typeface="Arial"/>
                <a:cs typeface="Arial"/>
              </a:endParaRPr>
            </a:p>
          </p:txBody>
        </p:sp>
      </p:grpSp>
    </p:spTree>
    <p:extLst>
      <p:ext uri="{BB962C8B-B14F-4D97-AF65-F5344CB8AC3E}">
        <p14:creationId xmlns:p14="http://schemas.microsoft.com/office/powerpoint/2010/main" val="2981967743"/>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43EB0A4-50A9-4E33-98AC-BC2B61C8A1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http://schemas.microsoft.com/office/2006/documentManagement/types"/>
    <ds:schemaRef ds:uri="http://schemas.microsoft.com/office/2006/metadata/properties"/>
    <ds:schemaRef ds:uri="http://purl.org/dc/elements/1.1/"/>
    <ds:schemaRef ds:uri="http://purl.org/dc/terms/"/>
    <ds:schemaRef ds:uri="http://schemas.openxmlformats.org/package/2006/metadata/core-properties"/>
    <ds:schemaRef ds:uri="http://purl.org/dc/dcmitype/"/>
    <ds:schemaRef ds:uri="http://www.w3.org/XML/1998/namespace"/>
    <ds:schemaRef ds:uri="http://schemas.microsoft.com/office/infopath/2007/PartnerControls"/>
    <ds:schemaRef ds:uri="c34af464-7aa1-4edd-9be4-83dffc1cb926"/>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15901</TotalTime>
  <Words>266</Words>
  <Application>Microsoft Office PowerPoint</Application>
  <PresentationFormat>On-screen Show (4:3)</PresentationFormat>
  <Paragraphs>23</Paragraphs>
  <Slides>3</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3</vt:i4>
      </vt:variant>
    </vt:vector>
  </HeadingPairs>
  <TitlesOfParts>
    <vt:vector size="7" baseType="lpstr">
      <vt:lpstr>Arial</vt:lpstr>
      <vt:lpstr>Calibri</vt:lpstr>
      <vt:lpstr>1_Custom Design</vt:lpstr>
      <vt:lpstr>Office Theme</vt:lpstr>
      <vt:lpstr>PowerPoint Presentation</vt:lpstr>
      <vt:lpstr>Update</vt:lpstr>
      <vt:lpstr>Questions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Solis, Stephen</cp:lastModifiedBy>
  <cp:revision>186</cp:revision>
  <cp:lastPrinted>2016-01-21T20:53:15Z</cp:lastPrinted>
  <dcterms:created xsi:type="dcterms:W3CDTF">2016-01-21T15:20:31Z</dcterms:created>
  <dcterms:modified xsi:type="dcterms:W3CDTF">2024-01-12T03:29:24Z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2023-08-09T00:10:50Z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cb2864dc-8d45-48d8-a578-615549cadb85</vt:lpwstr>
  </property>
  <property fmtid="{D5CDD505-2E9C-101B-9397-08002B2CF9AE}" pid="9" name="MSIP_Label_7084cbda-52b8-46fb-a7b7-cb5bd465ed85_ContentBits">
    <vt:lpwstr>0</vt:lpwstr>
  </property>
</Properties>
</file>