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338" r:id="rId6"/>
    <p:sldId id="312" r:id="rId7"/>
    <p:sldId id="340" r:id="rId8"/>
    <p:sldId id="359" r:id="rId9"/>
    <p:sldId id="343" r:id="rId10"/>
    <p:sldId id="360" r:id="rId11"/>
    <p:sldId id="30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A27DE27-4B96-A59E-FDD9-EF7C24BC629B}" name="Schmall, John" initials="SJ" userId="S::john.schmall@ercot.com::f98f7ff2-2efd-46b1-a0be-6e7428f04ce8" providerId="AD"/>
  <p188:author id="{61CD393B-B17F-647C-CC65-41A4EDC8BC3E}" name="Woodfin, Dan" initials="WD" userId="S::dan.woodfin@ercot.com::241f4bb4-a54f-4ff5-bea3-a7be5eec2bbc" providerId="AD"/>
  <p188:author id="{45A5BF4A-79CF-094C-5A49-8F5E49E493A8}" name="Schmall, John" initials="SJ" userId="S::John.Schmall@ercot.com::f98f7ff2-2efd-46b1-a0be-6e7428f04ce8" providerId="AD"/>
  <p188:author id="{1E6A1C6D-95E2-9F58-4E53-AFEA81F9AAB2}" name="Solis, Stephen" initials="SS" userId="S::Stephen.Solis@ercot.com::4217e5b7-af20-42de-818f-e9ca3912704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D36D34-9131-409D-A659-0E5AAEC9AAE1}" v="29" dt="2024-01-12T03:07:24.6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45" autoAdjust="0"/>
  </p:normalViewPr>
  <p:slideViewPr>
    <p:cSldViewPr showGuides="1">
      <p:cViewPr varScale="1">
        <p:scale>
          <a:sx n="154" d="100"/>
          <a:sy n="154" d="100"/>
        </p:scale>
        <p:origin x="2004" y="13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46D36D34-9131-409D-A659-0E5AAEC9AAE1}"/>
    <pc:docChg chg="custSel delSld modSld">
      <pc:chgData name="Solis, Stephen" userId="4217e5b7-af20-42de-818f-e9ca39127043" providerId="ADAL" clId="{46D36D34-9131-409D-A659-0E5AAEC9AAE1}" dt="2024-01-12T03:07:44.315" v="3050" actId="2696"/>
      <pc:docMkLst>
        <pc:docMk/>
      </pc:docMkLst>
      <pc:sldChg chg="addSp modSp mod">
        <pc:chgData name="Solis, Stephen" userId="4217e5b7-af20-42de-818f-e9ca39127043" providerId="ADAL" clId="{46D36D34-9131-409D-A659-0E5AAEC9AAE1}" dt="2024-01-12T03:06:54.327" v="3049" actId="108"/>
        <pc:sldMkLst>
          <pc:docMk/>
          <pc:sldMk cId="4083415869" sldId="312"/>
        </pc:sldMkLst>
        <pc:spChg chg="mod">
          <ac:chgData name="Solis, Stephen" userId="4217e5b7-af20-42de-818f-e9ca39127043" providerId="ADAL" clId="{46D36D34-9131-409D-A659-0E5AAEC9AAE1}" dt="2024-01-12T02:26:21.622" v="19" actId="20577"/>
          <ac:spMkLst>
            <pc:docMk/>
            <pc:sldMk cId="4083415869" sldId="312"/>
            <ac:spMk id="2" creationId="{6B2BD268-4206-4FB7-9DCB-7C50C8A6CC04}"/>
          </ac:spMkLst>
        </pc:spChg>
        <pc:spChg chg="mod">
          <ac:chgData name="Solis, Stephen" userId="4217e5b7-af20-42de-818f-e9ca39127043" providerId="ADAL" clId="{46D36D34-9131-409D-A659-0E5AAEC9AAE1}" dt="2024-01-12T03:06:54.327" v="3049" actId="108"/>
          <ac:spMkLst>
            <pc:docMk/>
            <pc:sldMk cId="4083415869" sldId="312"/>
            <ac:spMk id="3" creationId="{A777B6E3-C779-2BF0-5BC0-36EC715CD91B}"/>
          </ac:spMkLst>
        </pc:spChg>
        <pc:graphicFrameChg chg="add mod">
          <ac:chgData name="Solis, Stephen" userId="4217e5b7-af20-42de-818f-e9ca39127043" providerId="ADAL" clId="{46D36D34-9131-409D-A659-0E5AAEC9AAE1}" dt="2024-01-12T02:36:38.980" v="438" actId="1076"/>
          <ac:graphicFrameMkLst>
            <pc:docMk/>
            <pc:sldMk cId="4083415869" sldId="312"/>
            <ac:graphicFrameMk id="5" creationId="{9E1152C9-2781-7543-DB78-BA7224FA6A8E}"/>
          </ac:graphicFrameMkLst>
        </pc:graphicFrameChg>
      </pc:sldChg>
      <pc:sldChg chg="modSp mod">
        <pc:chgData name="Solis, Stephen" userId="4217e5b7-af20-42de-818f-e9ca39127043" providerId="ADAL" clId="{46D36D34-9131-409D-A659-0E5AAEC9AAE1}" dt="2024-01-12T02:24:50.204" v="13" actId="20577"/>
        <pc:sldMkLst>
          <pc:docMk/>
          <pc:sldMk cId="3676918888" sldId="338"/>
        </pc:sldMkLst>
        <pc:spChg chg="mod">
          <ac:chgData name="Solis, Stephen" userId="4217e5b7-af20-42de-818f-e9ca39127043" providerId="ADAL" clId="{46D36D34-9131-409D-A659-0E5AAEC9AAE1}" dt="2024-01-12T02:24:50.204" v="13" actId="20577"/>
          <ac:spMkLst>
            <pc:docMk/>
            <pc:sldMk cId="3676918888" sldId="338"/>
            <ac:spMk id="7" creationId="{00000000-0000-0000-0000-000000000000}"/>
          </ac:spMkLst>
        </pc:spChg>
      </pc:sldChg>
      <pc:sldChg chg="del">
        <pc:chgData name="Solis, Stephen" userId="4217e5b7-af20-42de-818f-e9ca39127043" providerId="ADAL" clId="{46D36D34-9131-409D-A659-0E5AAEC9AAE1}" dt="2024-01-12T02:33:55.785" v="270" actId="2696"/>
        <pc:sldMkLst>
          <pc:docMk/>
          <pc:sldMk cId="4254597305" sldId="339"/>
        </pc:sldMkLst>
      </pc:sldChg>
      <pc:sldChg chg="addSp delSp modSp mod">
        <pc:chgData name="Solis, Stephen" userId="4217e5b7-af20-42de-818f-e9ca39127043" providerId="ADAL" clId="{46D36D34-9131-409D-A659-0E5AAEC9AAE1}" dt="2024-01-12T03:06:18.191" v="3048" actId="1076"/>
        <pc:sldMkLst>
          <pc:docMk/>
          <pc:sldMk cId="2822527467" sldId="340"/>
        </pc:sldMkLst>
        <pc:spChg chg="mod">
          <ac:chgData name="Solis, Stephen" userId="4217e5b7-af20-42de-818f-e9ca39127043" providerId="ADAL" clId="{46D36D34-9131-409D-A659-0E5AAEC9AAE1}" dt="2024-01-12T02:41:03.411" v="696" actId="14100"/>
          <ac:spMkLst>
            <pc:docMk/>
            <pc:sldMk cId="2822527467" sldId="340"/>
            <ac:spMk id="2" creationId="{6B2BD268-4206-4FB7-9DCB-7C50C8A6CC04}"/>
          </ac:spMkLst>
        </pc:spChg>
        <pc:spChg chg="mod">
          <ac:chgData name="Solis, Stephen" userId="4217e5b7-af20-42de-818f-e9ca39127043" providerId="ADAL" clId="{46D36D34-9131-409D-A659-0E5AAEC9AAE1}" dt="2024-01-12T03:06:18.191" v="3048" actId="1076"/>
          <ac:spMkLst>
            <pc:docMk/>
            <pc:sldMk cId="2822527467" sldId="340"/>
            <ac:spMk id="3" creationId="{587416C1-3730-36AC-5068-2283F7608789}"/>
          </ac:spMkLst>
        </pc:spChg>
        <pc:spChg chg="add del">
          <ac:chgData name="Solis, Stephen" userId="4217e5b7-af20-42de-818f-e9ca39127043" providerId="ADAL" clId="{46D36D34-9131-409D-A659-0E5AAEC9AAE1}" dt="2024-01-12T03:05:12.442" v="2931"/>
          <ac:spMkLst>
            <pc:docMk/>
            <pc:sldMk cId="2822527467" sldId="340"/>
            <ac:spMk id="5" creationId="{69C9EFC8-6AE0-F639-9F91-512A5B1BE7B5}"/>
          </ac:spMkLst>
        </pc:spChg>
      </pc:sldChg>
      <pc:sldChg chg="del">
        <pc:chgData name="Solis, Stephen" userId="4217e5b7-af20-42de-818f-e9ca39127043" providerId="ADAL" clId="{46D36D34-9131-409D-A659-0E5AAEC9AAE1}" dt="2024-01-12T02:33:48.512" v="269" actId="2696"/>
        <pc:sldMkLst>
          <pc:docMk/>
          <pc:sldMk cId="1797316532" sldId="341"/>
        </pc:sldMkLst>
      </pc:sldChg>
      <pc:sldChg chg="delSp modSp del mod">
        <pc:chgData name="Solis, Stephen" userId="4217e5b7-af20-42de-818f-e9ca39127043" providerId="ADAL" clId="{46D36D34-9131-409D-A659-0E5AAEC9AAE1}" dt="2024-01-12T03:07:44.315" v="3050" actId="2696"/>
        <pc:sldMkLst>
          <pc:docMk/>
          <pc:sldMk cId="3808025726" sldId="344"/>
        </pc:sldMkLst>
        <pc:spChg chg="del mod">
          <ac:chgData name="Solis, Stephen" userId="4217e5b7-af20-42de-818f-e9ca39127043" providerId="ADAL" clId="{46D36D34-9131-409D-A659-0E5AAEC9AAE1}" dt="2024-01-12T02:32:02.409" v="234" actId="21"/>
          <ac:spMkLst>
            <pc:docMk/>
            <pc:sldMk cId="3808025726" sldId="344"/>
            <ac:spMk id="5" creationId="{1F3B8F97-3AB6-BBCF-88D0-FF5CB5318105}"/>
          </ac:spMkLst>
        </pc:spChg>
        <pc:graphicFrameChg chg="mod">
          <ac:chgData name="Solis, Stephen" userId="4217e5b7-af20-42de-818f-e9ca39127043" providerId="ADAL" clId="{46D36D34-9131-409D-A659-0E5AAEC9AAE1}" dt="2024-01-12T02:31:50.257" v="232" actId="20577"/>
          <ac:graphicFrameMkLst>
            <pc:docMk/>
            <pc:sldMk cId="3808025726" sldId="344"/>
            <ac:graphicFrameMk id="3" creationId="{D7634E91-39E9-AF74-52E8-130259D4699C}"/>
          </ac:graphicFrameMkLst>
        </pc:graphicFrameChg>
      </pc:sldChg>
      <pc:sldChg chg="del">
        <pc:chgData name="Solis, Stephen" userId="4217e5b7-af20-42de-818f-e9ca39127043" providerId="ADAL" clId="{46D36D34-9131-409D-A659-0E5AAEC9AAE1}" dt="2024-01-12T02:31:10.739" v="212" actId="2696"/>
        <pc:sldMkLst>
          <pc:docMk/>
          <pc:sldMk cId="2760758970" sldId="345"/>
        </pc:sldMkLst>
      </pc:sldChg>
      <pc:sldChg chg="del">
        <pc:chgData name="Solis, Stephen" userId="4217e5b7-af20-42de-818f-e9ca39127043" providerId="ADAL" clId="{46D36D34-9131-409D-A659-0E5AAEC9AAE1}" dt="2024-01-12T02:31:10.739" v="212" actId="2696"/>
        <pc:sldMkLst>
          <pc:docMk/>
          <pc:sldMk cId="2264416602" sldId="346"/>
        </pc:sldMkLst>
      </pc:sldChg>
      <pc:sldChg chg="del">
        <pc:chgData name="Solis, Stephen" userId="4217e5b7-af20-42de-818f-e9ca39127043" providerId="ADAL" clId="{46D36D34-9131-409D-A659-0E5AAEC9AAE1}" dt="2024-01-12T02:31:10.739" v="212" actId="2696"/>
        <pc:sldMkLst>
          <pc:docMk/>
          <pc:sldMk cId="2252285830" sldId="347"/>
        </pc:sldMkLst>
      </pc:sldChg>
      <pc:sldChg chg="del">
        <pc:chgData name="Solis, Stephen" userId="4217e5b7-af20-42de-818f-e9ca39127043" providerId="ADAL" clId="{46D36D34-9131-409D-A659-0E5AAEC9AAE1}" dt="2024-01-12T02:31:10.739" v="212" actId="2696"/>
        <pc:sldMkLst>
          <pc:docMk/>
          <pc:sldMk cId="3394971639" sldId="348"/>
        </pc:sldMkLst>
      </pc:sldChg>
      <pc:sldChg chg="del">
        <pc:chgData name="Solis, Stephen" userId="4217e5b7-af20-42de-818f-e9ca39127043" providerId="ADAL" clId="{46D36D34-9131-409D-A659-0E5AAEC9AAE1}" dt="2024-01-12T02:31:10.739" v="212" actId="2696"/>
        <pc:sldMkLst>
          <pc:docMk/>
          <pc:sldMk cId="2480118122" sldId="349"/>
        </pc:sldMkLst>
      </pc:sldChg>
      <pc:sldChg chg="del">
        <pc:chgData name="Solis, Stephen" userId="4217e5b7-af20-42de-818f-e9ca39127043" providerId="ADAL" clId="{46D36D34-9131-409D-A659-0E5AAEC9AAE1}" dt="2024-01-12T02:31:10.739" v="212" actId="2696"/>
        <pc:sldMkLst>
          <pc:docMk/>
          <pc:sldMk cId="1905738996" sldId="350"/>
        </pc:sldMkLst>
      </pc:sldChg>
      <pc:sldChg chg="del">
        <pc:chgData name="Solis, Stephen" userId="4217e5b7-af20-42de-818f-e9ca39127043" providerId="ADAL" clId="{46D36D34-9131-409D-A659-0E5AAEC9AAE1}" dt="2024-01-12T02:31:10.739" v="212" actId="2696"/>
        <pc:sldMkLst>
          <pc:docMk/>
          <pc:sldMk cId="521132662" sldId="351"/>
        </pc:sldMkLst>
      </pc:sldChg>
      <pc:sldChg chg="del">
        <pc:chgData name="Solis, Stephen" userId="4217e5b7-af20-42de-818f-e9ca39127043" providerId="ADAL" clId="{46D36D34-9131-409D-A659-0E5AAEC9AAE1}" dt="2024-01-12T02:31:10.739" v="212" actId="2696"/>
        <pc:sldMkLst>
          <pc:docMk/>
          <pc:sldMk cId="1167254661" sldId="352"/>
        </pc:sldMkLst>
      </pc:sldChg>
      <pc:sldChg chg="del">
        <pc:chgData name="Solis, Stephen" userId="4217e5b7-af20-42de-818f-e9ca39127043" providerId="ADAL" clId="{46D36D34-9131-409D-A659-0E5AAEC9AAE1}" dt="2024-01-12T02:31:10.739" v="212" actId="2696"/>
        <pc:sldMkLst>
          <pc:docMk/>
          <pc:sldMk cId="659940431" sldId="353"/>
        </pc:sldMkLst>
      </pc:sldChg>
      <pc:sldChg chg="del">
        <pc:chgData name="Solis, Stephen" userId="4217e5b7-af20-42de-818f-e9ca39127043" providerId="ADAL" clId="{46D36D34-9131-409D-A659-0E5AAEC9AAE1}" dt="2024-01-12T02:31:10.739" v="212" actId="2696"/>
        <pc:sldMkLst>
          <pc:docMk/>
          <pc:sldMk cId="3593192334" sldId="354"/>
        </pc:sldMkLst>
      </pc:sldChg>
      <pc:sldChg chg="del">
        <pc:chgData name="Solis, Stephen" userId="4217e5b7-af20-42de-818f-e9ca39127043" providerId="ADAL" clId="{46D36D34-9131-409D-A659-0E5AAEC9AAE1}" dt="2024-01-12T02:31:10.739" v="212" actId="2696"/>
        <pc:sldMkLst>
          <pc:docMk/>
          <pc:sldMk cId="3037924373" sldId="355"/>
        </pc:sldMkLst>
      </pc:sldChg>
      <pc:sldChg chg="del">
        <pc:chgData name="Solis, Stephen" userId="4217e5b7-af20-42de-818f-e9ca39127043" providerId="ADAL" clId="{46D36D34-9131-409D-A659-0E5AAEC9AAE1}" dt="2024-01-12T02:31:10.739" v="212" actId="2696"/>
        <pc:sldMkLst>
          <pc:docMk/>
          <pc:sldMk cId="661028317" sldId="356"/>
        </pc:sldMkLst>
      </pc:sldChg>
      <pc:sldChg chg="del">
        <pc:chgData name="Solis, Stephen" userId="4217e5b7-af20-42de-818f-e9ca39127043" providerId="ADAL" clId="{46D36D34-9131-409D-A659-0E5AAEC9AAE1}" dt="2024-01-12T02:31:10.739" v="212" actId="2696"/>
        <pc:sldMkLst>
          <pc:docMk/>
          <pc:sldMk cId="2872604975" sldId="357"/>
        </pc:sldMkLst>
      </pc:sldChg>
      <pc:sldChg chg="del">
        <pc:chgData name="Solis, Stephen" userId="4217e5b7-af20-42de-818f-e9ca39127043" providerId="ADAL" clId="{46D36D34-9131-409D-A659-0E5AAEC9AAE1}" dt="2024-01-12T02:31:10.739" v="212" actId="2696"/>
        <pc:sldMkLst>
          <pc:docMk/>
          <pc:sldMk cId="1454474803" sldId="358"/>
        </pc:sldMkLst>
      </pc:sldChg>
      <pc:sldChg chg="addSp delSp modSp mod">
        <pc:chgData name="Solis, Stephen" userId="4217e5b7-af20-42de-818f-e9ca39127043" providerId="ADAL" clId="{46D36D34-9131-409D-A659-0E5AAEC9AAE1}" dt="2024-01-12T03:03:51.836" v="2928" actId="20577"/>
        <pc:sldMkLst>
          <pc:docMk/>
          <pc:sldMk cId="4046433452" sldId="359"/>
        </pc:sldMkLst>
        <pc:spChg chg="mod">
          <ac:chgData name="Solis, Stephen" userId="4217e5b7-af20-42de-818f-e9ca39127043" providerId="ADAL" clId="{46D36D34-9131-409D-A659-0E5AAEC9AAE1}" dt="2024-01-12T03:03:51.836" v="2928" actId="20577"/>
          <ac:spMkLst>
            <pc:docMk/>
            <pc:sldMk cId="4046433452" sldId="359"/>
            <ac:spMk id="3" creationId="{587416C1-3730-36AC-5068-2283F7608789}"/>
          </ac:spMkLst>
        </pc:spChg>
        <pc:spChg chg="add del">
          <ac:chgData name="Solis, Stephen" userId="4217e5b7-af20-42de-818f-e9ca39127043" providerId="ADAL" clId="{46D36D34-9131-409D-A659-0E5AAEC9AAE1}" dt="2024-01-12T02:52:47.087" v="1580"/>
          <ac:spMkLst>
            <pc:docMk/>
            <pc:sldMk cId="4046433452" sldId="359"/>
            <ac:spMk id="5" creationId="{056B97B8-31F3-0B11-A20C-F015CE7BD905}"/>
          </ac:spMkLst>
        </pc:spChg>
        <pc:spChg chg="add del">
          <ac:chgData name="Solis, Stephen" userId="4217e5b7-af20-42de-818f-e9ca39127043" providerId="ADAL" clId="{46D36D34-9131-409D-A659-0E5AAEC9AAE1}" dt="2024-01-12T02:53:50.013" v="1736"/>
          <ac:spMkLst>
            <pc:docMk/>
            <pc:sldMk cId="4046433452" sldId="359"/>
            <ac:spMk id="6" creationId="{7EE87AB1-D660-1CEF-D770-5CF268CC1BE5}"/>
          </ac:spMkLst>
        </pc:spChg>
      </pc:sldChg>
      <pc:sldChg chg="modSp mod">
        <pc:chgData name="Solis, Stephen" userId="4217e5b7-af20-42de-818f-e9ca39127043" providerId="ADAL" clId="{46D36D34-9131-409D-A659-0E5AAEC9AAE1}" dt="2024-01-12T02:32:50.478" v="268" actId="20577"/>
        <pc:sldMkLst>
          <pc:docMk/>
          <pc:sldMk cId="1969689235" sldId="360"/>
        </pc:sldMkLst>
        <pc:spChg chg="mod">
          <ac:chgData name="Solis, Stephen" userId="4217e5b7-af20-42de-818f-e9ca39127043" providerId="ADAL" clId="{46D36D34-9131-409D-A659-0E5AAEC9AAE1}" dt="2024-01-12T02:32:50.478" v="268" actId="20577"/>
          <ac:spMkLst>
            <pc:docMk/>
            <pc:sldMk cId="1969689235" sldId="360"/>
            <ac:spMk id="3" creationId="{D68D9399-1FAD-DCAC-C23F-0C7C8B1823A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7A3B47-C2BA-46A1-9028-A15FF0988447}" type="doc">
      <dgm:prSet loTypeId="urn:microsoft.com/office/officeart/2005/8/layout/chevron1" loCatId="process" qsTypeId="urn:microsoft.com/office/officeart/2005/8/quickstyle/simple1" qsCatId="simple" csTypeId="urn:microsoft.com/office/officeart/2005/8/colors/accent1_2" csCatId="accent1" phldr="1"/>
      <dgm:spPr/>
    </dgm:pt>
    <dgm:pt modelId="{33D99F94-0AEA-4C78-927D-6A8F710F5F50}">
      <dgm:prSet phldrT="[Text]"/>
      <dgm:spPr/>
      <dgm:t>
        <a:bodyPr/>
        <a:lstStyle/>
        <a:p>
          <a:r>
            <a:rPr lang="en-US" dirty="0"/>
            <a:t>Jan 24, 2024</a:t>
          </a:r>
        </a:p>
        <a:p>
          <a:r>
            <a:rPr lang="en-US" dirty="0"/>
            <a:t>TAC</a:t>
          </a:r>
        </a:p>
        <a:p>
          <a:r>
            <a:rPr lang="en-US" dirty="0"/>
            <a:t>Vote</a:t>
          </a:r>
        </a:p>
      </dgm:t>
    </dgm:pt>
    <dgm:pt modelId="{A3EB0670-1661-4D02-A983-FF860FC5AD15}" type="parTrans" cxnId="{5310909C-CD5C-45A8-A85B-32B14694FA1B}">
      <dgm:prSet/>
      <dgm:spPr/>
      <dgm:t>
        <a:bodyPr/>
        <a:lstStyle/>
        <a:p>
          <a:endParaRPr lang="en-US"/>
        </a:p>
      </dgm:t>
    </dgm:pt>
    <dgm:pt modelId="{0BE6F110-B655-4F1C-AE14-25A2B4DC195B}" type="sibTrans" cxnId="{5310909C-CD5C-45A8-A85B-32B14694FA1B}">
      <dgm:prSet/>
      <dgm:spPr/>
      <dgm:t>
        <a:bodyPr/>
        <a:lstStyle/>
        <a:p>
          <a:endParaRPr lang="en-US"/>
        </a:p>
      </dgm:t>
    </dgm:pt>
    <dgm:pt modelId="{BCA20CCD-941D-4C86-B8A3-B59A4AC84908}">
      <dgm:prSet phldrT="[Text]"/>
      <dgm:spPr/>
      <dgm:t>
        <a:bodyPr/>
        <a:lstStyle/>
        <a:p>
          <a:r>
            <a:rPr lang="en-US" dirty="0"/>
            <a:t>Feb 27, 2024</a:t>
          </a:r>
        </a:p>
        <a:p>
          <a:r>
            <a:rPr lang="en-US" dirty="0"/>
            <a:t>ERCOT Board Vote</a:t>
          </a:r>
        </a:p>
      </dgm:t>
    </dgm:pt>
    <dgm:pt modelId="{E2E996D4-5F03-48AF-8225-91B04BDD2CF8}" type="parTrans" cxnId="{0835863B-F5B7-44C8-B936-0BC73069BDCF}">
      <dgm:prSet/>
      <dgm:spPr/>
      <dgm:t>
        <a:bodyPr/>
        <a:lstStyle/>
        <a:p>
          <a:endParaRPr lang="en-US"/>
        </a:p>
      </dgm:t>
    </dgm:pt>
    <dgm:pt modelId="{A4EFA2EF-DAD6-4F42-877F-D56FD0306190}" type="sibTrans" cxnId="{0835863B-F5B7-44C8-B936-0BC73069BDCF}">
      <dgm:prSet/>
      <dgm:spPr/>
      <dgm:t>
        <a:bodyPr/>
        <a:lstStyle/>
        <a:p>
          <a:endParaRPr lang="en-US"/>
        </a:p>
      </dgm:t>
    </dgm:pt>
    <dgm:pt modelId="{F668BA85-3786-47C9-AFDA-6084AEA98A34}">
      <dgm:prSet phldrT="[Text]"/>
      <dgm:spPr/>
      <dgm:t>
        <a:bodyPr/>
        <a:lstStyle/>
        <a:p>
          <a:r>
            <a:rPr lang="en-US" dirty="0"/>
            <a:t>April 11, 2024 </a:t>
          </a:r>
        </a:p>
        <a:p>
          <a:r>
            <a:rPr lang="en-US" dirty="0"/>
            <a:t>PUCT</a:t>
          </a:r>
        </a:p>
        <a:p>
          <a:r>
            <a:rPr lang="en-US" dirty="0"/>
            <a:t>Vote</a:t>
          </a:r>
        </a:p>
      </dgm:t>
    </dgm:pt>
    <dgm:pt modelId="{644B3092-320D-43EC-9C6D-32A43379E93D}" type="parTrans" cxnId="{D8526F60-23A5-42C8-8385-A5D425739280}">
      <dgm:prSet/>
      <dgm:spPr/>
      <dgm:t>
        <a:bodyPr/>
        <a:lstStyle/>
        <a:p>
          <a:endParaRPr lang="en-US"/>
        </a:p>
      </dgm:t>
    </dgm:pt>
    <dgm:pt modelId="{D1896D24-5FFC-4F36-8D49-15F8771F065A}" type="sibTrans" cxnId="{D8526F60-23A5-42C8-8385-A5D425739280}">
      <dgm:prSet/>
      <dgm:spPr/>
      <dgm:t>
        <a:bodyPr/>
        <a:lstStyle/>
        <a:p>
          <a:endParaRPr lang="en-US"/>
        </a:p>
      </dgm:t>
    </dgm:pt>
    <dgm:pt modelId="{4732A34B-049D-4CDC-9BFD-1E3EC894DAE6}" type="pres">
      <dgm:prSet presAssocID="{A97A3B47-C2BA-46A1-9028-A15FF0988447}" presName="Name0" presStyleCnt="0">
        <dgm:presLayoutVars>
          <dgm:dir/>
          <dgm:animLvl val="lvl"/>
          <dgm:resizeHandles val="exact"/>
        </dgm:presLayoutVars>
      </dgm:prSet>
      <dgm:spPr/>
    </dgm:pt>
    <dgm:pt modelId="{48FAEF45-219F-42D9-99D9-0CCB736029A5}" type="pres">
      <dgm:prSet presAssocID="{33D99F94-0AEA-4C78-927D-6A8F710F5F50}" presName="parTxOnly" presStyleLbl="node1" presStyleIdx="0" presStyleCnt="3">
        <dgm:presLayoutVars>
          <dgm:chMax val="0"/>
          <dgm:chPref val="0"/>
          <dgm:bulletEnabled val="1"/>
        </dgm:presLayoutVars>
      </dgm:prSet>
      <dgm:spPr/>
    </dgm:pt>
    <dgm:pt modelId="{4DE41996-3994-4EC9-B24F-62A1C5773B83}" type="pres">
      <dgm:prSet presAssocID="{0BE6F110-B655-4F1C-AE14-25A2B4DC195B}" presName="parTxOnlySpace" presStyleCnt="0"/>
      <dgm:spPr/>
    </dgm:pt>
    <dgm:pt modelId="{808C7517-1B7E-477E-9AA6-844D9AFFBC4A}" type="pres">
      <dgm:prSet presAssocID="{BCA20CCD-941D-4C86-B8A3-B59A4AC84908}" presName="parTxOnly" presStyleLbl="node1" presStyleIdx="1" presStyleCnt="3" custScaleX="114843">
        <dgm:presLayoutVars>
          <dgm:chMax val="0"/>
          <dgm:chPref val="0"/>
          <dgm:bulletEnabled val="1"/>
        </dgm:presLayoutVars>
      </dgm:prSet>
      <dgm:spPr/>
    </dgm:pt>
    <dgm:pt modelId="{7AC1883C-29C2-480E-AC94-0DE7C4E08E6B}" type="pres">
      <dgm:prSet presAssocID="{A4EFA2EF-DAD6-4F42-877F-D56FD0306190}" presName="parTxOnlySpace" presStyleCnt="0"/>
      <dgm:spPr/>
    </dgm:pt>
    <dgm:pt modelId="{5A784A36-7471-41E3-9CFA-B66371FA1AF8}" type="pres">
      <dgm:prSet presAssocID="{F668BA85-3786-47C9-AFDA-6084AEA98A34}" presName="parTxOnly" presStyleLbl="node1" presStyleIdx="2" presStyleCnt="3" custScaleX="118159">
        <dgm:presLayoutVars>
          <dgm:chMax val="0"/>
          <dgm:chPref val="0"/>
          <dgm:bulletEnabled val="1"/>
        </dgm:presLayoutVars>
      </dgm:prSet>
      <dgm:spPr/>
    </dgm:pt>
  </dgm:ptLst>
  <dgm:cxnLst>
    <dgm:cxn modelId="{0835863B-F5B7-44C8-B936-0BC73069BDCF}" srcId="{A97A3B47-C2BA-46A1-9028-A15FF0988447}" destId="{BCA20CCD-941D-4C86-B8A3-B59A4AC84908}" srcOrd="1" destOrd="0" parTransId="{E2E996D4-5F03-48AF-8225-91B04BDD2CF8}" sibTransId="{A4EFA2EF-DAD6-4F42-877F-D56FD0306190}"/>
    <dgm:cxn modelId="{A11C275E-F269-40A0-A372-E1235954FD5F}" type="presOf" srcId="{A97A3B47-C2BA-46A1-9028-A15FF0988447}" destId="{4732A34B-049D-4CDC-9BFD-1E3EC894DAE6}" srcOrd="0" destOrd="0" presId="urn:microsoft.com/office/officeart/2005/8/layout/chevron1"/>
    <dgm:cxn modelId="{D8526F60-23A5-42C8-8385-A5D425739280}" srcId="{A97A3B47-C2BA-46A1-9028-A15FF0988447}" destId="{F668BA85-3786-47C9-AFDA-6084AEA98A34}" srcOrd="2" destOrd="0" parTransId="{644B3092-320D-43EC-9C6D-32A43379E93D}" sibTransId="{D1896D24-5FFC-4F36-8D49-15F8771F065A}"/>
    <dgm:cxn modelId="{7C57EA65-883D-4835-979D-12A7DA1C9D9C}" type="presOf" srcId="{F668BA85-3786-47C9-AFDA-6084AEA98A34}" destId="{5A784A36-7471-41E3-9CFA-B66371FA1AF8}" srcOrd="0" destOrd="0" presId="urn:microsoft.com/office/officeart/2005/8/layout/chevron1"/>
    <dgm:cxn modelId="{5310909C-CD5C-45A8-A85B-32B14694FA1B}" srcId="{A97A3B47-C2BA-46A1-9028-A15FF0988447}" destId="{33D99F94-0AEA-4C78-927D-6A8F710F5F50}" srcOrd="0" destOrd="0" parTransId="{A3EB0670-1661-4D02-A983-FF860FC5AD15}" sibTransId="{0BE6F110-B655-4F1C-AE14-25A2B4DC195B}"/>
    <dgm:cxn modelId="{FED06EA4-AE0A-449C-B859-F05F403191EF}" type="presOf" srcId="{BCA20CCD-941D-4C86-B8A3-B59A4AC84908}" destId="{808C7517-1B7E-477E-9AA6-844D9AFFBC4A}" srcOrd="0" destOrd="0" presId="urn:microsoft.com/office/officeart/2005/8/layout/chevron1"/>
    <dgm:cxn modelId="{9FAF51B7-ADBA-4B57-8B4A-0A49B91A3500}" type="presOf" srcId="{33D99F94-0AEA-4C78-927D-6A8F710F5F50}" destId="{48FAEF45-219F-42D9-99D9-0CCB736029A5}" srcOrd="0" destOrd="0" presId="urn:microsoft.com/office/officeart/2005/8/layout/chevron1"/>
    <dgm:cxn modelId="{94041EAF-7A42-4E1A-950A-61C9F74C7E47}" type="presParOf" srcId="{4732A34B-049D-4CDC-9BFD-1E3EC894DAE6}" destId="{48FAEF45-219F-42D9-99D9-0CCB736029A5}" srcOrd="0" destOrd="0" presId="urn:microsoft.com/office/officeart/2005/8/layout/chevron1"/>
    <dgm:cxn modelId="{5883B1C7-AF19-4147-83F8-DECD0DC2817F}" type="presParOf" srcId="{4732A34B-049D-4CDC-9BFD-1E3EC894DAE6}" destId="{4DE41996-3994-4EC9-B24F-62A1C5773B83}" srcOrd="1" destOrd="0" presId="urn:microsoft.com/office/officeart/2005/8/layout/chevron1"/>
    <dgm:cxn modelId="{99FBDFC5-DA28-438C-B3A1-8BD58217EA9B}" type="presParOf" srcId="{4732A34B-049D-4CDC-9BFD-1E3EC894DAE6}" destId="{808C7517-1B7E-477E-9AA6-844D9AFFBC4A}" srcOrd="2" destOrd="0" presId="urn:microsoft.com/office/officeart/2005/8/layout/chevron1"/>
    <dgm:cxn modelId="{BEEB556F-0046-42B6-B615-091E02D316FA}" type="presParOf" srcId="{4732A34B-049D-4CDC-9BFD-1E3EC894DAE6}" destId="{7AC1883C-29C2-480E-AC94-0DE7C4E08E6B}" srcOrd="3" destOrd="0" presId="urn:microsoft.com/office/officeart/2005/8/layout/chevron1"/>
    <dgm:cxn modelId="{A5510D69-C05E-4531-A378-12D8BC51DFE3}" type="presParOf" srcId="{4732A34B-049D-4CDC-9BFD-1E3EC894DAE6}" destId="{5A784A36-7471-41E3-9CFA-B66371FA1AF8}"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FAEF45-219F-42D9-99D9-0CCB736029A5}">
      <dsp:nvSpPr>
        <dsp:cNvPr id="0" name=""/>
        <dsp:cNvSpPr/>
      </dsp:nvSpPr>
      <dsp:spPr>
        <a:xfrm>
          <a:off x="1385" y="1484819"/>
          <a:ext cx="1873671" cy="7494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US" sz="1400" kern="1200" dirty="0"/>
            <a:t>Jan 24, 2024</a:t>
          </a:r>
        </a:p>
        <a:p>
          <a:pPr marL="0" lvl="0" indent="0" algn="ctr" defTabSz="622300">
            <a:lnSpc>
              <a:spcPct val="90000"/>
            </a:lnSpc>
            <a:spcBef>
              <a:spcPct val="0"/>
            </a:spcBef>
            <a:spcAft>
              <a:spcPct val="35000"/>
            </a:spcAft>
            <a:buNone/>
          </a:pPr>
          <a:r>
            <a:rPr lang="en-US" sz="1400" kern="1200" dirty="0"/>
            <a:t>TAC</a:t>
          </a:r>
        </a:p>
        <a:p>
          <a:pPr marL="0" lvl="0" indent="0" algn="ctr" defTabSz="622300">
            <a:lnSpc>
              <a:spcPct val="90000"/>
            </a:lnSpc>
            <a:spcBef>
              <a:spcPct val="0"/>
            </a:spcBef>
            <a:spcAft>
              <a:spcPct val="35000"/>
            </a:spcAft>
            <a:buNone/>
          </a:pPr>
          <a:r>
            <a:rPr lang="en-US" sz="1400" kern="1200" dirty="0"/>
            <a:t>Vote</a:t>
          </a:r>
        </a:p>
      </dsp:txBody>
      <dsp:txXfrm>
        <a:off x="376119" y="1484819"/>
        <a:ext cx="1124203" cy="749468"/>
      </dsp:txXfrm>
    </dsp:sp>
    <dsp:sp modelId="{808C7517-1B7E-477E-9AA6-844D9AFFBC4A}">
      <dsp:nvSpPr>
        <dsp:cNvPr id="0" name=""/>
        <dsp:cNvSpPr/>
      </dsp:nvSpPr>
      <dsp:spPr>
        <a:xfrm>
          <a:off x="1687689" y="1484819"/>
          <a:ext cx="2151780" cy="7494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US" sz="1400" kern="1200" dirty="0"/>
            <a:t>Feb 27, 2024</a:t>
          </a:r>
        </a:p>
        <a:p>
          <a:pPr marL="0" lvl="0" indent="0" algn="ctr" defTabSz="622300">
            <a:lnSpc>
              <a:spcPct val="90000"/>
            </a:lnSpc>
            <a:spcBef>
              <a:spcPct val="0"/>
            </a:spcBef>
            <a:spcAft>
              <a:spcPct val="35000"/>
            </a:spcAft>
            <a:buNone/>
          </a:pPr>
          <a:r>
            <a:rPr lang="en-US" sz="1400" kern="1200" dirty="0"/>
            <a:t>ERCOT Board Vote</a:t>
          </a:r>
        </a:p>
      </dsp:txBody>
      <dsp:txXfrm>
        <a:off x="2062423" y="1484819"/>
        <a:ext cx="1402312" cy="749468"/>
      </dsp:txXfrm>
    </dsp:sp>
    <dsp:sp modelId="{5A784A36-7471-41E3-9CFA-B66371FA1AF8}">
      <dsp:nvSpPr>
        <dsp:cNvPr id="0" name=""/>
        <dsp:cNvSpPr/>
      </dsp:nvSpPr>
      <dsp:spPr>
        <a:xfrm>
          <a:off x="3652103" y="1484819"/>
          <a:ext cx="2213911" cy="7494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lang="en-US" sz="1400" kern="1200" dirty="0"/>
            <a:t>April 11, 2024 </a:t>
          </a:r>
        </a:p>
        <a:p>
          <a:pPr marL="0" lvl="0" indent="0" algn="ctr" defTabSz="622300">
            <a:lnSpc>
              <a:spcPct val="90000"/>
            </a:lnSpc>
            <a:spcBef>
              <a:spcPct val="0"/>
            </a:spcBef>
            <a:spcAft>
              <a:spcPct val="35000"/>
            </a:spcAft>
            <a:buNone/>
          </a:pPr>
          <a:r>
            <a:rPr lang="en-US" sz="1400" kern="1200" dirty="0"/>
            <a:t>PUCT</a:t>
          </a:r>
        </a:p>
        <a:p>
          <a:pPr marL="0" lvl="0" indent="0" algn="ctr" defTabSz="622300">
            <a:lnSpc>
              <a:spcPct val="90000"/>
            </a:lnSpc>
            <a:spcBef>
              <a:spcPct val="0"/>
            </a:spcBef>
            <a:spcAft>
              <a:spcPct val="35000"/>
            </a:spcAft>
            <a:buNone/>
          </a:pPr>
          <a:r>
            <a:rPr lang="en-US" sz="1400" kern="1200" dirty="0"/>
            <a:t>Vote</a:t>
          </a:r>
        </a:p>
      </dsp:txBody>
      <dsp:txXfrm>
        <a:off x="4026837" y="1484819"/>
        <a:ext cx="1464443" cy="74946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4190852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274012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85433"/>
          </a:xfrm>
          <a:prstGeom prst="rect">
            <a:avLst/>
          </a:prstGeom>
          <a:noFill/>
        </p:spPr>
        <p:txBody>
          <a:bodyPr wrap="square" rtlCol="0">
            <a:spAutoFit/>
          </a:bodyPr>
          <a:lstStyle/>
          <a:p>
            <a:r>
              <a:rPr lang="en-US" sz="2800" b="1" dirty="0">
                <a:solidFill>
                  <a:schemeClr val="tx2"/>
                </a:solidFill>
              </a:rPr>
              <a:t>NOGRR 245 </a:t>
            </a:r>
          </a:p>
          <a:p>
            <a:endParaRPr lang="en-US" sz="2000" b="1" dirty="0">
              <a:solidFill>
                <a:schemeClr val="tx2"/>
              </a:solidFill>
            </a:endParaRPr>
          </a:p>
          <a:p>
            <a:r>
              <a:rPr lang="en-US" sz="2000" b="1" dirty="0">
                <a:solidFill>
                  <a:schemeClr val="tx2"/>
                </a:solidFill>
              </a:rPr>
              <a:t>IBRWG</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endParaRPr lang="en-US" sz="2000" b="1" dirty="0">
              <a:solidFill>
                <a:schemeClr val="tx2"/>
              </a:solidFill>
            </a:endParaRPr>
          </a:p>
          <a:p>
            <a:r>
              <a:rPr lang="en-US" sz="2000" b="1" dirty="0">
                <a:solidFill>
                  <a:schemeClr val="tx2"/>
                </a:solidFill>
              </a:rPr>
              <a:t>January 12th, 2024</a:t>
            </a:r>
          </a:p>
        </p:txBody>
      </p:sp>
    </p:spTree>
    <p:extLst>
      <p:ext uri="{BB962C8B-B14F-4D97-AF65-F5344CB8AC3E}">
        <p14:creationId xmlns:p14="http://schemas.microsoft.com/office/powerpoint/2010/main" val="3676918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Update</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Content Placeholder 2">
            <a:extLst>
              <a:ext uri="{FF2B5EF4-FFF2-40B4-BE49-F238E27FC236}">
                <a16:creationId xmlns:a16="http://schemas.microsoft.com/office/drawing/2014/main" id="{A777B6E3-C779-2BF0-5BC0-36EC715CD91B}"/>
              </a:ext>
            </a:extLst>
          </p:cNvPr>
          <p:cNvSpPr>
            <a:spLocks noGrp="1"/>
          </p:cNvSpPr>
          <p:nvPr>
            <p:ph idx="1"/>
          </p:nvPr>
        </p:nvSpPr>
        <p:spPr>
          <a:xfrm>
            <a:off x="304800" y="1070769"/>
            <a:ext cx="8534400" cy="5181600"/>
          </a:xfrm>
        </p:spPr>
        <p:txBody>
          <a:bodyPr lIns="91440" tIns="45720" rIns="91440" bIns="45720" anchor="t"/>
          <a:lstStyle/>
          <a:p>
            <a:r>
              <a:rPr lang="en-US" sz="1800" dirty="0"/>
              <a:t>ERCOT has filed additional comments in on January 8</a:t>
            </a:r>
            <a:r>
              <a:rPr lang="en-US" sz="1800" baseline="30000" dirty="0"/>
              <a:t>th</a:t>
            </a:r>
            <a:r>
              <a:rPr lang="en-US" sz="1800" dirty="0"/>
              <a:t>, 2024 with proposed additional modifications to the requirements that consider the technical feasibility of meeting the requirements as identified in the previously reviewed RFI results.</a:t>
            </a:r>
          </a:p>
          <a:p>
            <a:r>
              <a:rPr lang="en-US" sz="1800" dirty="0"/>
              <a:t>Texas RE filed comments on January 11</a:t>
            </a:r>
            <a:r>
              <a:rPr lang="en-US" sz="1800" baseline="30000" dirty="0"/>
              <a:t>th</a:t>
            </a:r>
            <a:r>
              <a:rPr lang="en-US" sz="1800" dirty="0"/>
              <a:t>, 2024 supportive of ERCOT’s January 8</a:t>
            </a:r>
            <a:r>
              <a:rPr lang="en-US" sz="1800" baseline="30000" dirty="0"/>
              <a:t>th </a:t>
            </a:r>
            <a:r>
              <a:rPr lang="en-US" sz="1800" dirty="0"/>
              <a:t>modifications.</a:t>
            </a:r>
            <a:endParaRPr lang="en-US" dirty="0"/>
          </a:p>
          <a:p>
            <a:pPr marL="0" indent="0">
              <a:buNone/>
            </a:pPr>
            <a:endParaRPr lang="en-US" sz="1800" dirty="0"/>
          </a:p>
        </p:txBody>
      </p:sp>
      <p:graphicFrame>
        <p:nvGraphicFramePr>
          <p:cNvPr id="5" name="Diagram 4">
            <a:extLst>
              <a:ext uri="{FF2B5EF4-FFF2-40B4-BE49-F238E27FC236}">
                <a16:creationId xmlns:a16="http://schemas.microsoft.com/office/drawing/2014/main" id="{9E1152C9-2781-7543-DB78-BA7224FA6A8E}"/>
              </a:ext>
            </a:extLst>
          </p:cNvPr>
          <p:cNvGraphicFramePr/>
          <p:nvPr>
            <p:extLst>
              <p:ext uri="{D42A27DB-BD31-4B8C-83A1-F6EECF244321}">
                <p14:modId xmlns:p14="http://schemas.microsoft.com/office/powerpoint/2010/main" val="2451814316"/>
              </p:ext>
            </p:extLst>
          </p:nvPr>
        </p:nvGraphicFramePr>
        <p:xfrm>
          <a:off x="1524000" y="2037021"/>
          <a:ext cx="5867400" cy="37191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a:xfrm>
            <a:off x="381000" y="243682"/>
            <a:ext cx="8839200" cy="518318"/>
          </a:xfrm>
        </p:spPr>
        <p:txBody>
          <a:bodyPr/>
          <a:lstStyle/>
          <a:p>
            <a:r>
              <a:rPr lang="en-US" dirty="0"/>
              <a:t>ERCOT Proposed Changes to NOGRR 245 (1/8/24)</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Content Placeholder 2">
            <a:extLst>
              <a:ext uri="{FF2B5EF4-FFF2-40B4-BE49-F238E27FC236}">
                <a16:creationId xmlns:a16="http://schemas.microsoft.com/office/drawing/2014/main" id="{587416C1-3730-36AC-5068-2283F7608789}"/>
              </a:ext>
            </a:extLst>
          </p:cNvPr>
          <p:cNvSpPr>
            <a:spLocks noGrp="1"/>
          </p:cNvSpPr>
          <p:nvPr>
            <p:ph idx="1"/>
          </p:nvPr>
        </p:nvSpPr>
        <p:spPr>
          <a:xfrm>
            <a:off x="190500" y="914400"/>
            <a:ext cx="8763000" cy="5181600"/>
          </a:xfrm>
        </p:spPr>
        <p:txBody>
          <a:bodyPr lIns="91440" tIns="45720" rIns="91440" bIns="45720" anchor="t"/>
          <a:lstStyle/>
          <a:p>
            <a:r>
              <a:rPr lang="en-US" sz="1800" dirty="0"/>
              <a:t>Allows for additional exceptions for documented technical limitations</a:t>
            </a:r>
          </a:p>
          <a:p>
            <a:pPr lvl="1"/>
            <a:r>
              <a:rPr lang="en-US" sz="1400" dirty="0"/>
              <a:t>Must meet existing requirements, and substantially meet new requirements, with each plant's documented technical limitation level becoming the requirement for that plant</a:t>
            </a:r>
          </a:p>
          <a:p>
            <a:pPr lvl="1"/>
            <a:r>
              <a:rPr lang="en-US" sz="1400" dirty="0"/>
              <a:t>Must maximize capability through use of parameterization, software upgrades and minor hardware upgrade kits.  ERCOT proposed a bright line criteria to not require hardware upgrades that exceed 20% of the replacement cost on a per turbine/inverter basis.</a:t>
            </a:r>
          </a:p>
          <a:p>
            <a:pPr lvl="1"/>
            <a:r>
              <a:rPr lang="en-US" sz="1400" dirty="0"/>
              <a:t>Cannot create any instability, uncontrolled separation, or cascading outages for the ERCOT system</a:t>
            </a:r>
          </a:p>
          <a:p>
            <a:pPr lvl="1"/>
            <a:r>
              <a:rPr lang="en-US" sz="1400" dirty="0"/>
              <a:t>Technical limitations must be accurately represented in all provided models</a:t>
            </a:r>
          </a:p>
          <a:p>
            <a:pPr lvl="1"/>
            <a:r>
              <a:rPr lang="en-US" sz="1400" dirty="0"/>
              <a:t>Must meet latest requirements upon reinvestment (</a:t>
            </a:r>
            <a:r>
              <a:rPr lang="en-US" sz="1400" i="1" dirty="0"/>
              <a:t>e.g</a:t>
            </a:r>
            <a:r>
              <a:rPr lang="en-US" sz="1400" dirty="0"/>
              <a:t>., repower/retrofit requiring GIM process)</a:t>
            </a:r>
            <a:endParaRPr lang="en-US" sz="1400" dirty="0">
              <a:cs typeface="Arial"/>
            </a:endParaRPr>
          </a:p>
          <a:p>
            <a:r>
              <a:rPr lang="en-US" sz="1600" dirty="0"/>
              <a:t>Remove specificity and clarity requirements for legacy IBRs for RoCoF and Phase Angle Jump</a:t>
            </a:r>
            <a:endParaRPr lang="en-US" sz="1400" dirty="0"/>
          </a:p>
          <a:p>
            <a:pPr lvl="1"/>
            <a:r>
              <a:rPr lang="en-US" sz="1400" dirty="0"/>
              <a:t>Return expectations around RoCoF and Phase Angle Jump requirements to status quo</a:t>
            </a:r>
            <a:endParaRPr lang="en-US" sz="1400" dirty="0">
              <a:cs typeface="Arial"/>
            </a:endParaRPr>
          </a:p>
          <a:p>
            <a:pPr lvl="2"/>
            <a:r>
              <a:rPr lang="en-US" sz="1200" dirty="0"/>
              <a:t>If voltage and frequency are within “no trip” zones, IBR must ride through</a:t>
            </a:r>
          </a:p>
          <a:p>
            <a:pPr lvl="2"/>
            <a:r>
              <a:rPr lang="en-US" sz="1200" dirty="0">
                <a:cs typeface="Arial"/>
              </a:rPr>
              <a:t>Aligns with previous technical discussions that during transient, frequency and phase angle measurements are unreliable and IBR unit should not trip for these parameters during fault conditions.</a:t>
            </a:r>
          </a:p>
          <a:p>
            <a:r>
              <a:rPr lang="en-US" sz="1600" dirty="0"/>
              <a:t>Modified multiple excursion requirement for legacy IBRs to maximize capability if they use a counter and ensure they can ride through normal TSP reclose schemes vs current alignment with IEEE 2800</a:t>
            </a:r>
          </a:p>
          <a:p>
            <a:pPr lvl="1"/>
            <a:r>
              <a:rPr lang="en-US" sz="1400" dirty="0">
                <a:cs typeface="Arial"/>
              </a:rPr>
              <a:t>Two major TSPs have indicated between 0 and 2 normal reclose attempts.  ERCOT would consider a bright line criteria but would need TSPs to help identify such a criteria.</a:t>
            </a:r>
          </a:p>
          <a:p>
            <a:pPr lvl="2"/>
            <a:r>
              <a:rPr lang="en-US" sz="1200" dirty="0">
                <a:cs typeface="Arial"/>
              </a:rPr>
              <a:t>1</a:t>
            </a:r>
            <a:r>
              <a:rPr lang="en-US" sz="1200" baseline="30000" dirty="0">
                <a:cs typeface="Arial"/>
              </a:rPr>
              <a:t>st</a:t>
            </a:r>
            <a:r>
              <a:rPr lang="en-US" sz="1200" dirty="0">
                <a:cs typeface="Arial"/>
              </a:rPr>
              <a:t> attempt is within 1 second </a:t>
            </a:r>
          </a:p>
          <a:p>
            <a:pPr lvl="2"/>
            <a:r>
              <a:rPr lang="en-US" sz="1200" dirty="0">
                <a:cs typeface="Arial"/>
              </a:rPr>
              <a:t>2</a:t>
            </a:r>
            <a:r>
              <a:rPr lang="en-US" sz="1200" baseline="30000" dirty="0">
                <a:cs typeface="Arial"/>
              </a:rPr>
              <a:t>nd</a:t>
            </a:r>
            <a:r>
              <a:rPr lang="en-US" sz="1200" dirty="0">
                <a:cs typeface="Arial"/>
              </a:rPr>
              <a:t> attempt is between 10 and 20 seconds</a:t>
            </a:r>
          </a:p>
          <a:p>
            <a:pPr marL="0" indent="0">
              <a:buNone/>
            </a:pPr>
            <a:endParaRPr lang="en-US" sz="1600" dirty="0"/>
          </a:p>
          <a:p>
            <a:endParaRPr lang="en-US" sz="1600" dirty="0"/>
          </a:p>
        </p:txBody>
      </p:sp>
    </p:spTree>
    <p:extLst>
      <p:ext uri="{BB962C8B-B14F-4D97-AF65-F5344CB8AC3E}">
        <p14:creationId xmlns:p14="http://schemas.microsoft.com/office/powerpoint/2010/main" val="2822527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ERCOT Proposed Changes to NOGRR 245</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Content Placeholder 2">
            <a:extLst>
              <a:ext uri="{FF2B5EF4-FFF2-40B4-BE49-F238E27FC236}">
                <a16:creationId xmlns:a16="http://schemas.microsoft.com/office/drawing/2014/main" id="{587416C1-3730-36AC-5068-2283F7608789}"/>
              </a:ext>
            </a:extLst>
          </p:cNvPr>
          <p:cNvSpPr>
            <a:spLocks noGrp="1"/>
          </p:cNvSpPr>
          <p:nvPr>
            <p:ph idx="1"/>
          </p:nvPr>
        </p:nvSpPr>
        <p:spPr>
          <a:xfrm>
            <a:off x="304800" y="914400"/>
            <a:ext cx="8534400" cy="5181600"/>
          </a:xfrm>
        </p:spPr>
        <p:txBody>
          <a:bodyPr lIns="91440" tIns="45720" rIns="91440" bIns="45720" anchor="t"/>
          <a:lstStyle/>
          <a:p>
            <a:r>
              <a:rPr lang="en-US" sz="1600" dirty="0"/>
              <a:t>Restored operational restrictions expectations for performance failures that pose significant reliability risk and cannot be implemented in reasonable time.  Additional guardrails were proposed to limit the application of the restrictions to:</a:t>
            </a:r>
          </a:p>
          <a:p>
            <a:pPr lvl="1"/>
            <a:r>
              <a:rPr lang="en-US" sz="1400" dirty="0"/>
              <a:t>When the actual or potential severity of the event on the ERCOT System is greater than the most severe single contingency.</a:t>
            </a:r>
          </a:p>
          <a:p>
            <a:pPr lvl="1"/>
            <a:r>
              <a:rPr lang="en-US" sz="1400" dirty="0"/>
              <a:t>When the cause of the performance failure cannot be mitigated within 90 calendar days.</a:t>
            </a:r>
          </a:p>
          <a:p>
            <a:pPr lvl="1"/>
            <a:r>
              <a:rPr lang="en-US" sz="1400" dirty="0"/>
              <a:t>When the location of the performance failure did affect or has the potential to materially affect known stability limitation on the ERCOT System</a:t>
            </a:r>
          </a:p>
          <a:p>
            <a:pPr lvl="1"/>
            <a:r>
              <a:rPr lang="en-US" sz="1400" dirty="0"/>
              <a:t>When the IBR or WGR experience more than one failure in the prior 36 calendar months; or</a:t>
            </a:r>
          </a:p>
          <a:p>
            <a:pPr lvl="1"/>
            <a:r>
              <a:rPr lang="en-US" sz="1400" dirty="0"/>
              <a:t>If the failure presents an imminent safety or equipment risk on the ERCOT system.</a:t>
            </a:r>
          </a:p>
          <a:p>
            <a:r>
              <a:rPr lang="en-US" sz="1600" dirty="0"/>
              <a:t>Other clarifications/exceptions</a:t>
            </a:r>
          </a:p>
          <a:p>
            <a:pPr lvl="1"/>
            <a:r>
              <a:rPr lang="en-US" sz="1400" dirty="0"/>
              <a:t>Handling of active current reductions during fault</a:t>
            </a:r>
          </a:p>
          <a:p>
            <a:pPr lvl="1"/>
            <a:r>
              <a:rPr lang="en-US" sz="1400" dirty="0"/>
              <a:t>SGIA modifications for load-only additions would not trigger requirement to meet IEEE 2800 requirements if IBR does not need physical modifications to meet other requirements</a:t>
            </a:r>
          </a:p>
          <a:p>
            <a:pPr lvl="1"/>
            <a:r>
              <a:rPr lang="en-US" sz="1400" dirty="0"/>
              <a:t>Additional extensions may be allowed for IBRs with SGIA after 6/1/23 and COD before 1/1/26 to meet requirements by 12/31/28 with documented limitations.</a:t>
            </a:r>
          </a:p>
          <a:p>
            <a:pPr lvl="1"/>
            <a:r>
              <a:rPr lang="en-US" sz="1400" dirty="0"/>
              <a:t>Allows for new IBRs to have slower response times than required if needed for reliability purposes but clarifies that SSR Mitigation shall not depend on those slower recovery rates (i.e. if both the required response times and SSR Mitigation are needed, the IBR must provide SSR mitigation that does not depend on slowing down the response).</a:t>
            </a:r>
          </a:p>
          <a:p>
            <a:pPr marL="457200" lvl="1" indent="0">
              <a:buNone/>
            </a:pPr>
            <a:endParaRPr lang="en-US" sz="1400" dirty="0"/>
          </a:p>
          <a:p>
            <a:pPr marL="0" indent="0">
              <a:buNone/>
            </a:pPr>
            <a:endParaRPr lang="en-US" sz="1600" dirty="0"/>
          </a:p>
          <a:p>
            <a:endParaRPr lang="en-US" sz="1600" dirty="0"/>
          </a:p>
        </p:txBody>
      </p:sp>
    </p:spTree>
    <p:extLst>
      <p:ext uri="{BB962C8B-B14F-4D97-AF65-F5344CB8AC3E}">
        <p14:creationId xmlns:p14="http://schemas.microsoft.com/office/powerpoint/2010/main" val="4046433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Reliability Impact of ERCOT proposed exceptions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Content Placeholder 2">
            <a:extLst>
              <a:ext uri="{FF2B5EF4-FFF2-40B4-BE49-F238E27FC236}">
                <a16:creationId xmlns:a16="http://schemas.microsoft.com/office/drawing/2014/main" id="{D68D9399-1FAD-DCAC-C23F-0C7C8B1823AE}"/>
              </a:ext>
            </a:extLst>
          </p:cNvPr>
          <p:cNvSpPr>
            <a:spLocks noGrp="1"/>
          </p:cNvSpPr>
          <p:nvPr>
            <p:ph idx="1"/>
          </p:nvPr>
        </p:nvSpPr>
        <p:spPr>
          <a:xfrm>
            <a:off x="304800" y="914400"/>
            <a:ext cx="8534400" cy="5181600"/>
          </a:xfrm>
        </p:spPr>
        <p:txBody>
          <a:bodyPr lIns="91440" tIns="45720" rIns="91440" bIns="45720" anchor="t"/>
          <a:lstStyle/>
          <a:p>
            <a:pPr>
              <a:buFont typeface="Wingdings" panose="05000000000000000000" pitchFamily="2" charset="2"/>
              <a:buChar char="ü"/>
            </a:pPr>
            <a:r>
              <a:rPr lang="en-US" sz="1600" dirty="0"/>
              <a:t>Can move forward w/ OEM-identified parameterization and upgrade kits available from OEMs but that owners are waiting to authorize and procure</a:t>
            </a:r>
          </a:p>
          <a:p>
            <a:pPr>
              <a:buFont typeface="Wingdings" panose="05000000000000000000" pitchFamily="2" charset="2"/>
              <a:buChar char="ü"/>
            </a:pPr>
            <a:r>
              <a:rPr lang="en-US" sz="1600" dirty="0"/>
              <a:t>"Technical Infeasibility" exemptions would not require consideration of very expensive upgrades such as repowers or converter replacements" </a:t>
            </a:r>
          </a:p>
          <a:p>
            <a:pPr>
              <a:buFont typeface="Wingdings" panose="05000000000000000000" pitchFamily="2" charset="2"/>
              <a:buChar char="ü"/>
            </a:pPr>
            <a:r>
              <a:rPr lang="en-US" sz="1600" dirty="0"/>
              <a:t>Allows IBRs w/ SGIA beyond 6/1/23 with challenges to immediately meeting IEEE 2800 requirements to have a feasible path forward</a:t>
            </a:r>
          </a:p>
          <a:p>
            <a:pPr>
              <a:buFont typeface="Wingdings" panose="05000000000000000000" pitchFamily="2" charset="2"/>
              <a:buChar char="v"/>
            </a:pPr>
            <a:r>
              <a:rPr lang="en-US" sz="1600" dirty="0"/>
              <a:t>Reliability risk continues due to IBRs w/ exemptions</a:t>
            </a:r>
          </a:p>
          <a:p>
            <a:pPr>
              <a:buFont typeface="Wingdings" panose="05000000000000000000" pitchFamily="2" charset="2"/>
              <a:buChar char="v"/>
            </a:pPr>
            <a:r>
              <a:rPr lang="en-US" sz="1600" dirty="0"/>
              <a:t>Modeled limitations may impact stability limits </a:t>
            </a:r>
          </a:p>
          <a:p>
            <a:pPr lvl="1"/>
            <a:r>
              <a:rPr lang="en-US" sz="1600" dirty="0"/>
              <a:t>Generic Transmission Constraints and its limits (GTLs) may be updated or added as needed. </a:t>
            </a:r>
          </a:p>
          <a:p>
            <a:pPr lvl="1"/>
            <a:r>
              <a:rPr lang="en-US" sz="1600" dirty="0"/>
              <a:t>Impact of exceeding some GTLs may qualify them as an IROL</a:t>
            </a:r>
          </a:p>
          <a:p>
            <a:pPr lvl="1"/>
            <a:r>
              <a:rPr lang="en-US" sz="1600" dirty="0"/>
              <a:t>Additional transmission projects may need to be implemented </a:t>
            </a:r>
          </a:p>
          <a:p>
            <a:pPr>
              <a:buFont typeface="Wingdings" panose="05000000000000000000" pitchFamily="2" charset="2"/>
              <a:buChar char="v"/>
            </a:pPr>
            <a:r>
              <a:rPr lang="en-US" sz="1600" dirty="0"/>
              <a:t>Some newly modeled limitations and repeated performance failures may require new credible contingencies (</a:t>
            </a:r>
            <a:r>
              <a:rPr lang="en-US" sz="1600" i="1" dirty="0"/>
              <a:t>e.g</a:t>
            </a:r>
            <a:r>
              <a:rPr lang="en-US" sz="1600" dirty="0"/>
              <a:t>., combined transmission and generator contingency) to be considered in both operations and planning</a:t>
            </a:r>
          </a:p>
          <a:p>
            <a:pPr lvl="1"/>
            <a:r>
              <a:rPr lang="en-US" sz="1600" dirty="0"/>
              <a:t>May result in additional transmission congestion</a:t>
            </a:r>
          </a:p>
          <a:p>
            <a:pPr lvl="1"/>
            <a:r>
              <a:rPr lang="en-US" sz="1600" dirty="0"/>
              <a:t>May create new voltage, cascading or instability conditions</a:t>
            </a:r>
            <a:endParaRPr lang="en-US" sz="1800" dirty="0"/>
          </a:p>
          <a:p>
            <a:pPr marL="457200" lvl="1" indent="0">
              <a:buNone/>
            </a:pPr>
            <a:endParaRPr lang="en-US" sz="1400" dirty="0"/>
          </a:p>
          <a:p>
            <a:pPr marL="0" indent="0">
              <a:buNone/>
            </a:pPr>
            <a:endParaRPr lang="en-US" sz="1600" dirty="0"/>
          </a:p>
          <a:p>
            <a:endParaRPr lang="en-US" sz="1600" dirty="0"/>
          </a:p>
        </p:txBody>
      </p:sp>
      <p:sp>
        <p:nvSpPr>
          <p:cNvPr id="5" name="TextBox 4">
            <a:extLst>
              <a:ext uri="{FF2B5EF4-FFF2-40B4-BE49-F238E27FC236}">
                <a16:creationId xmlns:a16="http://schemas.microsoft.com/office/drawing/2014/main" id="{949639E2-EC59-514A-4383-0FEC33358281}"/>
              </a:ext>
            </a:extLst>
          </p:cNvPr>
          <p:cNvSpPr txBox="1"/>
          <p:nvPr/>
        </p:nvSpPr>
        <p:spPr>
          <a:xfrm>
            <a:off x="212614" y="5678279"/>
            <a:ext cx="8638309" cy="584775"/>
          </a:xfrm>
          <a:prstGeom prst="rect">
            <a:avLst/>
          </a:prstGeom>
          <a:solidFill>
            <a:schemeClr val="accent1">
              <a:lumMod val="20000"/>
              <a:lumOff val="80000"/>
            </a:schemeClr>
          </a:solidFill>
        </p:spPr>
        <p:txBody>
          <a:bodyPr wrap="square" rtlCol="0">
            <a:spAutoFit/>
          </a:bodyPr>
          <a:lstStyle/>
          <a:p>
            <a:r>
              <a:rPr lang="en-US" sz="1600" b="1" dirty="0"/>
              <a:t>Key Takeaway: </a:t>
            </a:r>
            <a:r>
              <a:rPr lang="en-US" sz="1600" dirty="0"/>
              <a:t>Proposed exemptions should help faster adoption of available improvements and IEEE 2800 but at expense of continued reliability risk and its associated impacts</a:t>
            </a:r>
          </a:p>
        </p:txBody>
      </p:sp>
    </p:spTree>
    <p:extLst>
      <p:ext uri="{BB962C8B-B14F-4D97-AF65-F5344CB8AC3E}">
        <p14:creationId xmlns:p14="http://schemas.microsoft.com/office/powerpoint/2010/main" val="3071266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sz="2400" dirty="0"/>
              <a:t>Additional assumptions</a:t>
            </a:r>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Content Placeholder 2">
            <a:extLst>
              <a:ext uri="{FF2B5EF4-FFF2-40B4-BE49-F238E27FC236}">
                <a16:creationId xmlns:a16="http://schemas.microsoft.com/office/drawing/2014/main" id="{D68D9399-1FAD-DCAC-C23F-0C7C8B1823AE}"/>
              </a:ext>
            </a:extLst>
          </p:cNvPr>
          <p:cNvSpPr>
            <a:spLocks noGrp="1"/>
          </p:cNvSpPr>
          <p:nvPr>
            <p:ph idx="1"/>
          </p:nvPr>
        </p:nvSpPr>
        <p:spPr>
          <a:xfrm>
            <a:off x="304800" y="838200"/>
            <a:ext cx="8534400" cy="4800600"/>
          </a:xfrm>
        </p:spPr>
        <p:txBody>
          <a:bodyPr lIns="91440" tIns="45720" rIns="91440" bIns="45720" anchor="t"/>
          <a:lstStyle/>
          <a:p>
            <a:r>
              <a:rPr lang="en-US" sz="1800" dirty="0"/>
              <a:t>IBR performance requirements are one part of overall solution to address risk</a:t>
            </a:r>
          </a:p>
          <a:p>
            <a:pPr lvl="1"/>
            <a:r>
              <a:rPr lang="en-US" sz="1600" dirty="0"/>
              <a:t>IBR performance requirements (NOGRR 245) w/ appropriate enforcement</a:t>
            </a:r>
          </a:p>
          <a:p>
            <a:pPr lvl="1"/>
            <a:r>
              <a:rPr lang="en-US" sz="1600" dirty="0"/>
              <a:t>System strength upgrades (</a:t>
            </a:r>
            <a:r>
              <a:rPr lang="en-US" sz="1600" i="1" dirty="0"/>
              <a:t>e.g</a:t>
            </a:r>
            <a:r>
              <a:rPr lang="en-US" sz="1600" dirty="0"/>
              <a:t>., 6 new synchronous condensers)</a:t>
            </a:r>
          </a:p>
          <a:p>
            <a:pPr lvl="1"/>
            <a:r>
              <a:rPr lang="en-US" sz="1600" dirty="0"/>
              <a:t>Grid Forming capability adoption</a:t>
            </a:r>
          </a:p>
          <a:p>
            <a:pPr lvl="1"/>
            <a:r>
              <a:rPr lang="en-US" sz="1600" dirty="0"/>
              <a:t>Modeling and testing improvements (DWG/IBRWG collaboration)</a:t>
            </a:r>
          </a:p>
          <a:p>
            <a:pPr lvl="1"/>
            <a:r>
              <a:rPr lang="en-US" sz="1600" dirty="0"/>
              <a:t>Disturbance monitoring equipment installs (NOGRR 255)</a:t>
            </a:r>
          </a:p>
          <a:p>
            <a:pPr lvl="1"/>
            <a:r>
              <a:rPr lang="en-US" sz="1600" dirty="0"/>
              <a:t>Potential planning criteria adjustments</a:t>
            </a:r>
            <a:endParaRPr lang="en-US" sz="1600" dirty="0">
              <a:cs typeface="Arial"/>
            </a:endParaRPr>
          </a:p>
          <a:p>
            <a:r>
              <a:rPr lang="en-US" sz="1800" dirty="0"/>
              <a:t>To offset risk, exemptions </a:t>
            </a:r>
            <a:r>
              <a:rPr lang="en-US" sz="1800" b="1" i="1" dirty="0"/>
              <a:t>must </a:t>
            </a:r>
            <a:r>
              <a:rPr lang="en-US" sz="1800" dirty="0"/>
              <a:t>be accompanied by:</a:t>
            </a:r>
          </a:p>
          <a:p>
            <a:pPr lvl="1"/>
            <a:r>
              <a:rPr lang="en-US" sz="1600" dirty="0"/>
              <a:t>Clear expectations around potential operating restrictions for failures</a:t>
            </a:r>
          </a:p>
          <a:p>
            <a:pPr lvl="1"/>
            <a:r>
              <a:rPr lang="en-US" sz="1600" dirty="0"/>
              <a:t>Models and contingencies </a:t>
            </a:r>
            <a:r>
              <a:rPr lang="en-US" sz="1600" i="1" dirty="0"/>
              <a:t>accurately </a:t>
            </a:r>
            <a:r>
              <a:rPr lang="en-US" sz="1600" dirty="0"/>
              <a:t>reflecting limitations</a:t>
            </a:r>
          </a:p>
          <a:p>
            <a:pPr lvl="1"/>
            <a:r>
              <a:rPr lang="en-US" sz="1600" dirty="0"/>
              <a:t>Proper active and reactive power controls coordination</a:t>
            </a:r>
          </a:p>
          <a:p>
            <a:r>
              <a:rPr lang="en-US" sz="1800" dirty="0"/>
              <a:t>The actions required to offset the risk could lead to additional operation and planning impact such as congestion and system improvements.</a:t>
            </a:r>
            <a:endParaRPr lang="en-US" sz="1400" dirty="0"/>
          </a:p>
        </p:txBody>
      </p:sp>
      <p:sp>
        <p:nvSpPr>
          <p:cNvPr id="5" name="TextBox 4">
            <a:extLst>
              <a:ext uri="{FF2B5EF4-FFF2-40B4-BE49-F238E27FC236}">
                <a16:creationId xmlns:a16="http://schemas.microsoft.com/office/drawing/2014/main" id="{0B31C73C-D15A-368A-0DB4-3855A4BB7DAB}"/>
              </a:ext>
            </a:extLst>
          </p:cNvPr>
          <p:cNvSpPr txBox="1"/>
          <p:nvPr/>
        </p:nvSpPr>
        <p:spPr>
          <a:xfrm>
            <a:off x="304800" y="5176639"/>
            <a:ext cx="8458200" cy="923330"/>
          </a:xfrm>
          <a:prstGeom prst="rect">
            <a:avLst/>
          </a:prstGeom>
          <a:solidFill>
            <a:schemeClr val="accent1">
              <a:lumMod val="20000"/>
              <a:lumOff val="80000"/>
            </a:schemeClr>
          </a:solidFill>
        </p:spPr>
        <p:txBody>
          <a:bodyPr wrap="square" rtlCol="0">
            <a:spAutoFit/>
          </a:bodyPr>
          <a:lstStyle/>
          <a:p>
            <a:r>
              <a:rPr lang="en-US" b="1" dirty="0"/>
              <a:t>Key Takeaway: </a:t>
            </a:r>
            <a:r>
              <a:rPr lang="en-US" dirty="0"/>
              <a:t>Proposal assumes willingness to take on more reliability risk, that other risk offset activities will be adopted, and that other system cost impacts are acceptable to impacted entities. </a:t>
            </a:r>
          </a:p>
        </p:txBody>
      </p:sp>
    </p:spTree>
    <p:extLst>
      <p:ext uri="{BB962C8B-B14F-4D97-AF65-F5344CB8AC3E}">
        <p14:creationId xmlns:p14="http://schemas.microsoft.com/office/powerpoint/2010/main" val="1969689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43EB0A4-50A9-4E33-98AC-BC2B61C8A119}">
  <ds:schemaRefs>
    <ds:schemaRef ds:uri="c34af464-7aa1-4edd-9be4-83dffc1cb92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10931</TotalTime>
  <Words>971</Words>
  <Application>Microsoft Office PowerPoint</Application>
  <PresentationFormat>On-screen Show (4:3)</PresentationFormat>
  <Paragraphs>87</Paragraphs>
  <Slides>7</Slides>
  <Notes>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Wingdings</vt:lpstr>
      <vt:lpstr>1_Custom Design</vt:lpstr>
      <vt:lpstr>Office Theme</vt:lpstr>
      <vt:lpstr>PowerPoint Presentation</vt:lpstr>
      <vt:lpstr>Update</vt:lpstr>
      <vt:lpstr>ERCOT Proposed Changes to NOGRR 245 (1/8/24)</vt:lpstr>
      <vt:lpstr>ERCOT Proposed Changes to NOGRR 245</vt:lpstr>
      <vt:lpstr>Reliability Impact of ERCOT proposed exceptions</vt:lpstr>
      <vt:lpstr>Additional assumptions</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195</cp:revision>
  <cp:lastPrinted>2016-01-21T20:53:15Z</cp:lastPrinted>
  <dcterms:created xsi:type="dcterms:W3CDTF">2016-01-21T15:20:31Z</dcterms:created>
  <dcterms:modified xsi:type="dcterms:W3CDTF">2024-01-12T03:07:54Z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2023-10-24T22:21:41Z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8e893081-9e59-45ed-bff1-dcbfb94c3465</vt:lpwstr>
  </property>
  <property fmtid="{D5CDD505-2E9C-101B-9397-08002B2CF9AE}" pid="9" name="MSIP_Label_7084cbda-52b8-46fb-a7b7-cb5bd465ed85_ContentBits">
    <vt:lpwstr>0</vt:lpwstr>
  </property>
</Properties>
</file>