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3"/>
  </p:notesMasterIdLst>
  <p:handoutMasterIdLst>
    <p:handoutMasterId r:id="rId14"/>
  </p:handoutMasterIdLst>
  <p:sldIdLst>
    <p:sldId id="542" r:id="rId6"/>
    <p:sldId id="563" r:id="rId7"/>
    <p:sldId id="322" r:id="rId8"/>
    <p:sldId id="564" r:id="rId9"/>
    <p:sldId id="565" r:id="rId10"/>
    <p:sldId id="561" r:id="rId11"/>
    <p:sldId id="56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puctDirectives/rtCoOptimization" TargetMode="External"/><Relationship Id="rId2" Type="http://schemas.openxmlformats.org/officeDocument/2006/relationships/hyperlink" Target="https://www.ercot.com/files/docs/2020/04/01/RTC_Key_Principle_Quick_Reference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ercot.com/mktrules/keypriorities/be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RTCBTF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January 12, 2024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RTC+B Program Update </a:t>
            </a:r>
          </a:p>
          <a:p>
            <a:pPr>
              <a:buFontTx/>
              <a:buChar char="-"/>
            </a:pPr>
            <a:r>
              <a:rPr lang="en-US" sz="1800" dirty="0"/>
              <a:t>Plans for Meetings and Review Cycles</a:t>
            </a:r>
          </a:p>
          <a:p>
            <a:pPr>
              <a:buFontTx/>
              <a:buChar char="-"/>
            </a:pPr>
            <a:r>
              <a:rPr lang="en-US" sz="1800" dirty="0"/>
              <a:t>Today’s Meeting Purpose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AEADAD-5A32-1679-F04C-07FEF1FAD1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1284677"/>
            <a:ext cx="8001000" cy="4136245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17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687065-F36B-EC26-B48E-913E7FE9D9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299917"/>
            <a:ext cx="9144000" cy="473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8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Program Update </a:t>
            </a:r>
            <a:br>
              <a:rPr lang="en-US" dirty="0"/>
            </a:br>
            <a:r>
              <a:rPr lang="en-US" sz="1600" dirty="0"/>
              <a:t>(excerpt from Dec Board T&amp;S RTC Update)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B4553-F342-C6A0-5BD1-617BCB9BEB8A}"/>
              </a:ext>
            </a:extLst>
          </p:cNvPr>
          <p:cNvSpPr/>
          <p:nvPr/>
        </p:nvSpPr>
        <p:spPr>
          <a:xfrm>
            <a:off x="762000" y="5105400"/>
            <a:ext cx="1143000" cy="4679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790162-87C8-34A4-8498-15E72D90A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1616"/>
            <a:ext cx="9144000" cy="467198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9FAAB0B-133A-796A-EDA5-354C9BF422D8}"/>
              </a:ext>
            </a:extLst>
          </p:cNvPr>
          <p:cNvSpPr/>
          <p:nvPr/>
        </p:nvSpPr>
        <p:spPr>
          <a:xfrm>
            <a:off x="533400" y="5791200"/>
            <a:ext cx="1219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027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D77DD-F268-CDCC-4307-3EC73750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001000" cy="5181600"/>
          </a:xfrm>
        </p:spPr>
        <p:txBody>
          <a:bodyPr/>
          <a:lstStyle/>
          <a:p>
            <a:r>
              <a:rPr lang="en-US" sz="1800" dirty="0"/>
              <a:t>Reminder of RTC+B Program Scope</a:t>
            </a:r>
          </a:p>
          <a:p>
            <a:pPr lvl="1"/>
            <a:r>
              <a:rPr lang="en-US" sz="1400" dirty="0"/>
              <a:t>RTC Key Principles were approved to lay foundation of NPRR1007-1013</a:t>
            </a:r>
          </a:p>
          <a:p>
            <a:pPr lvl="2"/>
            <a:r>
              <a:rPr lang="en-US" sz="1000" dirty="0"/>
              <a:t>Consolidated Key Principles: </a:t>
            </a:r>
            <a:r>
              <a:rPr lang="en-US" sz="1000" dirty="0">
                <a:hlinkClick r:id="rId2"/>
              </a:rPr>
              <a:t>https://www.ercot.com/files/docs/2020/04/01/RTC_Key_Principle_Quick_Reference.docx</a:t>
            </a:r>
            <a:endParaRPr lang="en-US" sz="1000" dirty="0"/>
          </a:p>
          <a:p>
            <a:pPr lvl="2"/>
            <a:r>
              <a:rPr lang="en-US" sz="1000" dirty="0"/>
              <a:t>Library of Key Principles: </a:t>
            </a:r>
            <a:r>
              <a:rPr lang="en-US" sz="1000" dirty="0">
                <a:hlinkClick r:id="rId3"/>
              </a:rPr>
              <a:t>https://www.ercot.com/mktrules/puctDirectives/rtCoOptimization</a:t>
            </a:r>
            <a:r>
              <a:rPr lang="en-US" sz="1000" dirty="0"/>
              <a:t> </a:t>
            </a:r>
          </a:p>
          <a:p>
            <a:pPr lvl="1"/>
            <a:r>
              <a:rPr lang="en-US" sz="1400" dirty="0"/>
              <a:t>Battery Key Topic Concepts approved to lay foundation of NPRR1014</a:t>
            </a:r>
          </a:p>
          <a:p>
            <a:pPr lvl="2"/>
            <a:r>
              <a:rPr lang="en-US" sz="1000" dirty="0">
                <a:hlinkClick r:id="rId4"/>
              </a:rPr>
              <a:t>https://www.ercot.com/mktrules/keypriorities/bes</a:t>
            </a:r>
            <a:endParaRPr lang="en-US" sz="1000" dirty="0"/>
          </a:p>
          <a:p>
            <a:pPr lvl="1"/>
            <a:r>
              <a:rPr lang="en-US" sz="1400" dirty="0"/>
              <a:t>RTC State-of-Charge accounting in NPRR1204</a:t>
            </a:r>
          </a:p>
          <a:p>
            <a:r>
              <a:rPr lang="en-US" sz="1800" dirty="0"/>
              <a:t>Objective is to present concepts or issues that need to be resolved for an effective implementation.</a:t>
            </a:r>
          </a:p>
          <a:p>
            <a:pPr lvl="1"/>
            <a:r>
              <a:rPr lang="en-US" sz="1400" dirty="0"/>
              <a:t>Coordinating timelines for interface requirements and testing, </a:t>
            </a:r>
          </a:p>
          <a:p>
            <a:pPr lvl="1"/>
            <a:r>
              <a:rPr lang="en-US" sz="1400" dirty="0"/>
              <a:t>Providing the forum for any analysis or policy decisions (such as parameter values)</a:t>
            </a:r>
          </a:p>
          <a:p>
            <a:pPr lvl="1"/>
            <a:r>
              <a:rPr lang="en-US" sz="1400" dirty="0"/>
              <a:t>Coordinating market readiness and cutover activities,</a:t>
            </a:r>
          </a:p>
          <a:p>
            <a:pPr lvl="1"/>
            <a:r>
              <a:rPr lang="en-US" sz="1400" dirty="0"/>
              <a:t>Review draft Revision Requests or other artifacts necessary to successfully implement the program within the identified timeframes, and discussing other details as needed.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Lessons learned from RTCTF to avoid being delayed in decisions: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#1: Initial concept presented by ERCOT staff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#2: Comments and alternatives presented by MPs</a:t>
            </a:r>
          </a:p>
          <a:p>
            <a:pPr lvl="1"/>
            <a:r>
              <a:rPr lang="en-US" sz="1400" dirty="0">
                <a:solidFill>
                  <a:srgbClr val="C00000"/>
                </a:solidFill>
              </a:rPr>
              <a:t>Meeting #3: RTCTF consensus achieved or escalated to TAC for a vote to decide the matter.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Meetings and Review Cycles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DA1E31D-A0FD-AE5B-CAD1-D6BF12D9CB49}"/>
              </a:ext>
            </a:extLst>
          </p:cNvPr>
          <p:cNvSpPr txBox="1">
            <a:spLocks/>
          </p:cNvSpPr>
          <p:nvPr/>
        </p:nvSpPr>
        <p:spPr>
          <a:xfrm>
            <a:off x="304800" y="2133600"/>
            <a:ext cx="8458200" cy="3810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40697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Meeting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3048000"/>
          </a:xfrm>
        </p:spPr>
        <p:txBody>
          <a:bodyPr/>
          <a:lstStyle/>
          <a:p>
            <a:r>
              <a:rPr lang="en-US" sz="1800" dirty="0"/>
              <a:t>Provide an overview of current open issues that need to be resolved which were identified by RTCTF or more recently by ERCOT staff.</a:t>
            </a:r>
          </a:p>
          <a:p>
            <a:r>
              <a:rPr lang="en-US" sz="1800" dirty="0"/>
              <a:t>Identify which issues will need some type of Revision Request, and which decisions may simply be memorialized and reported to TAC. </a:t>
            </a:r>
          </a:p>
          <a:p>
            <a:r>
              <a:rPr lang="en-US" sz="1800" dirty="0"/>
              <a:t>MPs are encouraged to help identify other issues that may need to be added to the list.</a:t>
            </a:r>
          </a:p>
          <a:p>
            <a:r>
              <a:rPr lang="en-US" sz="1800" dirty="0"/>
              <a:t>As stated previously, ERCOT plans to limit most topic discussions to 3 meetings (as reflected in the calendar) before taking to TAC.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Any questions before we review the RTCBTF Issues Calendar?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334869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22327</TotalTime>
  <Words>403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Cover Slide</vt:lpstr>
      <vt:lpstr>Horizontal Theme</vt:lpstr>
      <vt:lpstr>PowerPoint Presentation</vt:lpstr>
      <vt:lpstr>Outline</vt:lpstr>
      <vt:lpstr>RTC+B Program Update  (excerpt from Dec Board T&amp;S RTC Update)</vt:lpstr>
      <vt:lpstr>RTC+B Program Update  (excerpt from Dec Board T&amp;S RTC Update)</vt:lpstr>
      <vt:lpstr>RTC+B Program Update  (excerpt from Dec Board T&amp;S RTC Update)</vt:lpstr>
      <vt:lpstr>Plans for Meetings and Review Cycles</vt:lpstr>
      <vt:lpstr>Today’s Meeting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578</cp:revision>
  <cp:lastPrinted>2017-10-10T21:31:05Z</cp:lastPrinted>
  <dcterms:created xsi:type="dcterms:W3CDTF">2016-01-21T15:20:31Z</dcterms:created>
  <dcterms:modified xsi:type="dcterms:W3CDTF">2024-01-12T14:25:07Z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