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338" r:id="rId6"/>
    <p:sldId id="312" r:id="rId7"/>
    <p:sldId id="366" r:id="rId8"/>
    <p:sldId id="359" r:id="rId9"/>
    <p:sldId id="35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5A5BF4A-79CF-094C-5A49-8F5E49E493A8}" name="Schmall, John" initials="SJ" userId="S::John.Schmall@ercot.com::f98f7ff2-2efd-46b1-a0be-6e7428f04ce8" providerId="AD"/>
  <p188:author id="{1E6A1C6D-95E2-9F58-4E53-AFEA81F9AAB2}" name="Solis, Stephen" initials="SS" userId="S::Stephen.Solis@ercot.com::4217e5b7-af20-42de-818f-e9ca39127043" providerId="AD"/>
  <p188:author id="{CDF5FEB7-78D3-4C15-478A-589B231CF4D8}" name="Shun Hsien (Fred) Huang" initials="SH" userId="Shun Hsien (Fred) Huang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4A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DB0E30-1956-4465-8EB1-6AA049B8419F}" v="2" dt="2024-01-04T17:36:41.5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45" autoAdjust="0"/>
  </p:normalViewPr>
  <p:slideViewPr>
    <p:cSldViewPr showGuides="1">
      <p:cViewPr varScale="1">
        <p:scale>
          <a:sx n="99" d="100"/>
          <a:sy n="99" d="100"/>
        </p:scale>
        <p:origin x="78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770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3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562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NOGRR245 – Concept for Testing and Verification: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DWG and IBRWG Collaboration Proposal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Paul Koberlein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DWG Vice Chair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IBRWG Meeting</a:t>
            </a:r>
          </a:p>
          <a:p>
            <a:r>
              <a:rPr lang="en-US" sz="2000" b="1" dirty="0">
                <a:solidFill>
                  <a:schemeClr val="tx2"/>
                </a:solidFill>
              </a:rPr>
              <a:t>January 12, 2024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NOGRR245 Requirements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E89B5-69E0-4503-97F1-8E7B5F399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568" y="914400"/>
            <a:ext cx="8485632" cy="4953000"/>
          </a:xfrm>
        </p:spPr>
        <p:txBody>
          <a:bodyPr/>
          <a:lstStyle/>
          <a:p>
            <a:r>
              <a:rPr lang="en-US" sz="2400" dirty="0"/>
              <a:t>Stakeholder Question: </a:t>
            </a:r>
          </a:p>
          <a:p>
            <a:endParaRPr lang="en-US" sz="1700" dirty="0"/>
          </a:p>
          <a:p>
            <a:endParaRPr lang="en-US" sz="1700" dirty="0"/>
          </a:p>
          <a:p>
            <a:r>
              <a:rPr lang="en-US" sz="2000" dirty="0"/>
              <a:t>Current answer:</a:t>
            </a:r>
          </a:p>
          <a:p>
            <a:pPr lvl="1"/>
            <a:r>
              <a:rPr lang="en-US" sz="1800" dirty="0"/>
              <a:t>Compliance with a performance requirement is determined by actual performance during grid events.</a:t>
            </a:r>
          </a:p>
          <a:p>
            <a:pPr lvl="1"/>
            <a:r>
              <a:rPr lang="en-US" sz="1800" dirty="0"/>
              <a:t>Apply current requirements (unit model validation, model quality tests, FIS VRT review, parameter verification reports) with updated ride-through curves as appropriate.</a:t>
            </a:r>
          </a:p>
          <a:p>
            <a:pPr lvl="1"/>
            <a:r>
              <a:rPr lang="en-US" sz="1800" dirty="0"/>
              <a:t>Questionnaires to evaluate conformance to requirements such as maximizing capabilities and using filtered measurements.</a:t>
            </a:r>
          </a:p>
          <a:p>
            <a:pPr marL="0" indent="0">
              <a:buNone/>
            </a:pPr>
            <a:endParaRPr lang="en-US" sz="17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Future answer (proposal):</a:t>
            </a:r>
          </a:p>
          <a:p>
            <a:pPr lvl="1">
              <a:defRPr/>
            </a:pPr>
            <a:r>
              <a:rPr lang="en-US" sz="1800" dirty="0"/>
              <a:t>Form a sub-group between IBRWG and DWG to establish best practice testing procedures and processes.</a:t>
            </a:r>
          </a:p>
          <a:p>
            <a:pPr marL="0" indent="0">
              <a:buNone/>
              <a:defRPr/>
            </a:pPr>
            <a:endParaRPr lang="en-US" sz="2000" dirty="0">
              <a:solidFill>
                <a:srgbClr val="5B6770"/>
              </a:solidFill>
              <a:latin typeface="Arial" panose="020B0604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44853C-212D-2F33-2907-12A9C9FF159C}"/>
              </a:ext>
            </a:extLst>
          </p:cNvPr>
          <p:cNvSpPr txBox="1"/>
          <p:nvPr/>
        </p:nvSpPr>
        <p:spPr>
          <a:xfrm>
            <a:off x="685800" y="1447800"/>
            <a:ext cx="7848600" cy="5232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/>
              <a:t>How will ERCOT review/test/verify compliance?</a:t>
            </a:r>
          </a:p>
        </p:txBody>
      </p:sp>
    </p:spTree>
    <p:extLst>
      <p:ext uri="{BB962C8B-B14F-4D97-AF65-F5344CB8AC3E}">
        <p14:creationId xmlns:p14="http://schemas.microsoft.com/office/powerpoint/2010/main" val="408341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Sub-Group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E89B5-69E0-4503-97F1-8E7B5F399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568" y="990600"/>
            <a:ext cx="8686800" cy="5005633"/>
          </a:xfrm>
        </p:spPr>
        <p:txBody>
          <a:bodyPr/>
          <a:lstStyle/>
          <a:p>
            <a:pPr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Include DWG members and IBRWG members (particularly OEMs)</a:t>
            </a:r>
          </a:p>
          <a:p>
            <a:pPr lvl="1"/>
            <a:r>
              <a:rPr lang="en-US" sz="2000" dirty="0"/>
              <a:t>Formal task force or informal collaboration?</a:t>
            </a:r>
          </a:p>
          <a:p>
            <a:pPr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Scope: establish test procedures/requirements for NOGRR245</a:t>
            </a:r>
          </a:p>
          <a:p>
            <a:pPr lvl="1"/>
            <a:r>
              <a:rPr lang="en-US" sz="2000" dirty="0"/>
              <a:t>Consider the need to enhance current requirements (UMV, MQT, FIS, etc.)</a:t>
            </a:r>
          </a:p>
          <a:p>
            <a:pPr lvl="1"/>
            <a:r>
              <a:rPr lang="en-US" sz="2000" dirty="0"/>
              <a:t>Develop and specify model/lab/field tests and procedures (test conditions, performance evaluation and who does what)</a:t>
            </a:r>
          </a:p>
          <a:p>
            <a:pPr lvl="1"/>
            <a:r>
              <a:rPr lang="en-US" sz="2000" dirty="0"/>
              <a:t>Consider tests for new specificity requirements (</a:t>
            </a:r>
            <a:r>
              <a:rPr lang="en-US" sz="2000" dirty="0" err="1"/>
              <a:t>RoCoF</a:t>
            </a:r>
            <a:r>
              <a:rPr lang="en-US" sz="2000" dirty="0"/>
              <a:t>, PAJ, multiple consecutive events)</a:t>
            </a:r>
          </a:p>
          <a:p>
            <a:pPr lvl="1"/>
            <a:r>
              <a:rPr lang="en-US" sz="2000" dirty="0"/>
              <a:t>Propose revisions to DWG Procedure Manual or higher-level documents as needed</a:t>
            </a:r>
          </a:p>
          <a:p>
            <a:pPr lvl="1"/>
            <a:r>
              <a:rPr lang="en-US" sz="2000" dirty="0"/>
              <a:t>Consider input from IEEE P2800.2 effort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882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5ABF-59DB-4149-C143-630F9430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56F6A-9F84-BF9C-49BC-7BB76663D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220634-BAC3-37C8-1E24-CC4339D36D79}"/>
              </a:ext>
            </a:extLst>
          </p:cNvPr>
          <p:cNvSpPr txBox="1"/>
          <p:nvPr/>
        </p:nvSpPr>
        <p:spPr>
          <a:xfrm>
            <a:off x="304800" y="1066800"/>
            <a:ext cx="7848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IBRWG acceptance of the sub-group concept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Report activities to ROS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Request members for participation in sub-group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Define scope of work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Workshops or utilize scheduled IBRWG meetings?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Sub-group expected to complete work within ~6 months of NOGRR245 approval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5B6770"/>
                </a:solidFill>
                <a:latin typeface="Arial" panose="020B0604020202020204"/>
              </a:rPr>
              <a:t>Tentative expected timeline for NOGRR245: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CD4CFF-02DE-E5CE-4F98-B1544B8A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241" t="31897" b="31681"/>
          <a:stretch/>
        </p:blipFill>
        <p:spPr>
          <a:xfrm>
            <a:off x="381000" y="4038600"/>
            <a:ext cx="7829460" cy="186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5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8BCA165-8537-4668-8F20-0591F421F9EB}"/>
              </a:ext>
            </a:extLst>
          </p:cNvPr>
          <p:cNvGrpSpPr/>
          <p:nvPr/>
        </p:nvGrpSpPr>
        <p:grpSpPr>
          <a:xfrm>
            <a:off x="2263903" y="1003713"/>
            <a:ext cx="4616194" cy="5315711"/>
            <a:chOff x="2263139" y="1542288"/>
            <a:chExt cx="4616194" cy="5315711"/>
          </a:xfrm>
        </p:grpSpPr>
        <p:pic>
          <p:nvPicPr>
            <p:cNvPr id="11" name="object 3">
              <a:extLst>
                <a:ext uri="{FF2B5EF4-FFF2-40B4-BE49-F238E27FC236}">
                  <a16:creationId xmlns:a16="http://schemas.microsoft.com/office/drawing/2014/main" id="{033B2242-14C8-4F81-B11B-295F51D20D1B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63139" y="1542288"/>
              <a:ext cx="4616194" cy="5315711"/>
            </a:xfrm>
            <a:prstGeom prst="rect">
              <a:avLst/>
            </a:prstGeom>
          </p:spPr>
        </p:pic>
        <p:sp>
          <p:nvSpPr>
            <p:cNvPr id="12" name="object 4">
              <a:extLst>
                <a:ext uri="{FF2B5EF4-FFF2-40B4-BE49-F238E27FC236}">
                  <a16:creationId xmlns:a16="http://schemas.microsoft.com/office/drawing/2014/main" id="{1B63AB97-F12B-4540-9336-D6861CA8DF97}"/>
                </a:ext>
              </a:extLst>
            </p:cNvPr>
            <p:cNvSpPr txBox="1"/>
            <p:nvPr/>
          </p:nvSpPr>
          <p:spPr>
            <a:xfrm>
              <a:off x="3851846" y="2248916"/>
              <a:ext cx="1438275" cy="30740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20000" spc="-5" dirty="0">
                  <a:solidFill>
                    <a:srgbClr val="00AEC7"/>
                  </a:solidFill>
                  <a:latin typeface="Arial"/>
                  <a:cs typeface="Arial"/>
                </a:rPr>
                <a:t>?</a:t>
              </a:r>
              <a:endParaRPr sz="200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196774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16895</TotalTime>
  <Words>273</Words>
  <Application>Microsoft Office PowerPoint</Application>
  <PresentationFormat>On-screen Show (4:3)</PresentationFormat>
  <Paragraphs>49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NOGRR245 Requirements</vt:lpstr>
      <vt:lpstr>Sub-Group Proposal</vt:lpstr>
      <vt:lpstr>Next Steps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Schmall, John</cp:lastModifiedBy>
  <cp:revision>186</cp:revision>
  <cp:lastPrinted>2016-01-21T20:53:15Z</cp:lastPrinted>
  <dcterms:created xsi:type="dcterms:W3CDTF">2016-01-21T15:20:31Z</dcterms:created>
  <dcterms:modified xsi:type="dcterms:W3CDTF">2024-01-04T17:44:15Z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2023-08-09T00:10:50Z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cb2864dc-8d45-48d8-a578-615549cadb85</vt:lpwstr>
  </property>
  <property fmtid="{D5CDD505-2E9C-101B-9397-08002B2CF9AE}" pid="9" name="MSIP_Label_7084cbda-52b8-46fb-a7b7-cb5bd465ed85_ContentBits">
    <vt:lpwstr>0</vt:lpwstr>
  </property>
</Properties>
</file>