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331" r:id="rId7"/>
    <p:sldId id="327" r:id="rId8"/>
    <p:sldId id="319" r:id="rId9"/>
    <p:sldId id="328" r:id="rId10"/>
    <p:sldId id="28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944397-DD8C-4931-A314-558B43EA34FC}" v="7" dt="2024-01-09T21:52:00.7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280" autoAdjust="0"/>
  </p:normalViewPr>
  <p:slideViewPr>
    <p:cSldViewPr showGuides="1">
      <p:cViewPr varScale="1">
        <p:scale>
          <a:sx n="97" d="100"/>
          <a:sy n="97" d="100"/>
        </p:scale>
        <p:origin x="2004"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um, Michael K" userId="04a67670-f608-4dea-9446-08152f0975f2" providerId="ADAL" clId="{45435D37-D4E2-4346-B465-43D163945D6B}"/>
    <pc:docChg chg="custSel modSld">
      <pc:chgData name="Blum, Michael K" userId="04a67670-f608-4dea-9446-08152f0975f2" providerId="ADAL" clId="{45435D37-D4E2-4346-B465-43D163945D6B}" dt="2023-11-20T14:08:09.649" v="248" actId="20577"/>
      <pc:docMkLst>
        <pc:docMk/>
      </pc:docMkLst>
      <pc:sldChg chg="modSp mod">
        <pc:chgData name="Blum, Michael K" userId="04a67670-f608-4dea-9446-08152f0975f2" providerId="ADAL" clId="{45435D37-D4E2-4346-B465-43D163945D6B}" dt="2023-11-20T14:08:09.649" v="248" actId="20577"/>
        <pc:sldMkLst>
          <pc:docMk/>
          <pc:sldMk cId="2036713606" sldId="285"/>
        </pc:sldMkLst>
        <pc:spChg chg="mod">
          <ac:chgData name="Blum, Michael K" userId="04a67670-f608-4dea-9446-08152f0975f2" providerId="ADAL" clId="{45435D37-D4E2-4346-B465-43D163945D6B}" dt="2023-11-20T14:08:09.649" v="248" actId="20577"/>
          <ac:spMkLst>
            <pc:docMk/>
            <pc:sldMk cId="2036713606" sldId="285"/>
            <ac:spMk id="2" creationId="{00000000-0000-0000-0000-000000000000}"/>
          </ac:spMkLst>
        </pc:spChg>
      </pc:sldChg>
      <pc:sldChg chg="modSp mod">
        <pc:chgData name="Blum, Michael K" userId="04a67670-f608-4dea-9446-08152f0975f2" providerId="ADAL" clId="{45435D37-D4E2-4346-B465-43D163945D6B}" dt="2023-11-20T14:00:09.206" v="240" actId="313"/>
        <pc:sldMkLst>
          <pc:docMk/>
          <pc:sldMk cId="2730923665" sldId="319"/>
        </pc:sldMkLst>
        <pc:spChg chg="mod">
          <ac:chgData name="Blum, Michael K" userId="04a67670-f608-4dea-9446-08152f0975f2" providerId="ADAL" clId="{45435D37-D4E2-4346-B465-43D163945D6B}" dt="2023-11-20T14:00:09.206" v="240" actId="313"/>
          <ac:spMkLst>
            <pc:docMk/>
            <pc:sldMk cId="2730923665" sldId="319"/>
            <ac:spMk id="3" creationId="{00000000-0000-0000-0000-000000000000}"/>
          </ac:spMkLst>
        </pc:spChg>
      </pc:sldChg>
      <pc:sldChg chg="modSp mod">
        <pc:chgData name="Blum, Michael K" userId="04a67670-f608-4dea-9446-08152f0975f2" providerId="ADAL" clId="{45435D37-D4E2-4346-B465-43D163945D6B}" dt="2023-11-20T13:59:20.273" v="239" actId="20577"/>
        <pc:sldMkLst>
          <pc:docMk/>
          <pc:sldMk cId="288714620" sldId="327"/>
        </pc:sldMkLst>
        <pc:spChg chg="mod">
          <ac:chgData name="Blum, Michael K" userId="04a67670-f608-4dea-9446-08152f0975f2" providerId="ADAL" clId="{45435D37-D4E2-4346-B465-43D163945D6B}" dt="2023-11-20T13:59:20.273" v="239" actId="20577"/>
          <ac:spMkLst>
            <pc:docMk/>
            <pc:sldMk cId="288714620" sldId="327"/>
            <ac:spMk id="3" creationId="{00000000-0000-0000-0000-000000000000}"/>
          </ac:spMkLst>
        </pc:spChg>
      </pc:sldChg>
      <pc:sldChg chg="modSp mod">
        <pc:chgData name="Blum, Michael K" userId="04a67670-f608-4dea-9446-08152f0975f2" providerId="ADAL" clId="{45435D37-D4E2-4346-B465-43D163945D6B}" dt="2023-11-16T21:29:16.843" v="73" actId="20577"/>
        <pc:sldMkLst>
          <pc:docMk/>
          <pc:sldMk cId="1845377377" sldId="331"/>
        </pc:sldMkLst>
        <pc:spChg chg="mod">
          <ac:chgData name="Blum, Michael K" userId="04a67670-f608-4dea-9446-08152f0975f2" providerId="ADAL" clId="{45435D37-D4E2-4346-B465-43D163945D6B}" dt="2023-11-16T21:29:16.843" v="73" actId="20577"/>
          <ac:spMkLst>
            <pc:docMk/>
            <pc:sldMk cId="1845377377" sldId="331"/>
            <ac:spMk id="3" creationId="{00000000-0000-0000-0000-000000000000}"/>
          </ac:spMkLst>
        </pc:spChg>
      </pc:sldChg>
    </pc:docChg>
  </pc:docChgLst>
  <pc:docChgLst>
    <pc:chgData name="Blum, Michael K" userId="04a67670-f608-4dea-9446-08152f0975f2" providerId="ADAL" clId="{1E944397-DD8C-4931-A314-558B43EA34FC}"/>
    <pc:docChg chg="undo custSel delSld modSld">
      <pc:chgData name="Blum, Michael K" userId="04a67670-f608-4dea-9446-08152f0975f2" providerId="ADAL" clId="{1E944397-DD8C-4931-A314-558B43EA34FC}" dt="2024-01-09T21:52:52.517" v="2637" actId="14100"/>
      <pc:docMkLst>
        <pc:docMk/>
      </pc:docMkLst>
      <pc:sldChg chg="modSp mod">
        <pc:chgData name="Blum, Michael K" userId="04a67670-f608-4dea-9446-08152f0975f2" providerId="ADAL" clId="{1E944397-DD8C-4931-A314-558B43EA34FC}" dt="2024-01-09T20:36:37.114" v="15" actId="20577"/>
        <pc:sldMkLst>
          <pc:docMk/>
          <pc:sldMk cId="730603795" sldId="260"/>
        </pc:sldMkLst>
        <pc:spChg chg="mod">
          <ac:chgData name="Blum, Michael K" userId="04a67670-f608-4dea-9446-08152f0975f2" providerId="ADAL" clId="{1E944397-DD8C-4931-A314-558B43EA34FC}" dt="2024-01-09T20:36:37.114" v="15" actId="20577"/>
          <ac:spMkLst>
            <pc:docMk/>
            <pc:sldMk cId="730603795" sldId="260"/>
            <ac:spMk id="7" creationId="{00000000-0000-0000-0000-000000000000}"/>
          </ac:spMkLst>
        </pc:spChg>
      </pc:sldChg>
      <pc:sldChg chg="addSp modSp mod">
        <pc:chgData name="Blum, Michael K" userId="04a67670-f608-4dea-9446-08152f0975f2" providerId="ADAL" clId="{1E944397-DD8C-4931-A314-558B43EA34FC}" dt="2024-01-09T21:52:14.393" v="2624" actId="14100"/>
        <pc:sldMkLst>
          <pc:docMk/>
          <pc:sldMk cId="2036713606" sldId="285"/>
        </pc:sldMkLst>
        <pc:spChg chg="mod">
          <ac:chgData name="Blum, Michael K" userId="04a67670-f608-4dea-9446-08152f0975f2" providerId="ADAL" clId="{1E944397-DD8C-4931-A314-558B43EA34FC}" dt="2024-01-09T21:37:08.692" v="2322" actId="20577"/>
          <ac:spMkLst>
            <pc:docMk/>
            <pc:sldMk cId="2036713606" sldId="285"/>
            <ac:spMk id="2" creationId="{00000000-0000-0000-0000-000000000000}"/>
          </ac:spMkLst>
        </pc:spChg>
        <pc:spChg chg="mod">
          <ac:chgData name="Blum, Michael K" userId="04a67670-f608-4dea-9446-08152f0975f2" providerId="ADAL" clId="{1E944397-DD8C-4931-A314-558B43EA34FC}" dt="2024-01-09T21:40:40.828" v="2564" actId="20577"/>
          <ac:spMkLst>
            <pc:docMk/>
            <pc:sldMk cId="2036713606" sldId="285"/>
            <ac:spMk id="3" creationId="{00000000-0000-0000-0000-000000000000}"/>
          </ac:spMkLst>
        </pc:spChg>
        <pc:spChg chg="add mod">
          <ac:chgData name="Blum, Michael K" userId="04a67670-f608-4dea-9446-08152f0975f2" providerId="ADAL" clId="{1E944397-DD8C-4931-A314-558B43EA34FC}" dt="2024-01-09T21:52:14.393" v="2624" actId="14100"/>
          <ac:spMkLst>
            <pc:docMk/>
            <pc:sldMk cId="2036713606" sldId="285"/>
            <ac:spMk id="5" creationId="{79BE86A7-1ECD-A449-978F-79C9A8896F6C}"/>
          </ac:spMkLst>
        </pc:spChg>
      </pc:sldChg>
      <pc:sldChg chg="addSp modSp mod">
        <pc:chgData name="Blum, Michael K" userId="04a67670-f608-4dea-9446-08152f0975f2" providerId="ADAL" clId="{1E944397-DD8C-4931-A314-558B43EA34FC}" dt="2024-01-09T21:52:34.970" v="2631" actId="14100"/>
        <pc:sldMkLst>
          <pc:docMk/>
          <pc:sldMk cId="2730923665" sldId="319"/>
        </pc:sldMkLst>
        <pc:spChg chg="mod">
          <ac:chgData name="Blum, Michael K" userId="04a67670-f608-4dea-9446-08152f0975f2" providerId="ADAL" clId="{1E944397-DD8C-4931-A314-558B43EA34FC}" dt="2024-01-09T21:34:37.034" v="2235" actId="20577"/>
          <ac:spMkLst>
            <pc:docMk/>
            <pc:sldMk cId="2730923665" sldId="319"/>
            <ac:spMk id="2" creationId="{00000000-0000-0000-0000-000000000000}"/>
          </ac:spMkLst>
        </pc:spChg>
        <pc:spChg chg="mod">
          <ac:chgData name="Blum, Michael K" userId="04a67670-f608-4dea-9446-08152f0975f2" providerId="ADAL" clId="{1E944397-DD8C-4931-A314-558B43EA34FC}" dt="2024-01-09T21:41:30.829" v="2565" actId="1076"/>
          <ac:spMkLst>
            <pc:docMk/>
            <pc:sldMk cId="2730923665" sldId="319"/>
            <ac:spMk id="3" creationId="{00000000-0000-0000-0000-000000000000}"/>
          </ac:spMkLst>
        </pc:spChg>
        <pc:spChg chg="add mod">
          <ac:chgData name="Blum, Michael K" userId="04a67670-f608-4dea-9446-08152f0975f2" providerId="ADAL" clId="{1E944397-DD8C-4931-A314-558B43EA34FC}" dt="2024-01-09T21:52:34.970" v="2631" actId="14100"/>
          <ac:spMkLst>
            <pc:docMk/>
            <pc:sldMk cId="2730923665" sldId="319"/>
            <ac:spMk id="5" creationId="{7B85A013-E46C-5596-44D4-1D34ADF8D571}"/>
          </ac:spMkLst>
        </pc:spChg>
      </pc:sldChg>
      <pc:sldChg chg="del">
        <pc:chgData name="Blum, Michael K" userId="04a67670-f608-4dea-9446-08152f0975f2" providerId="ADAL" clId="{1E944397-DD8C-4931-A314-558B43EA34FC}" dt="2024-01-09T21:27:36.301" v="1951" actId="2696"/>
        <pc:sldMkLst>
          <pc:docMk/>
          <pc:sldMk cId="3081193123" sldId="325"/>
        </pc:sldMkLst>
      </pc:sldChg>
      <pc:sldChg chg="addSp delSp modSp mod">
        <pc:chgData name="Blum, Michael K" userId="04a67670-f608-4dea-9446-08152f0975f2" providerId="ADAL" clId="{1E944397-DD8C-4931-A314-558B43EA34FC}" dt="2024-01-09T21:52:42.058" v="2634" actId="14100"/>
        <pc:sldMkLst>
          <pc:docMk/>
          <pc:sldMk cId="288714620" sldId="327"/>
        </pc:sldMkLst>
        <pc:spChg chg="mod">
          <ac:chgData name="Blum, Michael K" userId="04a67670-f608-4dea-9446-08152f0975f2" providerId="ADAL" clId="{1E944397-DD8C-4931-A314-558B43EA34FC}" dt="2024-01-09T21:09:35.334" v="1144" actId="6549"/>
          <ac:spMkLst>
            <pc:docMk/>
            <pc:sldMk cId="288714620" sldId="327"/>
            <ac:spMk id="2" creationId="{00000000-0000-0000-0000-000000000000}"/>
          </ac:spMkLst>
        </pc:spChg>
        <pc:spChg chg="mod">
          <ac:chgData name="Blum, Michael K" userId="04a67670-f608-4dea-9446-08152f0975f2" providerId="ADAL" clId="{1E944397-DD8C-4931-A314-558B43EA34FC}" dt="2024-01-09T21:25:28.139" v="1854" actId="313"/>
          <ac:spMkLst>
            <pc:docMk/>
            <pc:sldMk cId="288714620" sldId="327"/>
            <ac:spMk id="3" creationId="{00000000-0000-0000-0000-000000000000}"/>
          </ac:spMkLst>
        </pc:spChg>
        <pc:spChg chg="add mod">
          <ac:chgData name="Blum, Michael K" userId="04a67670-f608-4dea-9446-08152f0975f2" providerId="ADAL" clId="{1E944397-DD8C-4931-A314-558B43EA34FC}" dt="2024-01-09T21:52:42.058" v="2634" actId="14100"/>
          <ac:spMkLst>
            <pc:docMk/>
            <pc:sldMk cId="288714620" sldId="327"/>
            <ac:spMk id="5" creationId="{CA482B36-00CD-E766-B72F-D57EB07FA389}"/>
          </ac:spMkLst>
        </pc:spChg>
        <pc:spChg chg="add del">
          <ac:chgData name="Blum, Michael K" userId="04a67670-f608-4dea-9446-08152f0975f2" providerId="ADAL" clId="{1E944397-DD8C-4931-A314-558B43EA34FC}" dt="2024-01-09T21:10:38.839" v="1155" actId="22"/>
          <ac:spMkLst>
            <pc:docMk/>
            <pc:sldMk cId="288714620" sldId="327"/>
            <ac:spMk id="6" creationId="{3BC50DD8-99FE-A7B2-0C38-A3138A1865DE}"/>
          </ac:spMkLst>
        </pc:spChg>
      </pc:sldChg>
      <pc:sldChg chg="addSp modSp mod">
        <pc:chgData name="Blum, Michael K" userId="04a67670-f608-4dea-9446-08152f0975f2" providerId="ADAL" clId="{1E944397-DD8C-4931-A314-558B43EA34FC}" dt="2024-01-09T21:52:23.446" v="2628" actId="14100"/>
        <pc:sldMkLst>
          <pc:docMk/>
          <pc:sldMk cId="1174296903" sldId="328"/>
        </pc:sldMkLst>
        <pc:spChg chg="mod">
          <ac:chgData name="Blum, Michael K" userId="04a67670-f608-4dea-9446-08152f0975f2" providerId="ADAL" clId="{1E944397-DD8C-4931-A314-558B43EA34FC}" dt="2024-01-09T21:31:05.489" v="2109" actId="20577"/>
          <ac:spMkLst>
            <pc:docMk/>
            <pc:sldMk cId="1174296903" sldId="328"/>
            <ac:spMk id="2" creationId="{00000000-0000-0000-0000-000000000000}"/>
          </ac:spMkLst>
        </pc:spChg>
        <pc:spChg chg="mod">
          <ac:chgData name="Blum, Michael K" userId="04a67670-f608-4dea-9446-08152f0975f2" providerId="ADAL" clId="{1E944397-DD8C-4931-A314-558B43EA34FC}" dt="2024-01-09T21:36:52.240" v="2319" actId="20577"/>
          <ac:spMkLst>
            <pc:docMk/>
            <pc:sldMk cId="1174296903" sldId="328"/>
            <ac:spMk id="3" creationId="{00000000-0000-0000-0000-000000000000}"/>
          </ac:spMkLst>
        </pc:spChg>
        <pc:spChg chg="add mod">
          <ac:chgData name="Blum, Michael K" userId="04a67670-f608-4dea-9446-08152f0975f2" providerId="ADAL" clId="{1E944397-DD8C-4931-A314-558B43EA34FC}" dt="2024-01-09T21:52:23.446" v="2628" actId="14100"/>
          <ac:spMkLst>
            <pc:docMk/>
            <pc:sldMk cId="1174296903" sldId="328"/>
            <ac:spMk id="5" creationId="{B5A14BF7-11AC-8E4D-1302-AAB425960592}"/>
          </ac:spMkLst>
        </pc:spChg>
      </pc:sldChg>
      <pc:sldChg chg="addSp modSp mod modNotesTx">
        <pc:chgData name="Blum, Michael K" userId="04a67670-f608-4dea-9446-08152f0975f2" providerId="ADAL" clId="{1E944397-DD8C-4931-A314-558B43EA34FC}" dt="2024-01-09T21:52:52.517" v="2637" actId="14100"/>
        <pc:sldMkLst>
          <pc:docMk/>
          <pc:sldMk cId="1845377377" sldId="331"/>
        </pc:sldMkLst>
        <pc:spChg chg="mod">
          <ac:chgData name="Blum, Michael K" userId="04a67670-f608-4dea-9446-08152f0975f2" providerId="ADAL" clId="{1E944397-DD8C-4931-A314-558B43EA34FC}" dt="2024-01-09T21:43:48.352" v="2571" actId="20577"/>
          <ac:spMkLst>
            <pc:docMk/>
            <pc:sldMk cId="1845377377" sldId="331"/>
            <ac:spMk id="3" creationId="{00000000-0000-0000-0000-000000000000}"/>
          </ac:spMkLst>
        </pc:spChg>
        <pc:spChg chg="add">
          <ac:chgData name="Blum, Michael K" userId="04a67670-f608-4dea-9446-08152f0975f2" providerId="ADAL" clId="{1E944397-DD8C-4931-A314-558B43EA34FC}" dt="2024-01-09T21:49:42.983" v="2572"/>
          <ac:spMkLst>
            <pc:docMk/>
            <pc:sldMk cId="1845377377" sldId="331"/>
            <ac:spMk id="4" creationId="{00000000-0000-0000-0000-000000000000}"/>
          </ac:spMkLst>
        </pc:spChg>
        <pc:spChg chg="add mod">
          <ac:chgData name="Blum, Michael K" userId="04a67670-f608-4dea-9446-08152f0975f2" providerId="ADAL" clId="{1E944397-DD8C-4931-A314-558B43EA34FC}" dt="2024-01-09T21:52:52.517" v="2637" actId="14100"/>
          <ac:spMkLst>
            <pc:docMk/>
            <pc:sldMk cId="1845377377" sldId="331"/>
            <ac:spMk id="5" creationId="{C1D9168C-58BC-465C-E272-1EBAE0FE220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1/9/2024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1/9/2024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0" dirty="0">
                <a:solidFill>
                  <a:srgbClr val="000000"/>
                </a:solidFill>
                <a:latin typeface="TradeGothic LT" panose="020B0506030503020504" pitchFamily="34" charset="0"/>
              </a:rPr>
              <a:t>1. Concern was raised if there should be a need to limit the number of excluded load meter points. Currently there is no limit included in the NPRR. However others within MWG noted there are limitations to the number of excluded load EPS meter points that can be added.</a:t>
            </a:r>
            <a:endParaRPr lang="en-US" altLang="en-US" sz="1200" kern="0" dirty="0">
              <a:solidFill>
                <a:srgbClr val="000000"/>
              </a:solidFill>
              <a:latin typeface="TradeGothic LT" panose="020B05060305030205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200" kern="0" dirty="0">
              <a:solidFill>
                <a:srgbClr val="000000"/>
              </a:solidFill>
              <a:latin typeface="TradeGothic LT" panose="020B0506030503020504" pitchFamily="34" charset="0"/>
              <a:ea typeface="TradeGothic LT" panose="020B05060305030205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kern="0" dirty="0">
                <a:solidFill>
                  <a:srgbClr val="000000"/>
                </a:solidFill>
                <a:latin typeface="TradeGothic LT" panose="020B0506030503020504" pitchFamily="34" charset="0"/>
                <a:ea typeface="TradeGothic LT" panose="020B0506030503020504" pitchFamily="34" charset="0"/>
              </a:rPr>
              <a:t>2. Concerns were raised that certain TDSP that use power factor as a component of TDSP charges may have difficultly determining power factor for excluded loads. </a:t>
            </a:r>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833638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4244490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363913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45098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54676" y="6553200"/>
            <a:ext cx="2135072" cy="246221"/>
          </a:xfrm>
          <a:prstGeom prst="rect">
            <a:avLst/>
          </a:prstGeom>
          <a:noFill/>
        </p:spPr>
        <p:txBody>
          <a:bodyPr wrap="square" rtlCol="0">
            <a:spAutoFit/>
          </a:bodyPr>
          <a:lstStyle/>
          <a:p>
            <a:pPr algn="l"/>
            <a:r>
              <a:rPr lang="en-US" sz="1000" b="1" baseline="0" dirty="0">
                <a:solidFill>
                  <a:schemeClr val="tx2"/>
                </a:solidFill>
              </a:rPr>
              <a:t>PUBLIC – 12/6/23 MWG to WMS</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a:solidFill>
                  <a:schemeClr val="tx2"/>
                </a:solidFill>
                <a:latin typeface="TradeGothic LT" panose="020B0506030503020504" pitchFamily="34" charset="0"/>
                <a:ea typeface="TradeGothic LT" panose="020B0506030503020504" pitchFamily="34" charset="0"/>
              </a:rPr>
              <a:t>Meter Working Group Update</a:t>
            </a:r>
          </a:p>
          <a:p>
            <a:endParaRPr lang="en-US" dirty="0">
              <a:solidFill>
                <a:schemeClr val="tx2"/>
              </a:solidFill>
            </a:endParaRPr>
          </a:p>
          <a:p>
            <a:endParaRPr lang="en-US" dirty="0">
              <a:solidFill>
                <a:schemeClr val="tx2"/>
              </a:solidFill>
            </a:endParaRPr>
          </a:p>
          <a:p>
            <a:r>
              <a:rPr lang="en-US" dirty="0">
                <a:solidFill>
                  <a:schemeClr val="tx2"/>
                </a:solidFill>
                <a:latin typeface="TradeGothic LT" panose="020B0506030503020504" pitchFamily="34" charset="0"/>
                <a:ea typeface="TradeGothic LT" panose="020B0506030503020504" pitchFamily="34" charset="0"/>
              </a:rPr>
              <a:t>December 12, 2023</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NPRR1197 Discussion (Subtractive Metering)</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Rectangle 2"/>
          <p:cNvSpPr/>
          <p:nvPr/>
        </p:nvSpPr>
        <p:spPr>
          <a:xfrm>
            <a:off x="381000" y="914400"/>
            <a:ext cx="8305800" cy="4770537"/>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Reviewed language of NPRR along with submitted ERCOT comments.</a:t>
            </a:r>
          </a:p>
          <a:p>
            <a:pPr marL="285750" lvl="1" indent="-285750">
              <a:buFont typeface="Arial" panose="020B0604020202020204" pitchFamily="34" charset="0"/>
              <a:buChar char="•"/>
            </a:pPr>
            <a:r>
              <a:rPr lang="en-US" sz="2400" kern="0" dirty="0">
                <a:solidFill>
                  <a:srgbClr val="000000"/>
                </a:solidFill>
                <a:latin typeface="TradeGothic LT" panose="020B0506030503020504" pitchFamily="34" charset="0"/>
              </a:rPr>
              <a:t>Question asked if a limit should be included on the number of excluded load meter points allowed. Currently there is no limit included in the NPRR. Others in MWG brought up that there are limitations on number excluded load EPS meter points that can be added.</a:t>
            </a:r>
            <a:endParaRPr lang="en-US" altLang="en-US" sz="2400" kern="0" dirty="0">
              <a:solidFill>
                <a:srgbClr val="000000"/>
              </a:solidFill>
              <a:latin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Concerns about potential impacts to existing TDSP tariffs such as power factor. </a:t>
            </a: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MWG consensus was NPRR1197 as written could be implemented from a technical metering perspective.</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
        <p:nvSpPr>
          <p:cNvPr id="5" name="TextBox 4">
            <a:extLst>
              <a:ext uri="{FF2B5EF4-FFF2-40B4-BE49-F238E27FC236}">
                <a16:creationId xmlns:a16="http://schemas.microsoft.com/office/drawing/2014/main" id="{C1D9168C-58BC-465C-E272-1EBAE0FE220A}"/>
              </a:ext>
            </a:extLst>
          </p:cNvPr>
          <p:cNvSpPr txBox="1"/>
          <p:nvPr/>
        </p:nvSpPr>
        <p:spPr>
          <a:xfrm>
            <a:off x="114300" y="6579824"/>
            <a:ext cx="2247900" cy="246221"/>
          </a:xfrm>
          <a:prstGeom prst="rect">
            <a:avLst/>
          </a:prstGeom>
          <a:solidFill>
            <a:schemeClr val="bg1"/>
          </a:solidFill>
        </p:spPr>
        <p:txBody>
          <a:bodyPr wrap="square" rtlCol="0">
            <a:spAutoFit/>
          </a:bodyPr>
          <a:lstStyle/>
          <a:p>
            <a:r>
              <a:rPr lang="en-US" sz="1000" b="1" dirty="0"/>
              <a:t>PUBLIC - 1/10/24 MWG TO WMS</a:t>
            </a:r>
          </a:p>
        </p:txBody>
      </p:sp>
    </p:spTree>
    <p:extLst>
      <p:ext uri="{BB962C8B-B14F-4D97-AF65-F5344CB8AC3E}">
        <p14:creationId xmlns:p14="http://schemas.microsoft.com/office/powerpoint/2010/main" val="1845377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99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SMOGRR028 Discussion (Current Limiting Reactors)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3" name="Rectangle 2"/>
          <p:cNvSpPr/>
          <p:nvPr/>
        </p:nvSpPr>
        <p:spPr>
          <a:xfrm>
            <a:off x="378781" y="1143000"/>
            <a:ext cx="8305800" cy="5078313"/>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Calculations and methodology were reviewed again. </a:t>
            </a: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TDSP member noted that meter vendors would be more appropriate technical experts on confirming methodology and accuracy for compensating losses of series reactors.</a:t>
            </a: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TDSP member is having ongoing conversations with at least one meter vendor and findings will be shared at next MWG. </a:t>
            </a: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ERCOT stated that there are missing steps between what was included in the initial SMOGRR submittal and what is needed to calculate the compensation. A RE offered to work with ERCOT to submit updated comments on the SMOGRR to resolve these issues. </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
        <p:nvSpPr>
          <p:cNvPr id="5" name="TextBox 4">
            <a:extLst>
              <a:ext uri="{FF2B5EF4-FFF2-40B4-BE49-F238E27FC236}">
                <a16:creationId xmlns:a16="http://schemas.microsoft.com/office/drawing/2014/main" id="{CA482B36-00CD-E766-B72F-D57EB07FA389}"/>
              </a:ext>
            </a:extLst>
          </p:cNvPr>
          <p:cNvSpPr txBox="1"/>
          <p:nvPr/>
        </p:nvSpPr>
        <p:spPr>
          <a:xfrm>
            <a:off x="114300" y="6579824"/>
            <a:ext cx="2247900" cy="246221"/>
          </a:xfrm>
          <a:prstGeom prst="rect">
            <a:avLst/>
          </a:prstGeom>
          <a:solidFill>
            <a:schemeClr val="bg1"/>
          </a:solidFill>
        </p:spPr>
        <p:txBody>
          <a:bodyPr wrap="square" rtlCol="0">
            <a:spAutoFit/>
          </a:bodyPr>
          <a:lstStyle/>
          <a:p>
            <a:r>
              <a:rPr lang="en-US" sz="1000" b="1" dirty="0"/>
              <a:t>PUBLIC - 1/10/24 MWG TO WMS</a:t>
            </a:r>
          </a:p>
        </p:txBody>
      </p:sp>
    </p:spTree>
    <p:extLst>
      <p:ext uri="{BB962C8B-B14F-4D97-AF65-F5344CB8AC3E}">
        <p14:creationId xmlns:p14="http://schemas.microsoft.com/office/powerpoint/2010/main" val="288714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SMOGRR027 Update</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990600"/>
            <a:ext cx="8305800" cy="2862322"/>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Per an ERCOT internal review the additional field of including DSP information on future Design Proposals has been removed from SMOGRR027.</a:t>
            </a: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MWG recommends approval of SMOGRR027 with ERCOT 12/05/23 comments.</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
        <p:nvSpPr>
          <p:cNvPr id="5" name="TextBox 4">
            <a:extLst>
              <a:ext uri="{FF2B5EF4-FFF2-40B4-BE49-F238E27FC236}">
                <a16:creationId xmlns:a16="http://schemas.microsoft.com/office/drawing/2014/main" id="{7B85A013-E46C-5596-44D4-1D34ADF8D571}"/>
              </a:ext>
            </a:extLst>
          </p:cNvPr>
          <p:cNvSpPr txBox="1"/>
          <p:nvPr/>
        </p:nvSpPr>
        <p:spPr>
          <a:xfrm>
            <a:off x="114300" y="6579824"/>
            <a:ext cx="2247900" cy="246221"/>
          </a:xfrm>
          <a:prstGeom prst="rect">
            <a:avLst/>
          </a:prstGeom>
          <a:solidFill>
            <a:schemeClr val="bg1"/>
          </a:solidFill>
        </p:spPr>
        <p:txBody>
          <a:bodyPr wrap="square" rtlCol="0">
            <a:spAutoFit/>
          </a:bodyPr>
          <a:lstStyle/>
          <a:p>
            <a:r>
              <a:rPr lang="en-US" sz="1000" b="1" dirty="0"/>
              <a:t>PUBLIC - 1/10/24 MWG TO WMS</a:t>
            </a:r>
          </a:p>
        </p:txBody>
      </p:sp>
    </p:spTree>
    <p:extLst>
      <p:ext uri="{BB962C8B-B14F-4D97-AF65-F5344CB8AC3E}">
        <p14:creationId xmlns:p14="http://schemas.microsoft.com/office/powerpoint/2010/main" val="2730923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Guidelines for Approval of Temporary </a:t>
            </a:r>
            <a:r>
              <a:rPr lang="en-US" dirty="0">
                <a:latin typeface="TradeGothic LT" panose="020B0506030503020504" pitchFamily="34" charset="0"/>
                <a:ea typeface="TradeGothic LT" panose="020B0506030503020504" pitchFamily="34" charset="0"/>
              </a:rPr>
              <a:t>E</a:t>
            </a:r>
            <a:r>
              <a:rPr lang="en-US" b="1" dirty="0">
                <a:solidFill>
                  <a:schemeClr val="accent1"/>
                </a:solidFill>
                <a:latin typeface="TradeGothic LT" panose="020B0506030503020504" pitchFamily="34" charset="0"/>
                <a:ea typeface="TradeGothic LT" panose="020B0506030503020504" pitchFamily="34" charset="0"/>
              </a:rPr>
              <a:t>xemptions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Rectangle 2"/>
          <p:cNvSpPr/>
          <p:nvPr/>
        </p:nvSpPr>
        <p:spPr>
          <a:xfrm>
            <a:off x="381000" y="914400"/>
            <a:ext cx="8305800" cy="3847207"/>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New Temporary Exemption approval guidelines were shared at MWG and were posted to ERCOT EPS metering webpage.</a:t>
            </a: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New guidelines took effect after MWG 12/12/23 meeting.</a:t>
            </a: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Some issues that were previously granted temporary exemptions will now be reported as protocol violations via ERCOT internal processes.</a:t>
            </a: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
        <p:nvSpPr>
          <p:cNvPr id="5" name="TextBox 4">
            <a:extLst>
              <a:ext uri="{FF2B5EF4-FFF2-40B4-BE49-F238E27FC236}">
                <a16:creationId xmlns:a16="http://schemas.microsoft.com/office/drawing/2014/main" id="{B5A14BF7-11AC-8E4D-1302-AAB425960592}"/>
              </a:ext>
            </a:extLst>
          </p:cNvPr>
          <p:cNvSpPr txBox="1"/>
          <p:nvPr/>
        </p:nvSpPr>
        <p:spPr>
          <a:xfrm>
            <a:off x="114300" y="6579824"/>
            <a:ext cx="2324100" cy="246221"/>
          </a:xfrm>
          <a:prstGeom prst="rect">
            <a:avLst/>
          </a:prstGeom>
          <a:solidFill>
            <a:schemeClr val="bg1"/>
          </a:solidFill>
        </p:spPr>
        <p:txBody>
          <a:bodyPr wrap="square" rtlCol="0">
            <a:spAutoFit/>
          </a:bodyPr>
          <a:lstStyle/>
          <a:p>
            <a:r>
              <a:rPr lang="en-US" sz="1000" b="1" dirty="0"/>
              <a:t>PUBLIC - 1/10/24 MWG TO WMS</a:t>
            </a:r>
          </a:p>
        </p:txBody>
      </p:sp>
    </p:spTree>
    <p:extLst>
      <p:ext uri="{BB962C8B-B14F-4D97-AF65-F5344CB8AC3E}">
        <p14:creationId xmlns:p14="http://schemas.microsoft.com/office/powerpoint/2010/main" val="1174296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Next MWG meeting TBD</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3" name="Rectangle 2"/>
          <p:cNvSpPr/>
          <p:nvPr/>
        </p:nvSpPr>
        <p:spPr>
          <a:xfrm>
            <a:off x="381000" y="914400"/>
            <a:ext cx="8001000" cy="1200329"/>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Next MWG will be scheduled after discussions with TDSP &amp; meter vendor as well as ERCOT &amp; RE have progressed and new information is available to report.</a:t>
            </a:r>
            <a:endParaRPr lang="en-US" sz="2400" dirty="0"/>
          </a:p>
        </p:txBody>
      </p:sp>
      <p:sp>
        <p:nvSpPr>
          <p:cNvPr id="5" name="TextBox 4">
            <a:extLst>
              <a:ext uri="{FF2B5EF4-FFF2-40B4-BE49-F238E27FC236}">
                <a16:creationId xmlns:a16="http://schemas.microsoft.com/office/drawing/2014/main" id="{79BE86A7-1ECD-A449-978F-79C9A8896F6C}"/>
              </a:ext>
            </a:extLst>
          </p:cNvPr>
          <p:cNvSpPr txBox="1"/>
          <p:nvPr/>
        </p:nvSpPr>
        <p:spPr>
          <a:xfrm>
            <a:off x="114300" y="6579824"/>
            <a:ext cx="2171700" cy="246221"/>
          </a:xfrm>
          <a:prstGeom prst="rect">
            <a:avLst/>
          </a:prstGeom>
          <a:solidFill>
            <a:schemeClr val="bg1"/>
          </a:solidFill>
        </p:spPr>
        <p:txBody>
          <a:bodyPr wrap="square" rtlCol="0">
            <a:spAutoFit/>
          </a:bodyPr>
          <a:lstStyle/>
          <a:p>
            <a:r>
              <a:rPr lang="en-US" sz="1000" b="1" dirty="0"/>
              <a:t>PUBLIC - 1/10/24 MWG TO WMS</a:t>
            </a:r>
          </a:p>
        </p:txBody>
      </p:sp>
    </p:spTree>
    <p:extLst>
      <p:ext uri="{BB962C8B-B14F-4D97-AF65-F5344CB8AC3E}">
        <p14:creationId xmlns:p14="http://schemas.microsoft.com/office/powerpoint/2010/main" val="203671360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12469</TotalTime>
  <Words>444</Words>
  <Application>Microsoft Office PowerPoint</Application>
  <PresentationFormat>On-screen Show (4:3)</PresentationFormat>
  <Paragraphs>46</Paragraphs>
  <Slides>6</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TradeGothic LT</vt:lpstr>
      <vt:lpstr>1_Custom Design</vt:lpstr>
      <vt:lpstr>Office Theme</vt:lpstr>
      <vt:lpstr>PowerPoint Presentation</vt:lpstr>
      <vt:lpstr>NPRR1197 Discussion (Subtractive Metering)</vt:lpstr>
      <vt:lpstr>SMOGRR028 Discussion (Current Limiting Reactors)</vt:lpstr>
      <vt:lpstr>SMOGRR027 Update</vt:lpstr>
      <vt:lpstr>Guidelines for Approval of Temporary Exemptions</vt:lpstr>
      <vt:lpstr>Next MWG meeting TBD</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Blum, Michael K</cp:lastModifiedBy>
  <cp:revision>341</cp:revision>
  <cp:lastPrinted>2016-01-21T20:53:15Z</cp:lastPrinted>
  <dcterms:created xsi:type="dcterms:W3CDTF">2016-01-21T15:20:31Z</dcterms:created>
  <dcterms:modified xsi:type="dcterms:W3CDTF">2024-01-09T21:52:56Z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2023-10-19T12:53:30Z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9cb86894-6c01-44dd-96c7-ac59748ed38e</vt:lpwstr>
  </property>
  <property fmtid="{D5CDD505-2E9C-101B-9397-08002B2CF9AE}" pid="9" name="MSIP_Label_7084cbda-52b8-46fb-a7b7-cb5bd465ed85_ContentBits">
    <vt:lpwstr>0</vt:lpwstr>
  </property>
  <property fmtid="{D5CDD505-2E9C-101B-9397-08002B2CF9AE}" pid="10" name="MSIP_Label_e3ac3a1a-de19-428b-b395-6d250d7743fb_Enabled">
    <vt:lpwstr>true</vt:lpwstr>
  </property>
  <property fmtid="{D5CDD505-2E9C-101B-9397-08002B2CF9AE}" pid="11" name="MSIP_Label_e3ac3a1a-de19-428b-b395-6d250d7743fb_SetDate">
    <vt:lpwstr>2023-11-16T21:19:10Z</vt:lpwstr>
  </property>
  <property fmtid="{D5CDD505-2E9C-101B-9397-08002B2CF9AE}" pid="12" name="MSIP_Label_e3ac3a1a-de19-428b-b395-6d250d7743fb_Method">
    <vt:lpwstr>Standard</vt:lpwstr>
  </property>
  <property fmtid="{D5CDD505-2E9C-101B-9397-08002B2CF9AE}" pid="13" name="MSIP_Label_e3ac3a1a-de19-428b-b395-6d250d7743fb_Name">
    <vt:lpwstr>Internal Use Only</vt:lpwstr>
  </property>
  <property fmtid="{D5CDD505-2E9C-101B-9397-08002B2CF9AE}" pid="14" name="MSIP_Label_e3ac3a1a-de19-428b-b395-6d250d7743fb_SiteId">
    <vt:lpwstr>88cc5fd7-fd78-44b6-ad75-b6915088974f</vt:lpwstr>
  </property>
  <property fmtid="{D5CDD505-2E9C-101B-9397-08002B2CF9AE}" pid="15" name="MSIP_Label_e3ac3a1a-de19-428b-b395-6d250d7743fb_ActionId">
    <vt:lpwstr>489110ee-bc3d-4157-bf1c-cea6f674724a</vt:lpwstr>
  </property>
  <property fmtid="{D5CDD505-2E9C-101B-9397-08002B2CF9AE}" pid="16" name="MSIP_Label_e3ac3a1a-de19-428b-b395-6d250d7743fb_ContentBits">
    <vt:lpwstr>0</vt:lpwstr>
  </property>
</Properties>
</file>