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318" r:id="rId9"/>
    <p:sldId id="708" r:id="rId10"/>
    <p:sldId id="703" r:id="rId11"/>
    <p:sldId id="705" r:id="rId12"/>
    <p:sldId id="356" r:id="rId13"/>
    <p:sldId id="294" r:id="rId14"/>
    <p:sldId id="267" r:id="rId15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651F2F-C036-4487-902D-894EF6089A9D}" v="13" dt="2024-01-02T19:04:43.3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17" d="100"/>
          <a:sy n="117" d="100"/>
        </p:scale>
        <p:origin x="28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4B651F2F-C036-4487-902D-894EF6089A9D}"/>
    <pc:docChg chg="undo custSel modSld modMainMaster">
      <pc:chgData name="Anderson, Troy" userId="04de3903-03dd-44db-8353-3f14e4dd6886" providerId="ADAL" clId="{4B651F2F-C036-4487-902D-894EF6089A9D}" dt="2024-01-09T20:05:20.710" v="1529" actId="20577"/>
      <pc:docMkLst>
        <pc:docMk/>
      </pc:docMkLst>
      <pc:sldChg chg="modSp mod">
        <pc:chgData name="Anderson, Troy" userId="04de3903-03dd-44db-8353-3f14e4dd6886" providerId="ADAL" clId="{4B651F2F-C036-4487-902D-894EF6089A9D}" dt="2024-01-09T18:00:18.627" v="1227" actId="20577"/>
        <pc:sldMkLst>
          <pc:docMk/>
          <pc:sldMk cId="530499478" sldId="258"/>
        </pc:sldMkLst>
        <pc:spChg chg="mod">
          <ac:chgData name="Anderson, Troy" userId="04de3903-03dd-44db-8353-3f14e4dd6886" providerId="ADAL" clId="{4B651F2F-C036-4487-902D-894EF6089A9D}" dt="2024-01-09T18:00:18.627" v="1227" actId="20577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4B651F2F-C036-4487-902D-894EF6089A9D}" dt="2023-12-17T03:00:18.484" v="10" actId="6549"/>
        <pc:sldMkLst>
          <pc:docMk/>
          <pc:sldMk cId="730603795" sldId="260"/>
        </pc:sldMkLst>
        <pc:spChg chg="mod">
          <ac:chgData name="Anderson, Troy" userId="04de3903-03dd-44db-8353-3f14e4dd6886" providerId="ADAL" clId="{4B651F2F-C036-4487-902D-894EF6089A9D}" dt="2023-12-17T03:00:18.484" v="10" actId="6549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Anderson, Troy" userId="04de3903-03dd-44db-8353-3f14e4dd6886" providerId="ADAL" clId="{4B651F2F-C036-4487-902D-894EF6089A9D}" dt="2024-01-09T17:39:08.687" v="997" actId="6549"/>
        <pc:sldMkLst>
          <pc:docMk/>
          <pc:sldMk cId="135025254" sldId="294"/>
        </pc:sldMkLst>
        <pc:spChg chg="mod">
          <ac:chgData name="Anderson, Troy" userId="04de3903-03dd-44db-8353-3f14e4dd6886" providerId="ADAL" clId="{4B651F2F-C036-4487-902D-894EF6089A9D}" dt="2024-01-09T17:39:08.687" v="997" actId="6549"/>
          <ac:spMkLst>
            <pc:docMk/>
            <pc:sldMk cId="135025254" sldId="294"/>
            <ac:spMk id="6" creationId="{00000000-0000-0000-0000-000000000000}"/>
          </ac:spMkLst>
        </pc:spChg>
        <pc:graphicFrameChg chg="mod modGraphic">
          <ac:chgData name="Anderson, Troy" userId="04de3903-03dd-44db-8353-3f14e4dd6886" providerId="ADAL" clId="{4B651F2F-C036-4487-902D-894EF6089A9D}" dt="2024-01-09T15:40:00.722" v="996" actId="20577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4B651F2F-C036-4487-902D-894EF6089A9D}" dt="2024-01-09T17:58:51.521" v="1220" actId="179"/>
        <pc:sldMkLst>
          <pc:docMk/>
          <pc:sldMk cId="4064255820" sldId="318"/>
        </pc:sldMkLst>
        <pc:spChg chg="mod">
          <ac:chgData name="Anderson, Troy" userId="04de3903-03dd-44db-8353-3f14e4dd6886" providerId="ADAL" clId="{4B651F2F-C036-4487-902D-894EF6089A9D}" dt="2024-01-09T17:58:51.521" v="1220" actId="179"/>
          <ac:spMkLst>
            <pc:docMk/>
            <pc:sldMk cId="4064255820" sldId="318"/>
            <ac:spMk id="3" creationId="{00000000-0000-0000-0000-000000000000}"/>
          </ac:spMkLst>
        </pc:spChg>
      </pc:sldChg>
      <pc:sldChg chg="modSp mod">
        <pc:chgData name="Anderson, Troy" userId="04de3903-03dd-44db-8353-3f14e4dd6886" providerId="ADAL" clId="{4B651F2F-C036-4487-902D-894EF6089A9D}" dt="2024-01-09T19:22:27.080" v="1527" actId="20577"/>
        <pc:sldMkLst>
          <pc:docMk/>
          <pc:sldMk cId="2944727326" sldId="356"/>
        </pc:sldMkLst>
        <pc:graphicFrameChg chg="mod modGraphic">
          <ac:chgData name="Anderson, Troy" userId="04de3903-03dd-44db-8353-3f14e4dd6886" providerId="ADAL" clId="{4B651F2F-C036-4487-902D-894EF6089A9D}" dt="2024-01-09T19:22:27.080" v="1527" actId="20577"/>
          <ac:graphicFrameMkLst>
            <pc:docMk/>
            <pc:sldMk cId="2944727326" sldId="356"/>
            <ac:graphicFrameMk id="3" creationId="{00000000-0000-0000-0000-000000000000}"/>
          </ac:graphicFrameMkLst>
        </pc:graphicFrameChg>
      </pc:sldChg>
      <pc:sldChg chg="delSp modSp mod">
        <pc:chgData name="Anderson, Troy" userId="04de3903-03dd-44db-8353-3f14e4dd6886" providerId="ADAL" clId="{4B651F2F-C036-4487-902D-894EF6089A9D}" dt="2024-01-09T18:02:08.637" v="1249" actId="20577"/>
        <pc:sldMkLst>
          <pc:docMk/>
          <pc:sldMk cId="1067933821" sldId="703"/>
        </pc:sldMkLst>
        <pc:spChg chg="mod">
          <ac:chgData name="Anderson, Troy" userId="04de3903-03dd-44db-8353-3f14e4dd6886" providerId="ADAL" clId="{4B651F2F-C036-4487-902D-894EF6089A9D}" dt="2023-12-17T15:38:17.344" v="174" actId="20577"/>
          <ac:spMkLst>
            <pc:docMk/>
            <pc:sldMk cId="1067933821" sldId="703"/>
            <ac:spMk id="2" creationId="{00000000-0000-0000-0000-000000000000}"/>
          </ac:spMkLst>
        </pc:spChg>
        <pc:spChg chg="mod">
          <ac:chgData name="Anderson, Troy" userId="04de3903-03dd-44db-8353-3f14e4dd6886" providerId="ADAL" clId="{4B651F2F-C036-4487-902D-894EF6089A9D}" dt="2023-12-17T03:01:11.633" v="22" actId="207"/>
          <ac:spMkLst>
            <pc:docMk/>
            <pc:sldMk cId="1067933821" sldId="703"/>
            <ac:spMk id="12" creationId="{E95D181E-BA7E-CE40-563F-8C6AA0954567}"/>
          </ac:spMkLst>
        </pc:spChg>
        <pc:spChg chg="del">
          <ac:chgData name="Anderson, Troy" userId="04de3903-03dd-44db-8353-3f14e4dd6886" providerId="ADAL" clId="{4B651F2F-C036-4487-902D-894EF6089A9D}" dt="2024-01-02T18:57:55.008" v="495" actId="478"/>
          <ac:spMkLst>
            <pc:docMk/>
            <pc:sldMk cId="1067933821" sldId="703"/>
            <ac:spMk id="17" creationId="{2BA26272-ACBB-2EF4-1C1D-3BC0BA4AF78A}"/>
          </ac:spMkLst>
        </pc:spChg>
        <pc:spChg chg="mod">
          <ac:chgData name="Anderson, Troy" userId="04de3903-03dd-44db-8353-3f14e4dd6886" providerId="ADAL" clId="{4B651F2F-C036-4487-902D-894EF6089A9D}" dt="2023-12-17T03:01:15.242" v="23" actId="207"/>
          <ac:spMkLst>
            <pc:docMk/>
            <pc:sldMk cId="1067933821" sldId="703"/>
            <ac:spMk id="23" creationId="{221C9625-25D8-395B-4525-F1FB6C1FCE28}"/>
          </ac:spMkLst>
        </pc:spChg>
        <pc:spChg chg="mod">
          <ac:chgData name="Anderson, Troy" userId="04de3903-03dd-44db-8353-3f14e4dd6886" providerId="ADAL" clId="{4B651F2F-C036-4487-902D-894EF6089A9D}" dt="2024-01-02T18:58:06.647" v="496"/>
          <ac:spMkLst>
            <pc:docMk/>
            <pc:sldMk cId="1067933821" sldId="703"/>
            <ac:spMk id="26" creationId="{8479C2DE-7FC2-4409-B720-81664285021C}"/>
          </ac:spMkLst>
        </pc:spChg>
        <pc:spChg chg="mod">
          <ac:chgData name="Anderson, Troy" userId="04de3903-03dd-44db-8353-3f14e4dd6886" providerId="ADAL" clId="{4B651F2F-C036-4487-902D-894EF6089A9D}" dt="2024-01-02T18:58:42.637" v="504" actId="403"/>
          <ac:spMkLst>
            <pc:docMk/>
            <pc:sldMk cId="1067933821" sldId="703"/>
            <ac:spMk id="67" creationId="{677FB7AA-0425-4ECC-9149-91187034677E}"/>
          </ac:spMkLst>
        </pc:spChg>
        <pc:graphicFrameChg chg="modGraphic">
          <ac:chgData name="Anderson, Troy" userId="04de3903-03dd-44db-8353-3f14e4dd6886" providerId="ADAL" clId="{4B651F2F-C036-4487-902D-894EF6089A9D}" dt="2024-01-09T18:02:08.637" v="1249" actId="20577"/>
          <ac:graphicFrameMkLst>
            <pc:docMk/>
            <pc:sldMk cId="1067933821" sldId="703"/>
            <ac:graphicFrameMk id="40" creationId="{BB347731-9DCF-4A6B-84CF-377681286AF3}"/>
          </ac:graphicFrameMkLst>
        </pc:graphicFrameChg>
      </pc:sldChg>
      <pc:sldChg chg="addSp modSp mod">
        <pc:chgData name="Anderson, Troy" userId="04de3903-03dd-44db-8353-3f14e4dd6886" providerId="ADAL" clId="{4B651F2F-C036-4487-902D-894EF6089A9D}" dt="2024-01-09T20:05:20.710" v="1529" actId="20577"/>
        <pc:sldMkLst>
          <pc:docMk/>
          <pc:sldMk cId="2555911169" sldId="705"/>
        </pc:sldMkLst>
        <pc:spChg chg="add mod">
          <ac:chgData name="Anderson, Troy" userId="04de3903-03dd-44db-8353-3f14e4dd6886" providerId="ADAL" clId="{4B651F2F-C036-4487-902D-894EF6089A9D}" dt="2024-01-09T17:49:15.916" v="1001" actId="1035"/>
          <ac:spMkLst>
            <pc:docMk/>
            <pc:sldMk cId="2555911169" sldId="705"/>
            <ac:spMk id="4" creationId="{BF34BE13-842D-408D-EFB9-14E228A70C9D}"/>
          </ac:spMkLst>
        </pc:spChg>
        <pc:spChg chg="mod">
          <ac:chgData name="Anderson, Troy" userId="04de3903-03dd-44db-8353-3f14e4dd6886" providerId="ADAL" clId="{4B651F2F-C036-4487-902D-894EF6089A9D}" dt="2024-01-05T17:57:10.134" v="778" actId="20577"/>
          <ac:spMkLst>
            <pc:docMk/>
            <pc:sldMk cId="2555911169" sldId="705"/>
            <ac:spMk id="5" creationId="{B6C1BCB5-735E-26D9-5347-76174AA743C5}"/>
          </ac:spMkLst>
        </pc:spChg>
        <pc:spChg chg="mod">
          <ac:chgData name="Anderson, Troy" userId="04de3903-03dd-44db-8353-3f14e4dd6886" providerId="ADAL" clId="{4B651F2F-C036-4487-902D-894EF6089A9D}" dt="2024-01-05T17:54:56.860" v="777" actId="20577"/>
          <ac:spMkLst>
            <pc:docMk/>
            <pc:sldMk cId="2555911169" sldId="705"/>
            <ac:spMk id="11" creationId="{0E01DF70-B3D7-6052-D81C-C12E9F38C7A0}"/>
          </ac:spMkLst>
        </pc:spChg>
        <pc:spChg chg="mod">
          <ac:chgData name="Anderson, Troy" userId="04de3903-03dd-44db-8353-3f14e4dd6886" providerId="ADAL" clId="{4B651F2F-C036-4487-902D-894EF6089A9D}" dt="2024-01-09T17:49:28.655" v="1008" actId="1035"/>
          <ac:spMkLst>
            <pc:docMk/>
            <pc:sldMk cId="2555911169" sldId="705"/>
            <ac:spMk id="20" creationId="{7B414E3D-1330-1DDD-AC5E-4E294FE8AC52}"/>
          </ac:spMkLst>
        </pc:spChg>
        <pc:spChg chg="mod">
          <ac:chgData name="Anderson, Troy" userId="04de3903-03dd-44db-8353-3f14e4dd6886" providerId="ADAL" clId="{4B651F2F-C036-4487-902D-894EF6089A9D}" dt="2024-01-09T20:05:20.710" v="1529" actId="20577"/>
          <ac:spMkLst>
            <pc:docMk/>
            <pc:sldMk cId="2555911169" sldId="705"/>
            <ac:spMk id="21" creationId="{275B39E2-742A-1D0C-D123-744064439D16}"/>
          </ac:spMkLst>
        </pc:spChg>
        <pc:spChg chg="mod">
          <ac:chgData name="Anderson, Troy" userId="04de3903-03dd-44db-8353-3f14e4dd6886" providerId="ADAL" clId="{4B651F2F-C036-4487-902D-894EF6089A9D}" dt="2024-01-09T17:50:14.713" v="1033" actId="1038"/>
          <ac:spMkLst>
            <pc:docMk/>
            <pc:sldMk cId="2555911169" sldId="705"/>
            <ac:spMk id="26" creationId="{8479C2DE-7FC2-4409-B720-81664285021C}"/>
          </ac:spMkLst>
        </pc:spChg>
        <pc:spChg chg="mod">
          <ac:chgData name="Anderson, Troy" userId="04de3903-03dd-44db-8353-3f14e4dd6886" providerId="ADAL" clId="{4B651F2F-C036-4487-902D-894EF6089A9D}" dt="2024-01-08T17:16:25.293" v="912" actId="20577"/>
          <ac:spMkLst>
            <pc:docMk/>
            <pc:sldMk cId="2555911169" sldId="705"/>
            <ac:spMk id="34" creationId="{6A0ADDBF-EB41-4850-814F-88AF8881525B}"/>
          </ac:spMkLst>
        </pc:spChg>
        <pc:spChg chg="mod">
          <ac:chgData name="Anderson, Troy" userId="04de3903-03dd-44db-8353-3f14e4dd6886" providerId="ADAL" clId="{4B651F2F-C036-4487-902D-894EF6089A9D}" dt="2024-01-02T19:08:35.561" v="586" actId="207"/>
          <ac:spMkLst>
            <pc:docMk/>
            <pc:sldMk cId="2555911169" sldId="705"/>
            <ac:spMk id="38" creationId="{1FF61AC0-C7DB-4A25-AADC-B7C5E8C0B22A}"/>
          </ac:spMkLst>
        </pc:spChg>
        <pc:graphicFrameChg chg="modGraphic">
          <ac:chgData name="Anderson, Troy" userId="04de3903-03dd-44db-8353-3f14e4dd6886" providerId="ADAL" clId="{4B651F2F-C036-4487-902D-894EF6089A9D}" dt="2023-12-17T03:01:29.271" v="25" actId="207"/>
          <ac:graphicFrameMkLst>
            <pc:docMk/>
            <pc:sldMk cId="2555911169" sldId="705"/>
            <ac:graphicFrameMk id="7" creationId="{C9891136-BD87-176C-5143-91FEF1125173}"/>
          </ac:graphicFrameMkLst>
        </pc:graphicFrameChg>
        <pc:graphicFrameChg chg="mod modGraphic">
          <ac:chgData name="Anderson, Troy" userId="04de3903-03dd-44db-8353-3f14e4dd6886" providerId="ADAL" clId="{4B651F2F-C036-4487-902D-894EF6089A9D}" dt="2024-01-09T20:04:37.669" v="1528" actId="207"/>
          <ac:graphicFrameMkLst>
            <pc:docMk/>
            <pc:sldMk cId="2555911169" sldId="705"/>
            <ac:graphicFrameMk id="33" creationId="{00000000-0000-0000-0000-000000000000}"/>
          </ac:graphicFrameMkLst>
        </pc:graphicFrameChg>
      </pc:sldChg>
      <pc:sldChg chg="addSp delSp modSp mod">
        <pc:chgData name="Anderson, Troy" userId="04de3903-03dd-44db-8353-3f14e4dd6886" providerId="ADAL" clId="{4B651F2F-C036-4487-902D-894EF6089A9D}" dt="2024-01-04T19:32:48.597" v="656" actId="1035"/>
        <pc:sldMkLst>
          <pc:docMk/>
          <pc:sldMk cId="715471386" sldId="708"/>
        </pc:sldMkLst>
        <pc:spChg chg="add mod">
          <ac:chgData name="Anderson, Troy" userId="04de3903-03dd-44db-8353-3f14e4dd6886" providerId="ADAL" clId="{4B651F2F-C036-4487-902D-894EF6089A9D}" dt="2024-01-04T19:28:04.669" v="654" actId="1036"/>
          <ac:spMkLst>
            <pc:docMk/>
            <pc:sldMk cId="715471386" sldId="708"/>
            <ac:spMk id="3" creationId="{0A8DA46F-D920-EF31-E17F-D78414C3CDD8}"/>
          </ac:spMkLst>
        </pc:spChg>
        <pc:picChg chg="add mod">
          <ac:chgData name="Anderson, Troy" userId="04de3903-03dd-44db-8353-3f14e4dd6886" providerId="ADAL" clId="{4B651F2F-C036-4487-902D-894EF6089A9D}" dt="2024-01-04T19:32:48.597" v="656" actId="1035"/>
          <ac:picMkLst>
            <pc:docMk/>
            <pc:sldMk cId="715471386" sldId="708"/>
            <ac:picMk id="5" creationId="{0448BC97-F3B3-7545-1E73-BD65E3EDF604}"/>
          </ac:picMkLst>
        </pc:picChg>
        <pc:picChg chg="del mod">
          <ac:chgData name="Anderson, Troy" userId="04de3903-03dd-44db-8353-3f14e4dd6886" providerId="ADAL" clId="{4B651F2F-C036-4487-902D-894EF6089A9D}" dt="2024-01-04T19:26:35.795" v="593" actId="478"/>
          <ac:picMkLst>
            <pc:docMk/>
            <pc:sldMk cId="715471386" sldId="708"/>
            <ac:picMk id="8" creationId="{B88DD9F2-9A52-FFE0-6375-A9AA25CCB639}"/>
          </ac:picMkLst>
        </pc:picChg>
        <pc:picChg chg="add mod">
          <ac:chgData name="Anderson, Troy" userId="04de3903-03dd-44db-8353-3f14e4dd6886" providerId="ADAL" clId="{4B651F2F-C036-4487-902D-894EF6089A9D}" dt="2024-01-04T19:27:52.512" v="619" actId="1036"/>
          <ac:picMkLst>
            <pc:docMk/>
            <pc:sldMk cId="715471386" sldId="708"/>
            <ac:picMk id="9" creationId="{F05FFAF8-6C9E-06A0-0132-9E8ECA5D4CD1}"/>
          </ac:picMkLst>
        </pc:picChg>
      </pc:sldChg>
      <pc:sldMasterChg chg="modSldLayout">
        <pc:chgData name="Anderson, Troy" userId="04de3903-03dd-44db-8353-3f14e4dd6886" providerId="ADAL" clId="{4B651F2F-C036-4487-902D-894EF6089A9D}" dt="2023-12-17T03:00:37.808" v="19" actId="6549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4B651F2F-C036-4487-902D-894EF6089A9D}" dt="2023-12-17T03:00:37.808" v="19" actId="6549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4B651F2F-C036-4487-902D-894EF6089A9D}" dt="2023-12-17T03:00:37.808" v="19" actId="6549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61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76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5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January 11, 2024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Major Projects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2023 Releases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2024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NPRR1208 	</a:t>
            </a:r>
            <a:r>
              <a:rPr lang="en-US" sz="1600" kern="0" dirty="0"/>
              <a:t>–</a:t>
            </a:r>
            <a:r>
              <a:rPr lang="en-US" sz="1600" i="1" dirty="0"/>
              <a:t> Creation of Invoice Report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SCR825 	– ERCOT Voice Communications Aggregation</a:t>
            </a:r>
          </a:p>
          <a:p>
            <a:pPr lvl="1">
              <a:tabLst>
                <a:tab pos="2232025" algn="l"/>
                <a:tab pos="251777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Meeting held on 12/14/2023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02" y="762000"/>
            <a:ext cx="8839200" cy="5486400"/>
          </a:xfrm>
        </p:spPr>
        <p:txBody>
          <a:bodyPr/>
          <a:lstStyle/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December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12/19/2023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SCR824</a:t>
            </a:r>
            <a:r>
              <a:rPr kumimoji="0" lang="en-US" sz="16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	– </a:t>
            </a:r>
            <a:r>
              <a:rPr lang="en-US" sz="1400" dirty="0"/>
              <a:t>Increase File Size and Quantity Limits for RIOO Attachments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endParaRPr lang="en-US" sz="600" dirty="0"/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December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12/20/2023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NPRR1153 	</a:t>
            </a:r>
            <a:r>
              <a:rPr lang="en-US" sz="1400" kern="0" dirty="0"/>
              <a:t>–</a:t>
            </a:r>
            <a:r>
              <a:rPr lang="en-US" sz="1400" dirty="0">
                <a:latin typeface="Arial" panose="020B0604020202020204" pitchFamily="34" charset="0"/>
              </a:rPr>
              <a:t> </a:t>
            </a:r>
            <a:r>
              <a:rPr lang="en-US" sz="1400" kern="0" dirty="0"/>
              <a:t>ERCOT Fee Schedule Changes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endParaRPr lang="en-US" sz="600" kern="0" dirty="0"/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January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1/1/2024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PGRR098(a) – Consideration of Load Shed in Transmission Planning Criteria</a:t>
            </a:r>
          </a:p>
          <a:p>
            <a:pPr lvl="2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Section 4.1.1.8</a:t>
            </a: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endParaRPr lang="en-US" sz="6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January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R1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1/25/2024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NPRR1092(b) </a:t>
            </a:r>
            <a:r>
              <a:rPr lang="en-US" sz="1400" kern="0" dirty="0"/>
              <a:t>–</a:t>
            </a:r>
            <a:r>
              <a:rPr lang="en-US" sz="1400" dirty="0">
                <a:latin typeface="Arial" panose="020B0604020202020204" pitchFamily="34" charset="0"/>
              </a:rPr>
              <a:t> </a:t>
            </a:r>
            <a:r>
              <a:rPr lang="en-US" sz="1400" kern="0" dirty="0"/>
              <a:t>Reduce RUC Offer Floor and Limit RUC Opt-Out Provision</a:t>
            </a:r>
          </a:p>
          <a:p>
            <a:pPr lvl="2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kern="0" dirty="0"/>
              <a:t>“Limit RUC Opt-Out Provision” portion</a:t>
            </a:r>
          </a:p>
          <a:p>
            <a:pPr lvl="2">
              <a:tabLst>
                <a:tab pos="1774825" algn="l"/>
                <a:tab pos="2225675" algn="l"/>
                <a:tab pos="7199313" algn="l"/>
              </a:tabLst>
            </a:pPr>
            <a:endParaRPr lang="en-US" sz="600" kern="0" dirty="0"/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February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2/1/2024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Public API Enhancements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Ancillary Service Responsibility Telemetry Changes for ESRs</a:t>
            </a:r>
          </a:p>
          <a:p>
            <a:pPr lvl="2">
              <a:tabLst>
                <a:tab pos="1774825" algn="l"/>
                <a:tab pos="2225675" algn="l"/>
                <a:tab pos="7199313" algn="l"/>
              </a:tabLst>
            </a:pPr>
            <a:r>
              <a:rPr lang="en-US" sz="1050" dirty="0">
                <a:latin typeface="Arial" panose="020B0604020202020204" pitchFamily="34" charset="0"/>
              </a:rPr>
              <a:t>See ROS/WMS materials and Market Notices for more information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endParaRPr lang="en-US" sz="600" kern="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February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R2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2/22/2024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1998663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NPRR1132(a) 	</a:t>
            </a:r>
            <a:r>
              <a:rPr lang="en-US" sz="1400" kern="0" dirty="0"/>
              <a:t>– </a:t>
            </a:r>
            <a:r>
              <a:rPr lang="en-US" sz="1400" dirty="0">
                <a:latin typeface="Arial" panose="020B0604020202020204" pitchFamily="34" charset="0"/>
              </a:rPr>
              <a:t>Communicate Operating Limitations during Cold and Hot Weather Conditions</a:t>
            </a:r>
          </a:p>
          <a:p>
            <a:pPr lvl="1">
              <a:tabLst>
                <a:tab pos="1774825" algn="l"/>
                <a:tab pos="1998663" algn="l"/>
                <a:tab pos="7199313" algn="l"/>
              </a:tabLst>
            </a:pPr>
            <a:r>
              <a:rPr lang="en-US" sz="1400" kern="0" dirty="0"/>
              <a:t>RRGRR032		– Related to NPRR1132</a:t>
            </a:r>
          </a:p>
          <a:p>
            <a:pPr lvl="1">
              <a:tabLst>
                <a:tab pos="1774825" algn="l"/>
                <a:tab pos="1998663" algn="l"/>
                <a:tab pos="7199313" algn="l"/>
              </a:tabLst>
            </a:pPr>
            <a:r>
              <a:rPr lang="en-US" sz="1400" kern="0" dirty="0"/>
              <a:t>NOGRR249(b) 	– Communication of System Operating Limit Exceedances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44196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Major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A8DA46F-D920-EF31-E17F-D78414C3CDD8}"/>
              </a:ext>
            </a:extLst>
          </p:cNvPr>
          <p:cNvSpPr txBox="1">
            <a:spLocks/>
          </p:cNvSpPr>
          <p:nvPr/>
        </p:nvSpPr>
        <p:spPr>
          <a:xfrm>
            <a:off x="227172" y="3599920"/>
            <a:ext cx="4419600" cy="4352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/>
              <a:t>Other Project Highlights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48BC97-F3B3-7545-1E73-BD65E3EDF6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838200"/>
            <a:ext cx="8915400" cy="22288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05FFAF8-6C9E-06A0-0132-9E8ECA5D4C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578" y="4135875"/>
            <a:ext cx="8934167" cy="182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71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2023 Releases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5403145"/>
              </p:ext>
            </p:extLst>
          </p:nvPr>
        </p:nvGraphicFramePr>
        <p:xfrm>
          <a:off x="160280" y="881387"/>
          <a:ext cx="8839200" cy="393192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83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1/31 – 2/2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 – 3/30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6/6 – 6/8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 – 7/27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10/3 – 10/5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12/5 – 12/7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NPRR1020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OBDRR043/44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Phase 2A – Maine Invoice and Credit Exposure</a:t>
                      </a: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 </a:t>
                      </a: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LPGRR070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NPRR1175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OBDRR048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EMS Upgrade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PGRR081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NPRR1153</a:t>
                      </a: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88073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8897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87910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849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88037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849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3191"/>
            <a:ext cx="2505302" cy="5847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NPRR1020(a) – EPS Metering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NPRR1026(a) – SLF – RIOO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NPRR1096(b) – ECRS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NOGRR249(a) – </a:t>
            </a:r>
            <a:r>
              <a:rPr lang="en-US" sz="800" b="0" kern="0" dirty="0" err="1"/>
              <a:t>GridGeo</a:t>
            </a:r>
            <a:r>
              <a:rPr lang="en-US" sz="800" b="0" kern="0" dirty="0"/>
              <a:t> portion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737759"/>
              </p:ext>
            </p:extLst>
          </p:nvPr>
        </p:nvGraphicFramePr>
        <p:xfrm>
          <a:off x="176358" y="5136811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484,825(b),826,829,841,857,879,885,904,918,930,936,941,945,963,965,975,987,995,1004,1006,1007,1019,1030,1032,1034,1057, 1077,1105,1111, 1128,1131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799,805,810,818,819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066,076,088,091,094,099,103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451582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3FABC49-64BA-4341-9620-8FAE27F64974}"/>
              </a:ext>
            </a:extLst>
          </p:cNvPr>
          <p:cNvSpPr txBox="1"/>
          <p:nvPr/>
        </p:nvSpPr>
        <p:spPr>
          <a:xfrm>
            <a:off x="4256524" y="1389707"/>
            <a:ext cx="37054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80915" y="1397185"/>
            <a:ext cx="370549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00" b="1" i="1" kern="0" dirty="0">
                <a:solidFill>
                  <a:srgbClr val="000000"/>
                </a:solidFill>
              </a:rPr>
              <a:t> </a:t>
            </a: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dirty="0"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dirty="0"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94C33D-5A6E-4835-8D60-5683CF0A7FFE}"/>
              </a:ext>
            </a:extLst>
          </p:cNvPr>
          <p:cNvSpPr txBox="1"/>
          <p:nvPr/>
        </p:nvSpPr>
        <p:spPr>
          <a:xfrm>
            <a:off x="8678397" y="1454540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8646711" y="1391476"/>
            <a:ext cx="416949" cy="3208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latin typeface="Wingdings" panose="05000000000000000000" pitchFamily="2" charset="2"/>
              </a:rPr>
              <a:t>ü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latin typeface="Wingdings" panose="05000000000000000000" pitchFamily="2" charset="2"/>
              </a:rPr>
              <a:t>ü</a:t>
            </a:r>
            <a:r>
              <a:rPr lang="en-US" sz="105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latin typeface="Wingdings" panose="05000000000000000000" pitchFamily="2" charset="2"/>
              </a:rPr>
              <a:t>ü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latin typeface="Wingdings" panose="05000000000000000000" pitchFamily="2" charset="2"/>
              </a:rPr>
              <a:t>ü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8" name="TextBox 12">
            <a:extLst>
              <a:ext uri="{FF2B5EF4-FFF2-40B4-BE49-F238E27FC236}">
                <a16:creationId xmlns:a16="http://schemas.microsoft.com/office/drawing/2014/main" id="{086159DC-2D1C-470F-8874-21F198816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0114" y="3399638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382649"/>
            <a:ext cx="3705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A0B95E67-5918-4A23-AE00-6AC2416D3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456" y="2316362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7/14</a:t>
            </a:r>
            <a:endParaRPr lang="en-US" sz="1200" kern="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2B2A94E-A5B3-4CF6-AAE2-12971C5EFBF2}"/>
              </a:ext>
            </a:extLst>
          </p:cNvPr>
          <p:cNvSpPr txBox="1"/>
          <p:nvPr/>
        </p:nvSpPr>
        <p:spPr>
          <a:xfrm>
            <a:off x="5716025" y="1200302"/>
            <a:ext cx="370549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i="1" kern="0" dirty="0">
                <a:solidFill>
                  <a:srgbClr val="000000"/>
                </a:solidFill>
              </a:rPr>
              <a:t> </a:t>
            </a: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615B54-2AA6-8B76-5F70-7479D7CF1C64}"/>
              </a:ext>
            </a:extLst>
          </p:cNvPr>
          <p:cNvSpPr txBox="1"/>
          <p:nvPr/>
        </p:nvSpPr>
        <p:spPr>
          <a:xfrm>
            <a:off x="1291752" y="1394355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5" name="TextBox 12">
            <a:extLst>
              <a:ext uri="{FF2B5EF4-FFF2-40B4-BE49-F238E27FC236}">
                <a16:creationId xmlns:a16="http://schemas.microsoft.com/office/drawing/2014/main" id="{90B21521-06B7-DAF1-A0C8-8C7BACEDB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0093" y="317927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</a:t>
            </a:r>
            <a:endParaRPr lang="en-US" sz="1200" kern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36C19D-4DB6-38B4-FA0F-59241A00EA59}"/>
              </a:ext>
            </a:extLst>
          </p:cNvPr>
          <p:cNvSpPr txBox="1"/>
          <p:nvPr/>
        </p:nvSpPr>
        <p:spPr>
          <a:xfrm>
            <a:off x="5721867" y="1682778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6184" y="4755511"/>
            <a:ext cx="4342170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Upgrade Freeze – </a:t>
            </a:r>
            <a:r>
              <a:rPr lang="en-US" sz="1200" b="0" dirty="0"/>
              <a:t>July 2023 – Jan. 2024</a:t>
            </a:r>
          </a:p>
        </p:txBody>
      </p:sp>
      <p:sp>
        <p:nvSpPr>
          <p:cNvPr id="9" name="TextBox 12">
            <a:extLst>
              <a:ext uri="{FF2B5EF4-FFF2-40B4-BE49-F238E27FC236}">
                <a16:creationId xmlns:a16="http://schemas.microsoft.com/office/drawing/2014/main" id="{78871F62-5B18-09C7-5271-70F92EC0C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5794" y="1773619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</a:t>
            </a:r>
          </a:p>
        </p:txBody>
      </p:sp>
      <p:sp>
        <p:nvSpPr>
          <p:cNvPr id="7" name="TextBox 12">
            <a:extLst>
              <a:ext uri="{FF2B5EF4-FFF2-40B4-BE49-F238E27FC236}">
                <a16:creationId xmlns:a16="http://schemas.microsoft.com/office/drawing/2014/main" id="{2FBCA51C-2DDB-C907-32BA-EDE176CF9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124462"/>
            <a:ext cx="144589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6/28</a:t>
            </a:r>
            <a:endParaRPr lang="en-US" sz="1200" kern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6F9E4D-B682-8965-C98B-92AB3542239E}"/>
              </a:ext>
            </a:extLst>
          </p:cNvPr>
          <p:cNvSpPr txBox="1"/>
          <p:nvPr/>
        </p:nvSpPr>
        <p:spPr>
          <a:xfrm>
            <a:off x="4244167" y="4427844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12" name="TextBox 12">
            <a:extLst>
              <a:ext uri="{FF2B5EF4-FFF2-40B4-BE49-F238E27FC236}">
                <a16:creationId xmlns:a16="http://schemas.microsoft.com/office/drawing/2014/main" id="{E95D181E-BA7E-CE40-563F-8C6AA0954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7083" y="4051302"/>
            <a:ext cx="142863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12/19</a:t>
            </a:r>
          </a:p>
        </p:txBody>
      </p:sp>
      <p:sp>
        <p:nvSpPr>
          <p:cNvPr id="18" name="TextBox 12">
            <a:extLst>
              <a:ext uri="{FF2B5EF4-FFF2-40B4-BE49-F238E27FC236}">
                <a16:creationId xmlns:a16="http://schemas.microsoft.com/office/drawing/2014/main" id="{1E37C074-3BBB-8053-E711-761665B08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095" y="2740570"/>
            <a:ext cx="150867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11/19 </a:t>
            </a:r>
            <a:r>
              <a:rPr lang="en-US" sz="1000" dirty="0"/>
              <a:t>and</a:t>
            </a:r>
            <a:r>
              <a:rPr lang="en-US" sz="1200" dirty="0"/>
              <a:t> 12/1</a:t>
            </a:r>
          </a:p>
        </p:txBody>
      </p:sp>
      <p:sp>
        <p:nvSpPr>
          <p:cNvPr id="23" name="TextBox 12">
            <a:extLst>
              <a:ext uri="{FF2B5EF4-FFF2-40B4-BE49-F238E27FC236}">
                <a16:creationId xmlns:a16="http://schemas.microsoft.com/office/drawing/2014/main" id="{221C9625-25D8-395B-4525-F1FB6C1FC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058518"/>
            <a:ext cx="150867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12/20</a:t>
            </a:r>
          </a:p>
        </p:txBody>
      </p:sp>
    </p:spTree>
    <p:extLst>
      <p:ext uri="{BB962C8B-B14F-4D97-AF65-F5344CB8AC3E}">
        <p14:creationId xmlns:p14="http://schemas.microsoft.com/office/powerpoint/2010/main" val="1067933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2024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53484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6512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58323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0837635"/>
              </p:ext>
            </p:extLst>
          </p:nvPr>
        </p:nvGraphicFramePr>
        <p:xfrm>
          <a:off x="160280" y="818732"/>
          <a:ext cx="8839200" cy="3065839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33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20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NPRR1092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PGRR098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Public API Enhancements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ESR Telemetry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NPRR1196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Forecast Presentation Platform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58976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81808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2632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81644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223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81772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223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063" y="5561257"/>
            <a:ext cx="250530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NPRR1026(b) – SLF – Reporting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 Provision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NPRR1132(a) – Operating Limits in Cold and Hot 	Conditions – RIOO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NOGRR249(b) – MIS posting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PGRR098(a) – Section 4.1.1.8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88927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73251" y="1329904"/>
            <a:ext cx="370549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 </a:t>
            </a:r>
            <a:endParaRPr lang="en-US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1301556" y="1319468"/>
            <a:ext cx="416949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E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319994"/>
            <a:ext cx="370549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615261"/>
              </p:ext>
            </p:extLst>
          </p:nvPr>
        </p:nvGraphicFramePr>
        <p:xfrm>
          <a:off x="159776" y="3858011"/>
          <a:ext cx="8839200" cy="1578283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4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 SET 5.0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11/10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12/11-12/12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45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857358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86559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1197EDA7-DEFC-A6DF-BC49-02212A68763E}"/>
              </a:ext>
            </a:extLst>
          </p:cNvPr>
          <p:cNvSpPr/>
          <p:nvPr/>
        </p:nvSpPr>
        <p:spPr>
          <a:xfrm>
            <a:off x="3123696" y="3855723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861617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861617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505729-56C5-4A43-A94F-AE7E7CB669A8}"/>
              </a:ext>
            </a:extLst>
          </p:cNvPr>
          <p:cNvSpPr txBox="1"/>
          <p:nvPr/>
        </p:nvSpPr>
        <p:spPr>
          <a:xfrm>
            <a:off x="7158882" y="4364174"/>
            <a:ext cx="37054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5B39E2-742A-1D0C-D123-744064439D16}"/>
              </a:ext>
            </a:extLst>
          </p:cNvPr>
          <p:cNvSpPr txBox="1"/>
          <p:nvPr/>
        </p:nvSpPr>
        <p:spPr>
          <a:xfrm>
            <a:off x="4227253" y="1318176"/>
            <a:ext cx="41694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>
                <a:solidFill>
                  <a:srgbClr val="000000"/>
                </a:solidFill>
              </a:rPr>
              <a:t>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id="{7B414E3D-1330-1DDD-AC5E-4E294FE8A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65" y="2743200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</a:t>
            </a: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BD585D9C-A541-D6AA-B8B9-FB81D860B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8861" y="2402627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C1BCB5-735E-26D9-5347-76174AA743C5}"/>
              </a:ext>
            </a:extLst>
          </p:cNvPr>
          <p:cNvSpPr txBox="1"/>
          <p:nvPr/>
        </p:nvSpPr>
        <p:spPr>
          <a:xfrm>
            <a:off x="8649864" y="4358253"/>
            <a:ext cx="37054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01DF70-B3D7-6052-D81C-C12E9F38C7A0}"/>
              </a:ext>
            </a:extLst>
          </p:cNvPr>
          <p:cNvSpPr txBox="1"/>
          <p:nvPr/>
        </p:nvSpPr>
        <p:spPr>
          <a:xfrm>
            <a:off x="8632348" y="1318176"/>
            <a:ext cx="37054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BF34BE13-842D-408D-EFB9-14E228A70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1905000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1/1</a:t>
            </a:r>
          </a:p>
        </p:txBody>
      </p:sp>
    </p:spTree>
    <p:extLst>
      <p:ext uri="{BB962C8B-B14F-4D97-AF65-F5344CB8AC3E}">
        <p14:creationId xmlns:p14="http://schemas.microsoft.com/office/powerpoint/2010/main" val="2555911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470679"/>
              </p:ext>
            </p:extLst>
          </p:nvPr>
        </p:nvGraphicFramePr>
        <p:xfrm>
          <a:off x="152400" y="770930"/>
          <a:ext cx="8839200" cy="5263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57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Proj</a:t>
                      </a:r>
                      <a:r>
                        <a:rPr lang="en-US" sz="1200" dirty="0"/>
                        <a:t>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1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NPRR945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 Metering Requirements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Likely to start soon as an O&amp;M effort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1682317"/>
                  </a:ext>
                </a:extLst>
              </a:tr>
              <a:tr h="22842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Analyzing a March 2024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0756942"/>
                  </a:ext>
                </a:extLst>
              </a:tr>
              <a:tr h="5377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RT On-Line Reliability Deployment Price Adder Inputs to Match Actual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6277214"/>
                  </a:ext>
                </a:extLst>
              </a:tr>
              <a:tr h="2479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 Offer Modernization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Analyzing a July 2024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331280"/>
                  </a:ext>
                </a:extLst>
              </a:tr>
              <a:tr h="52797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Changes to Address Market Impacts of Additional Non-Spin Procurement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 – </a:t>
                      </a:r>
                    </a:p>
                    <a:p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160 hours of vendor labor required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053049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FFR Procurement up to FFR Limit Without Proration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Analyzing a July 2024 start</a:t>
                      </a: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2580647"/>
                  </a:ext>
                </a:extLst>
              </a:tr>
              <a:tr h="2479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Controllable Load Resource Participation in Non-Spin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Analyzing a February 2024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6628470"/>
                  </a:ext>
                </a:extLst>
              </a:tr>
              <a:tr h="3081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NPRR1139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Adjustments to Capacity Shortfall Ratio Share for IRRs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Analyzing an April 2024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9058271"/>
                  </a:ext>
                </a:extLst>
              </a:tr>
              <a:tr h="3081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Requirements for DGRs and DESRs on Circuits Subject to Load Shedding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options – 600+ hours of vendor labor required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2857396"/>
                  </a:ext>
                </a:extLst>
              </a:tr>
              <a:tr h="3081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PGRR088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Include Financial Security Amount in the Monthly Generator Interconnection Status Report</a:t>
                      </a:r>
                      <a:endParaRPr lang="en-US" sz="700" b="0" i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RIOO portion likely to be O&amp;M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4565050"/>
                  </a:ext>
                </a:extLst>
              </a:tr>
              <a:tr h="3081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SCR799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Outage Study Cases in the System Operations Test Environment (SOTE)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Analyzing a July 2024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9248000"/>
                  </a:ext>
                </a:extLst>
              </a:tr>
              <a:tr h="3081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Early Access to Certain 60-Day Reports to TSPs Upon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2344033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6464675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591406"/>
              </p:ext>
            </p:extLst>
          </p:nvPr>
        </p:nvGraphicFramePr>
        <p:xfrm>
          <a:off x="89933" y="1215786"/>
          <a:ext cx="8955921" cy="3746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Capturing Natural Gas Delivery Information for Natural Gas Generation Resources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46075" algn="l"/>
                        </a:tabLst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Revised IA: &lt;$5k O&amp;M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46075" algn="l"/>
                        </a:tabLst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46075" algn="l"/>
                        </a:tabLst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Previous IA: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46075" algn="l"/>
                        </a:tabLst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	$75k-$125k, 6-9 months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6370126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NPRR1208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Creation of Invoice Report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$40k-$60k, 4-6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Reporting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3133583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NPRR1213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DGRs and DESRs on Circuits Subject to Load Shed to Provide ECRS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More time needed to complete IA</a:t>
                      </a:r>
                      <a:endParaRPr lang="en-US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638566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SCR825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Voice Communications Aggregation</a:t>
                      </a:r>
                      <a:endParaRPr lang="en-US" sz="1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$150k-$350k, 7-10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Registration, EMS, MMS, Integration, Telecom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191355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543620"/>
              </p:ext>
            </p:extLst>
          </p:nvPr>
        </p:nvGraphicFramePr>
        <p:xfrm>
          <a:off x="3581400" y="998220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8714" y="6102512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2024 Rank in Business Strategy 	= 4090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380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1219200"/>
            <a:ext cx="7086600" cy="47244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TWG meeting held on 12/14/2023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Agenda: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ADC6FA-D6AE-F277-95EE-31515BDBA0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057400"/>
            <a:ext cx="6183823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c34af464-7aa1-4edd-9be4-83dffc1cb926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557531</TotalTime>
  <Words>1279</Words>
  <Application>Microsoft Office PowerPoint</Application>
  <PresentationFormat>On-screen Show (4:3)</PresentationFormat>
  <Paragraphs>601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Major Projects</vt:lpstr>
      <vt:lpstr>2023 Releases – Approved NPRRs / SCRs / xGRRs </vt:lpstr>
      <vt:lpstr>2024 Release Targets – Approved NPRRs / SCRs / xGRRs </vt:lpstr>
      <vt:lpstr>Additional Project Status Information</vt:lpstr>
      <vt:lpstr>Priority / Rank Recommendations for Revision Requests with Impacts</vt:lpstr>
      <vt:lpstr>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3124</cp:revision>
  <cp:lastPrinted>2023-11-09T04:45:04Z</cp:lastPrinted>
  <dcterms:created xsi:type="dcterms:W3CDTF">2016-01-21T15:20:31Z</dcterms:created>
  <dcterms:modified xsi:type="dcterms:W3CDTF">2024-01-09T20:05:23Z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