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9"/>
  </p:notesMasterIdLst>
  <p:sldIdLst>
    <p:sldId id="256" r:id="rId4"/>
    <p:sldId id="257" r:id="rId5"/>
    <p:sldId id="261"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83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DDE9BA-CA43-4168-AD17-AD0AB92B731A}" type="datetimeFigureOut">
              <a:rPr lang="en-US" smtClean="0"/>
              <a:t>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BEDFF-1811-4507-81C0-B69516ED9833}" type="slidenum">
              <a:rPr lang="en-US" smtClean="0"/>
              <a:t>‹#›</a:t>
            </a:fld>
            <a:endParaRPr lang="en-US"/>
          </a:p>
        </p:txBody>
      </p:sp>
    </p:spTree>
    <p:extLst>
      <p:ext uri="{BB962C8B-B14F-4D97-AF65-F5344CB8AC3E}">
        <p14:creationId xmlns:p14="http://schemas.microsoft.com/office/powerpoint/2010/main" val="230737295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1</a:t>
            </a:fld>
            <a:endParaRPr lang="en-US"/>
          </a:p>
        </p:txBody>
      </p:sp>
    </p:spTree>
    <p:extLst>
      <p:ext uri="{BB962C8B-B14F-4D97-AF65-F5344CB8AC3E}">
        <p14:creationId xmlns:p14="http://schemas.microsoft.com/office/powerpoint/2010/main" val="1199779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2</a:t>
            </a:fld>
            <a:endParaRPr lang="en-US"/>
          </a:p>
        </p:txBody>
      </p:sp>
    </p:spTree>
    <p:extLst>
      <p:ext uri="{BB962C8B-B14F-4D97-AF65-F5344CB8AC3E}">
        <p14:creationId xmlns:p14="http://schemas.microsoft.com/office/powerpoint/2010/main" val="3687620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3</a:t>
            </a:fld>
            <a:endParaRPr lang="en-US"/>
          </a:p>
        </p:txBody>
      </p:sp>
    </p:spTree>
    <p:extLst>
      <p:ext uri="{BB962C8B-B14F-4D97-AF65-F5344CB8AC3E}">
        <p14:creationId xmlns:p14="http://schemas.microsoft.com/office/powerpoint/2010/main" val="3492461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4</a:t>
            </a:fld>
            <a:endParaRPr lang="en-US"/>
          </a:p>
        </p:txBody>
      </p:sp>
    </p:spTree>
    <p:extLst>
      <p:ext uri="{BB962C8B-B14F-4D97-AF65-F5344CB8AC3E}">
        <p14:creationId xmlns:p14="http://schemas.microsoft.com/office/powerpoint/2010/main" val="375237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B0A18-65FB-47FB-EB4C-DA8BDC980B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FBD0F4-67BE-AD51-B498-160F035AEF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B6394B-DD95-C74B-260B-709BC5F36573}"/>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5" name="Footer Placeholder 4">
            <a:extLst>
              <a:ext uri="{FF2B5EF4-FFF2-40B4-BE49-F238E27FC236}">
                <a16:creationId xmlns:a16="http://schemas.microsoft.com/office/drawing/2014/main" id="{A70C2B58-C96F-297E-5DC7-C941ED8869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B83B38-452F-055A-A7D5-27E04AB3ABE8}"/>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598744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9BEFB-0B6D-7686-B6E1-A7778207C7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51203D-3381-9460-D281-9594259880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63D3A-CF49-7D02-5774-74B30DD84CE5}"/>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5" name="Footer Placeholder 4">
            <a:extLst>
              <a:ext uri="{FF2B5EF4-FFF2-40B4-BE49-F238E27FC236}">
                <a16:creationId xmlns:a16="http://schemas.microsoft.com/office/drawing/2014/main" id="{0EE887D1-9F68-06E7-9FEB-8D03CF3D8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7DBA7-A7AE-8B6C-453B-0C38158BA268}"/>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86102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4879A-1665-2A12-2792-56468AA6E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F3205B-EB6A-0AB5-02A4-6F21C219A8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C33E6F-1489-986E-16B8-E2EA331FB250}"/>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5" name="Footer Placeholder 4">
            <a:extLst>
              <a:ext uri="{FF2B5EF4-FFF2-40B4-BE49-F238E27FC236}">
                <a16:creationId xmlns:a16="http://schemas.microsoft.com/office/drawing/2014/main" id="{B484333F-135C-A183-BD3C-188DFEE1F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26DE15-9BC3-C5D5-7A0E-54E6A498D7E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368789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BD023-8C23-6922-F5AE-728B1599FE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401ACA-FBC0-963D-CC6C-8DFD5EA6E1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B9E479-D79B-6A10-B9FB-05D8CA9B7350}"/>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5" name="Footer Placeholder 4">
            <a:extLst>
              <a:ext uri="{FF2B5EF4-FFF2-40B4-BE49-F238E27FC236}">
                <a16:creationId xmlns:a16="http://schemas.microsoft.com/office/drawing/2014/main" id="{86D52D3C-7B2F-D01E-3A1B-8A34D4774E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6BBEF-B1B4-85A0-6586-23C898A4DCA2}"/>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60916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0DDCE-00AD-A5B6-D379-DF1DEFCBC0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B2165A-89F4-4E1D-78D3-5CD60514C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1E2F48-A976-E487-F1D7-A751D3FB4E94}"/>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5" name="Footer Placeholder 4">
            <a:extLst>
              <a:ext uri="{FF2B5EF4-FFF2-40B4-BE49-F238E27FC236}">
                <a16:creationId xmlns:a16="http://schemas.microsoft.com/office/drawing/2014/main" id="{E6394AE5-58D4-6403-5069-3273E7FA86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6C3449-21B5-5154-DC4A-35948EA90CE5}"/>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32172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A0B0A-9815-1ACC-B0A3-7F2BCC4BF1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3A3DA1-F7F6-98E2-9076-6D928DA8CB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8A77EB-32FA-D1BC-F176-A3625CA023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1BCA73-B5E6-AC66-0B88-F153423B29CB}"/>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6" name="Footer Placeholder 5">
            <a:extLst>
              <a:ext uri="{FF2B5EF4-FFF2-40B4-BE49-F238E27FC236}">
                <a16:creationId xmlns:a16="http://schemas.microsoft.com/office/drawing/2014/main" id="{99C737F5-E1D3-E7E6-3813-FA1204843D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4ABBDF-B7AF-DAD6-23FD-1F419FC6278C}"/>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79956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0F727-9255-3678-5465-3907F972EE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0B2D74-0962-A689-D8F1-82661EE194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0D076A-AED9-48E1-83C8-801438D9A5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6DC707-9F02-F842-985D-C7623B4C88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1DEF83-C102-9CA1-B4B0-4CEA8E4FC1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32C77B-F33C-3816-1FF6-7DE56ADBE5F3}"/>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8" name="Footer Placeholder 7">
            <a:extLst>
              <a:ext uri="{FF2B5EF4-FFF2-40B4-BE49-F238E27FC236}">
                <a16:creationId xmlns:a16="http://schemas.microsoft.com/office/drawing/2014/main" id="{59125D75-3158-FCE2-D46F-79B5CAFA07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7B111B-EF58-DA50-8947-6B3AF89C65A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798577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3E1F-E983-7F13-63A3-9CB7DFECD6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E99B84-3EA0-FEC5-59B6-C761A5FE611D}"/>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4" name="Footer Placeholder 3">
            <a:extLst>
              <a:ext uri="{FF2B5EF4-FFF2-40B4-BE49-F238E27FC236}">
                <a16:creationId xmlns:a16="http://schemas.microsoft.com/office/drawing/2014/main" id="{E8971B5D-F4EA-7F46-2BD0-24BD493577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3B12BD-C0E3-7A1F-41C8-27276FFD8B3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8595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EE08F8-38DA-1655-E5F6-E6EBCA45597B}"/>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3" name="Footer Placeholder 2">
            <a:extLst>
              <a:ext uri="{FF2B5EF4-FFF2-40B4-BE49-F238E27FC236}">
                <a16:creationId xmlns:a16="http://schemas.microsoft.com/office/drawing/2014/main" id="{6FA277FD-DF4A-B507-1558-FB64D51B35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B03AAE-2087-7BD5-88D0-ECB773C43B6B}"/>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16054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5A6C-7210-938D-B4EB-3B576A1652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D36A23-568A-CB4F-955A-B57E109FB3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0747D2-4BCA-1338-CA31-3EF388085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5A551-7389-7D56-09B9-C05A6FCB057B}"/>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6" name="Footer Placeholder 5">
            <a:extLst>
              <a:ext uri="{FF2B5EF4-FFF2-40B4-BE49-F238E27FC236}">
                <a16:creationId xmlns:a16="http://schemas.microsoft.com/office/drawing/2014/main" id="{C6AC115C-66B0-1263-EC1F-307366CC0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A63F43-3787-4360-C7F5-C934F4F7BE8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48497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53CF3-B2FF-2879-30B2-C152DE03C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DC71FB-49B0-7BB9-A052-FF03D7110B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4C5658-C502-FEEF-E87D-B95D9EA0C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2BE74E-0B43-A0DE-8D82-9C7B2AF71EE9}"/>
              </a:ext>
            </a:extLst>
          </p:cNvPr>
          <p:cNvSpPr>
            <a:spLocks noGrp="1"/>
          </p:cNvSpPr>
          <p:nvPr>
            <p:ph type="dt" sz="half" idx="10"/>
          </p:nvPr>
        </p:nvSpPr>
        <p:spPr/>
        <p:txBody>
          <a:bodyPr/>
          <a:lstStyle/>
          <a:p>
            <a:fld id="{925CB3F0-5AE7-4FBC-B794-A10413FCB2FD}" type="datetimeFigureOut">
              <a:rPr lang="en-US" smtClean="0"/>
              <a:t>1/8/2024</a:t>
            </a:fld>
            <a:endParaRPr lang="en-US"/>
          </a:p>
        </p:txBody>
      </p:sp>
      <p:sp>
        <p:nvSpPr>
          <p:cNvPr id="6" name="Footer Placeholder 5">
            <a:extLst>
              <a:ext uri="{FF2B5EF4-FFF2-40B4-BE49-F238E27FC236}">
                <a16:creationId xmlns:a16="http://schemas.microsoft.com/office/drawing/2014/main" id="{DBB3D4F3-A80C-02FF-D2E9-86BF3F15C1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13F9EC-D746-CBE1-DF90-22EE7F886E9D}"/>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137791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879A03-1102-EF21-AECC-1331C458F3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18B740-C617-68AE-DEB1-371655CAE8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24CC55-0260-4CC8-CF9E-A2A6CBE40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CB3F0-5AE7-4FBC-B794-A10413FCB2FD}" type="datetimeFigureOut">
              <a:rPr lang="en-US" smtClean="0"/>
              <a:t>1/8/2024</a:t>
            </a:fld>
            <a:endParaRPr lang="en-US"/>
          </a:p>
        </p:txBody>
      </p:sp>
      <p:sp>
        <p:nvSpPr>
          <p:cNvPr id="5" name="Footer Placeholder 4">
            <a:extLst>
              <a:ext uri="{FF2B5EF4-FFF2-40B4-BE49-F238E27FC236}">
                <a16:creationId xmlns:a16="http://schemas.microsoft.com/office/drawing/2014/main" id="{0428BAC6-887D-83CD-FFFA-E1AF477912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3C178D-ADBE-7DA3-478E-3360E337FC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1A8F36-2295-4426-8CC8-708E69103668}" type="slidenum">
              <a:rPr lang="en-US" smtClean="0"/>
              <a:t>‹#›</a:t>
            </a:fld>
            <a:endParaRPr lang="en-US"/>
          </a:p>
        </p:txBody>
      </p:sp>
    </p:spTree>
    <p:extLst>
      <p:ext uri="{BB962C8B-B14F-4D97-AF65-F5344CB8AC3E}">
        <p14:creationId xmlns:p14="http://schemas.microsoft.com/office/powerpoint/2010/main" val="175732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072FF-E4D6-D603-C5FF-219F76D8572F}"/>
              </a:ext>
            </a:extLst>
          </p:cNvPr>
          <p:cNvSpPr>
            <a:spLocks noGrp="1"/>
          </p:cNvSpPr>
          <p:nvPr>
            <p:ph type="ctrTitle"/>
          </p:nvPr>
        </p:nvSpPr>
        <p:spPr/>
        <p:txBody>
          <a:bodyPr/>
          <a:lstStyle/>
          <a:p>
            <a:r>
              <a:rPr lang="en-US" dirty="0"/>
              <a:t>SSWG Report to ROS 1-8-23</a:t>
            </a:r>
          </a:p>
        </p:txBody>
      </p:sp>
      <p:sp>
        <p:nvSpPr>
          <p:cNvPr id="3" name="Subtitle 2">
            <a:extLst>
              <a:ext uri="{FF2B5EF4-FFF2-40B4-BE49-F238E27FC236}">
                <a16:creationId xmlns:a16="http://schemas.microsoft.com/office/drawing/2014/main" id="{4CB0EA6D-D562-5FED-79FF-E11A2983E029}"/>
              </a:ext>
            </a:extLst>
          </p:cNvPr>
          <p:cNvSpPr>
            <a:spLocks noGrp="1"/>
          </p:cNvSpPr>
          <p:nvPr>
            <p:ph type="subTitle" idx="1"/>
          </p:nvPr>
        </p:nvSpPr>
        <p:spPr/>
        <p:txBody>
          <a:bodyPr/>
          <a:lstStyle/>
          <a:p>
            <a:r>
              <a:rPr lang="en-US" dirty="0"/>
              <a:t>SSWG Chair Joshua Wichers PE</a:t>
            </a:r>
          </a:p>
        </p:txBody>
      </p:sp>
      <p:pic>
        <p:nvPicPr>
          <p:cNvPr id="4" name="Picture 3">
            <a:extLst>
              <a:ext uri="{FF2B5EF4-FFF2-40B4-BE49-F238E27FC236}">
                <a16:creationId xmlns:a16="http://schemas.microsoft.com/office/drawing/2014/main" id="{4801B69F-7A92-B156-B95A-3458078445A2}"/>
              </a:ext>
            </a:extLst>
          </p:cNvPr>
          <p:cNvPicPr>
            <a:picLocks noChangeAspect="1"/>
          </p:cNvPicPr>
          <p:nvPr/>
        </p:nvPicPr>
        <p:blipFill>
          <a:blip r:embed="rId3"/>
          <a:stretch>
            <a:fillRect/>
          </a:stretch>
        </p:blipFill>
        <p:spPr bwMode="auto">
          <a:xfrm>
            <a:off x="416934" y="5735637"/>
            <a:ext cx="1235075" cy="635000"/>
          </a:xfrm>
          <a:prstGeom prst="rect">
            <a:avLst/>
          </a:prstGeom>
          <a:noFill/>
          <a:ln>
            <a:noFill/>
          </a:ln>
        </p:spPr>
      </p:pic>
    </p:spTree>
    <p:extLst>
      <p:ext uri="{BB962C8B-B14F-4D97-AF65-F5344CB8AC3E}">
        <p14:creationId xmlns:p14="http://schemas.microsoft.com/office/powerpoint/2010/main" val="1951109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0EA6D-D562-5FED-79FF-E11A2983E029}"/>
              </a:ext>
            </a:extLst>
          </p:cNvPr>
          <p:cNvSpPr>
            <a:spLocks noGrp="1"/>
          </p:cNvSpPr>
          <p:nvPr>
            <p:ph type="subTitle" idx="1"/>
          </p:nvPr>
        </p:nvSpPr>
        <p:spPr>
          <a:xfrm>
            <a:off x="92364" y="157017"/>
            <a:ext cx="11914910" cy="6465455"/>
          </a:xfrm>
        </p:spPr>
        <p:txBody>
          <a:bodyPr>
            <a:normAutofit fontScale="92500" lnSpcReduction="20000"/>
          </a:bodyPr>
          <a:lstStyle/>
          <a:p>
            <a:pPr marL="342900" indent="-342900" algn="l">
              <a:buFont typeface="Arial" panose="020B0604020202020204" pitchFamily="34" charset="0"/>
              <a:buChar char="•"/>
            </a:pPr>
            <a:r>
              <a:rPr lang="en-US" dirty="0"/>
              <a:t>The GIC model build is proceeding well with good participation except from a few </a:t>
            </a:r>
            <a:r>
              <a:rPr lang="en-US" dirty="0" err="1"/>
              <a:t>TSPs.</a:t>
            </a:r>
            <a:r>
              <a:rPr lang="en-US" dirty="0"/>
              <a:t>  Those have been identified and we are working on getting them involved.  </a:t>
            </a:r>
          </a:p>
          <a:p>
            <a:pPr marL="342900" indent="-342900" algn="l">
              <a:buFont typeface="Arial" panose="020B0604020202020204" pitchFamily="34" charset="0"/>
              <a:buChar char="•"/>
            </a:pPr>
            <a:r>
              <a:rPr lang="en-US" dirty="0"/>
              <a:t>We discussed the expectations surrounding the January TPIT posting which is expected on 1/26/23.  </a:t>
            </a:r>
          </a:p>
          <a:p>
            <a:pPr marL="800100" lvl="1" indent="-342900" algn="l">
              <a:buFont typeface="Arial" panose="020B0604020202020204" pitchFamily="34" charset="0"/>
              <a:buChar char="•"/>
            </a:pPr>
            <a:r>
              <a:rPr lang="en-US" dirty="0"/>
              <a:t>Accurate representation of In-Service projects was a focal point of our discussion.</a:t>
            </a:r>
          </a:p>
          <a:p>
            <a:pPr marL="342900" indent="-342900" algn="l">
              <a:buFont typeface="Arial" panose="020B0604020202020204" pitchFamily="34" charset="0"/>
              <a:buChar char="•"/>
            </a:pPr>
            <a:r>
              <a:rPr lang="en-US" dirty="0"/>
              <a:t>The 24SSWG Case will be our first NB (Node Breaker) case posting.</a:t>
            </a:r>
          </a:p>
          <a:p>
            <a:pPr marL="800100" lvl="1" indent="-342900" algn="l">
              <a:buFont typeface="Arial" panose="020B0604020202020204" pitchFamily="34" charset="0"/>
              <a:buChar char="•"/>
            </a:pPr>
            <a:r>
              <a:rPr lang="en-US" dirty="0"/>
              <a:t>Evan with ERCOT NMM has been responsive and assisting the TSPs with updating our NMMS modeling for this new endeavor.  </a:t>
            </a:r>
          </a:p>
          <a:p>
            <a:pPr marL="800100" lvl="1" indent="-342900" algn="l">
              <a:buFont typeface="Arial" panose="020B0604020202020204" pitchFamily="34" charset="0"/>
              <a:buChar char="•"/>
            </a:pPr>
            <a:r>
              <a:rPr lang="en-US" dirty="0"/>
              <a:t>It has been very beneficial and should help us in this effort.</a:t>
            </a:r>
          </a:p>
          <a:p>
            <a:pPr marL="342900" indent="-342900" algn="l">
              <a:buFont typeface="Arial" panose="020B0604020202020204" pitchFamily="34" charset="0"/>
              <a:buChar char="•"/>
            </a:pPr>
            <a:r>
              <a:rPr lang="en-US" dirty="0"/>
              <a:t>PGRR 106 has ERCOT comments posted after our last SSWG meeting, it is on the agenda for this week’s meeting. </a:t>
            </a:r>
          </a:p>
          <a:p>
            <a:pPr marL="342900" indent="-342900" algn="l">
              <a:buFont typeface="Arial" panose="020B0604020202020204" pitchFamily="34" charset="0"/>
              <a:buChar char="•"/>
            </a:pPr>
            <a:r>
              <a:rPr lang="en-US" dirty="0"/>
              <a:t>PGRR 113, I received a note from ONCOR that it was on hold with PLWG pending WG feedback.</a:t>
            </a:r>
          </a:p>
          <a:p>
            <a:pPr marL="342900" indent="-342900" algn="l">
              <a:buFont typeface="Arial" panose="020B0604020202020204" pitchFamily="34" charset="0"/>
              <a:buChar char="•"/>
            </a:pPr>
            <a:r>
              <a:rPr lang="en-US" dirty="0"/>
              <a:t>We have some PM updates that are being discussed and those should be available for discussion at the February ROS meeting.</a:t>
            </a:r>
          </a:p>
          <a:p>
            <a:pPr marL="800100" lvl="1" indent="-342900" algn="l">
              <a:buFont typeface="Arial" panose="020B0604020202020204" pitchFamily="34" charset="0"/>
              <a:buChar char="•"/>
            </a:pPr>
            <a:r>
              <a:rPr lang="en-US"/>
              <a:t>They </a:t>
            </a:r>
            <a:r>
              <a:rPr lang="en-US" dirty="0"/>
              <a:t>are on the agenda for our meeting this week. </a:t>
            </a:r>
          </a:p>
          <a:p>
            <a:pPr marL="342900" indent="-342900" algn="l">
              <a:buFont typeface="Arial" panose="020B0604020202020204" pitchFamily="34" charset="0"/>
              <a:buChar char="•"/>
            </a:pPr>
            <a:r>
              <a:rPr lang="en-US" dirty="0"/>
              <a:t>We have continued Case Quality discussions and have arrived at a Tier labeling that is expected to be provided with the posted cases.</a:t>
            </a:r>
          </a:p>
          <a:p>
            <a:pPr marL="800100" lvl="1" indent="-342900" algn="l">
              <a:buFont typeface="Arial" panose="020B0604020202020204" pitchFamily="34" charset="0"/>
              <a:buChar char="•"/>
            </a:pPr>
            <a:r>
              <a:rPr lang="en-US" dirty="0"/>
              <a:t>This effort is helping to focus the expectations as well as TSP and ERCOT efforts contributing to a more consistent and better quality posted case.</a:t>
            </a:r>
          </a:p>
          <a:p>
            <a:pPr marL="800100" lvl="1" indent="-342900" algn="l">
              <a:buFont typeface="Arial" panose="020B0604020202020204" pitchFamily="34" charset="0"/>
              <a:buChar char="•"/>
            </a:pPr>
            <a:r>
              <a:rPr lang="en-US" dirty="0"/>
              <a:t>The details still need to be discussed and updated but we feel that the high-level tiers will provide a good basis for expanding the definitions.  </a:t>
            </a:r>
          </a:p>
          <a:p>
            <a:pPr marL="800100" lvl="1" indent="-342900" algn="l">
              <a:buFont typeface="Arial" panose="020B0604020202020204" pitchFamily="34" charset="0"/>
              <a:buChar char="•"/>
            </a:pPr>
            <a:r>
              <a:rPr lang="en-US" dirty="0"/>
              <a:t>The Tiers were developed in a way that only posted cases are considered and previously posted cases could be classified as a way to track the quality of the posted cases.</a:t>
            </a:r>
          </a:p>
          <a:p>
            <a:pPr lvl="1" algn="l"/>
            <a:endParaRPr lang="en-US" dirty="0"/>
          </a:p>
        </p:txBody>
      </p:sp>
    </p:spTree>
    <p:extLst>
      <p:ext uri="{BB962C8B-B14F-4D97-AF65-F5344CB8AC3E}">
        <p14:creationId xmlns:p14="http://schemas.microsoft.com/office/powerpoint/2010/main" val="4109702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583AFFC-C051-81AD-49E0-99B99091B27F}"/>
              </a:ext>
            </a:extLst>
          </p:cNvPr>
          <p:cNvPicPr>
            <a:picLocks noChangeAspect="1"/>
          </p:cNvPicPr>
          <p:nvPr/>
        </p:nvPicPr>
        <p:blipFill>
          <a:blip r:embed="rId3"/>
          <a:stretch>
            <a:fillRect/>
          </a:stretch>
        </p:blipFill>
        <p:spPr>
          <a:xfrm>
            <a:off x="517236" y="2309"/>
            <a:ext cx="10991314" cy="6436114"/>
          </a:xfrm>
          <a:prstGeom prst="rect">
            <a:avLst/>
          </a:prstGeom>
        </p:spPr>
      </p:pic>
    </p:spTree>
    <p:extLst>
      <p:ext uri="{BB962C8B-B14F-4D97-AF65-F5344CB8AC3E}">
        <p14:creationId xmlns:p14="http://schemas.microsoft.com/office/powerpoint/2010/main" val="3618494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05F1AB-8242-8253-3013-2E11E3737428}"/>
              </a:ext>
            </a:extLst>
          </p:cNvPr>
          <p:cNvSpPr txBox="1"/>
          <p:nvPr/>
        </p:nvSpPr>
        <p:spPr>
          <a:xfrm>
            <a:off x="92964" y="110794"/>
            <a:ext cx="11859768" cy="4832092"/>
          </a:xfrm>
          <a:prstGeom prst="rect">
            <a:avLst/>
          </a:prstGeom>
          <a:noFill/>
        </p:spPr>
        <p:txBody>
          <a:bodyPr wrap="square">
            <a:spAutoFit/>
          </a:bodyPr>
          <a:lstStyle/>
          <a:p>
            <a:pPr marL="800100" marR="0" indent="-800100">
              <a:spcBef>
                <a:spcPts val="1200"/>
              </a:spcBef>
              <a:spcAft>
                <a:spcPts val="1200"/>
              </a:spcAft>
              <a:tabLst>
                <a:tab pos="800100" algn="l"/>
              </a:tabLst>
            </a:pPr>
            <a:r>
              <a:rPr lang="en-US" sz="1400" b="1" i="0"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4.3.3.1 	Extraordinary Dispatch Conditions</a:t>
            </a:r>
            <a:endParaRPr lang="en-US" sz="1400" b="1" i="1"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57150" algn="just">
              <a:spcBef>
                <a:spcPts val="0"/>
              </a:spcBef>
              <a:spcAft>
                <a:spcPts val="0"/>
              </a:spcAft>
              <a:tabLst>
                <a:tab pos="914400" algn="l"/>
              </a:tabLst>
            </a:pPr>
            <a:r>
              <a:rPr lang="en-US" sz="1400" dirty="0">
                <a:effectLst/>
                <a:latin typeface="Times New Roman" panose="02020603050405020304" pitchFamily="18" charset="0"/>
                <a:ea typeface="Times New Roman" panose="02020603050405020304" pitchFamily="18" charset="0"/>
              </a:rPr>
              <a:t>On occasion, the total load plus the spinning reserve indicated above can exceed the amount of available generation due to load forecasts.  SSWG Cases typically model load at individual coincident TSP peaks instead of at the ERCOT coincident system peak.  When such a condition is encountered in future cases, ERCOT may increase generation resources by taking the indicated action, or adding generation, in the following order:</a:t>
            </a:r>
          </a:p>
          <a:p>
            <a:pPr marL="0" marR="0" algn="just">
              <a:spcBef>
                <a:spcPts val="0"/>
              </a:spcBef>
              <a:spcAft>
                <a:spcPts val="0"/>
              </a:spcAft>
              <a:tabLst>
                <a:tab pos="914400" algn="l"/>
              </a:tabLst>
            </a:pPr>
            <a:r>
              <a:rPr lang="en-US" sz="1400" dirty="0">
                <a:effectLst/>
                <a:latin typeface="Times New Roman" panose="02020603050405020304" pitchFamily="18" charset="0"/>
                <a:ea typeface="Times New Roman" panose="02020603050405020304" pitchFamily="18" charset="0"/>
              </a:rPr>
              <a:t> </a:t>
            </a:r>
          </a:p>
          <a:p>
            <a:pPr marL="342900" marR="0" lvl="0" indent="-342900" algn="just">
              <a:spcBef>
                <a:spcPts val="0"/>
              </a:spcBef>
              <a:spcAft>
                <a:spcPts val="0"/>
              </a:spcAft>
              <a:buFont typeface="+mj-lt"/>
              <a:buAutoNum type="arabicPeriod"/>
              <a:tabLst>
                <a:tab pos="457200" algn="l"/>
                <a:tab pos="914400" algn="l"/>
              </a:tabLst>
            </a:pPr>
            <a:r>
              <a:rPr lang="en-US" sz="1400" dirty="0">
                <a:effectLst/>
                <a:latin typeface="Times New Roman" panose="02020603050405020304" pitchFamily="18" charset="0"/>
                <a:ea typeface="Times New Roman" panose="02020603050405020304" pitchFamily="18" charset="0"/>
              </a:rPr>
              <a:t>Ignore spinning reserve.</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Increase NOIE generation with prior NOIE consent.</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DC ties dispatched to increase transfers into ERCOT to the full capacity of the DC ties.</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Units that have changed their status to mothballed units within the last 18 months and that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Scale transmission level wind generation dispatch up to 50% of capability.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units with interconnection agreements, but do not meet all of the requirements for inclusion defined in the Planning Guide. </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Units that have changed their status to mothballed over 18 months ago and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publicly announced plants without interconnection agreements.</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Dispatch SODG natural gas and diesel units up to their full capacity.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Dispatch units that are solely for black start.</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Scale wind generation dispatch up to 100% of capability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generation resources to the 345 kV transmission system near the sites of</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existing or</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retired units.</a:t>
            </a:r>
          </a:p>
          <a:p>
            <a:pPr marL="228600" marR="0" algn="just">
              <a:spcBef>
                <a:spcPts val="0"/>
              </a:spcBef>
              <a:spcAft>
                <a:spcPts val="0"/>
              </a:spcAft>
              <a:tabLst>
                <a:tab pos="914400" algn="l"/>
              </a:tabLst>
            </a:pPr>
            <a:r>
              <a:rPr lang="en-US" sz="1400" dirty="0">
                <a:solidFill>
                  <a:srgbClr val="FF0000"/>
                </a:solidFill>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lgn="just">
              <a:spcBef>
                <a:spcPts val="0"/>
              </a:spcBef>
              <a:spcAft>
                <a:spcPts val="1200"/>
              </a:spcAft>
              <a:tabLst>
                <a:tab pos="914400" algn="l"/>
              </a:tabLst>
            </a:pPr>
            <a:r>
              <a:rPr lang="en-US" sz="1400" dirty="0">
                <a:effectLst/>
                <a:latin typeface="Times New Roman" panose="02020603050405020304" pitchFamily="18" charset="0"/>
                <a:ea typeface="Times New Roman" panose="02020603050405020304" pitchFamily="18" charset="0"/>
              </a:rPr>
              <a:t>ERCOT shall post the extraordinary dispatch details used in each case to the MIS website</a:t>
            </a:r>
            <a:r>
              <a:rPr lang="en-US" sz="1800"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C1C63B4C-1449-34C5-0EDD-B4CCAD11E431}"/>
              </a:ext>
            </a:extLst>
          </p:cNvPr>
          <p:cNvSpPr txBox="1"/>
          <p:nvPr/>
        </p:nvSpPr>
        <p:spPr>
          <a:xfrm>
            <a:off x="310896" y="4942886"/>
            <a:ext cx="11411712" cy="1754326"/>
          </a:xfrm>
          <a:prstGeom prst="rect">
            <a:avLst/>
          </a:prstGeom>
          <a:noFill/>
        </p:spPr>
        <p:txBody>
          <a:bodyPr wrap="square" rtlCol="0">
            <a:spAutoFit/>
          </a:bodyPr>
          <a:lstStyle/>
          <a:p>
            <a:r>
              <a:rPr lang="en-US" dirty="0"/>
              <a:t>We started discussing re-organization of the Extraordinaire Dispatch steps and utilizing new tools and equipment that are available in the case. </a:t>
            </a:r>
          </a:p>
          <a:p>
            <a:r>
              <a:rPr lang="en-US" dirty="0"/>
              <a:t>	TSP consensus was that we would like some ERCOT input prior to submitting any PM updates. </a:t>
            </a:r>
          </a:p>
          <a:p>
            <a:r>
              <a:rPr lang="en-US" dirty="0"/>
              <a:t>	Since TSPs are not currently part of the generation and ED process what appears to us as an easy change may 		not be for ERCOT so we are wanting to account for </a:t>
            </a:r>
            <a:r>
              <a:rPr lang="en-US"/>
              <a:t>the complexity.</a:t>
            </a:r>
            <a:endParaRPr lang="en-US" dirty="0"/>
          </a:p>
          <a:p>
            <a:endParaRPr lang="en-US" dirty="0"/>
          </a:p>
        </p:txBody>
      </p:sp>
    </p:spTree>
    <p:extLst>
      <p:ext uri="{BB962C8B-B14F-4D97-AF65-F5344CB8AC3E}">
        <p14:creationId xmlns:p14="http://schemas.microsoft.com/office/powerpoint/2010/main" val="11528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AD577-1F16-6AD2-9EAE-8C598381BE30}"/>
              </a:ext>
            </a:extLst>
          </p:cNvPr>
          <p:cNvSpPr>
            <a:spLocks noGrp="1"/>
          </p:cNvSpPr>
          <p:nvPr>
            <p:ph type="title"/>
          </p:nvPr>
        </p:nvSpPr>
        <p:spPr/>
        <p:txBody>
          <a:bodyPr/>
          <a:lstStyle/>
          <a:p>
            <a:r>
              <a:rPr lang="en-US" dirty="0"/>
              <a:t>Questions or comments?</a:t>
            </a:r>
          </a:p>
        </p:txBody>
      </p:sp>
      <p:pic>
        <p:nvPicPr>
          <p:cNvPr id="5" name="Content Placeholder 4">
            <a:extLst>
              <a:ext uri="{FF2B5EF4-FFF2-40B4-BE49-F238E27FC236}">
                <a16:creationId xmlns:a16="http://schemas.microsoft.com/office/drawing/2014/main" id="{A9B24865-0DCD-BB6D-38BA-5C3B2BF9F178}"/>
              </a:ext>
            </a:extLst>
          </p:cNvPr>
          <p:cNvPicPr>
            <a:picLocks noGrp="1" noChangeAspect="1"/>
          </p:cNvPicPr>
          <p:nvPr>
            <p:ph idx="1"/>
          </p:nvPr>
        </p:nvPicPr>
        <p:blipFill>
          <a:blip r:embed="rId2"/>
          <a:stretch>
            <a:fillRect/>
          </a:stretch>
        </p:blipFill>
        <p:spPr>
          <a:xfrm>
            <a:off x="2225964" y="1690688"/>
            <a:ext cx="7842655" cy="4561544"/>
          </a:xfrm>
        </p:spPr>
      </p:pic>
    </p:spTree>
    <p:extLst>
      <p:ext uri="{BB962C8B-B14F-4D97-AF65-F5344CB8AC3E}">
        <p14:creationId xmlns:p14="http://schemas.microsoft.com/office/powerpoint/2010/main" val="2361901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e9c0b8d7-bdb4-4fd3-b62a-f50327aaefce" origin="userSelected">
  <element uid="50c31824-0780-4910-87d1-eaaffd182d42" value=""/>
  <element uid="d14f5c36-f44a-4315-b438-005cfe8f069f"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NDUxMjU8L1VzZXJOYW1lPjxEYXRlVGltZT4xMC81LzIwMjMgMzozNzowMSBQTTwvRGF0ZVRpbWU+PExhYmVsU3RyaW5nPkFFUCBJbnRlcm5hbDwvTGFiZWxTdHJpbmc+PC9pdGVtPjwvbGFiZWxIaXN0b3J5Pg==</Value>
</WrappedLabelHistory>
</file>

<file path=customXml/itemProps1.xml><?xml version="1.0" encoding="utf-8"?>
<ds:datastoreItem xmlns:ds="http://schemas.openxmlformats.org/officeDocument/2006/customXml" ds:itemID="{9AB6B496-DC87-4C0E-9500-A0FA15B1392C}">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AA649A8A-1C02-4FC9-AAF1-14ED77B1B94A}">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158</TotalTime>
  <Words>668</Words>
  <Application>Microsoft Office PowerPoint</Application>
  <PresentationFormat>Widescreen</PresentationFormat>
  <Paragraphs>41</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vt:lpstr>
      <vt:lpstr>Times New Roman</vt:lpstr>
      <vt:lpstr>Office Theme</vt:lpstr>
      <vt:lpstr>SSWG Report to ROS 1-8-23</vt:lpstr>
      <vt:lpstr>PowerPoint Presentation</vt:lpstr>
      <vt:lpstr>PowerPoint Presentation</vt:lpstr>
      <vt:lpstr>PowerPoint Presentation</vt:lpstr>
      <vt:lpstr>Questions or comments?</vt:lpstr>
    </vt:vector>
  </TitlesOfParts>
  <Company>American Electric Power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J Wichers</dc:creator>
  <cp:lastModifiedBy>Joshua J Wichers</cp:lastModifiedBy>
  <cp:revision>17</cp:revision>
  <dcterms:created xsi:type="dcterms:W3CDTF">2023-10-05T15:36:34Z</dcterms:created>
  <dcterms:modified xsi:type="dcterms:W3CDTF">2024-01-08T16:12:38Z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a2a70d2c-03ef-489b-8688-38c0e3d28e8b</vt:lpwstr>
  </property>
  <property fmtid="{D5CDD505-2E9C-101B-9397-08002B2CF9AE}" pid="3" name="bjClsUserRVM">
    <vt:lpwstr>[]</vt:lpwstr>
  </property>
  <property fmtid="{D5CDD505-2E9C-101B-9397-08002B2CF9AE}" pid="4" name="bjSaver">
    <vt:lpwstr>1U/k25Geu/rDuiVWC9Gl0EVhwxMBFJ3v</vt:lpwstr>
  </property>
  <property fmtid="{D5CDD505-2E9C-101B-9397-08002B2CF9AE}" pid="5"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6" name="bjDocumentLabelXML-0">
    <vt:lpwstr>ames.com/2008/01/sie/internal/label"&gt;&lt;element uid="50c31824-0780-4910-87d1-eaaffd182d42" value="" /&gt;&lt;element uid="d14f5c36-f44a-4315-b438-005cfe8f069f" value="" /&gt;&lt;/sisl&gt;</vt:lpwstr>
  </property>
  <property fmtid="{D5CDD505-2E9C-101B-9397-08002B2CF9AE}" pid="7" name="bjDocumentSecurityLabel">
    <vt:lpwstr>AEP Internal</vt:lpwstr>
  </property>
  <property fmtid="{D5CDD505-2E9C-101B-9397-08002B2CF9AE}" pid="8" name="MSIP_Label_69f43042-6bda-44b2-91eb-eca3d3d484f4_SiteId">
    <vt:lpwstr>15f3c881-6b03-4ff6-8559-77bf5177818f</vt:lpwstr>
  </property>
  <property fmtid="{D5CDD505-2E9C-101B-9397-08002B2CF9AE}" pid="9" name="MSIP_Label_69f43042-6bda-44b2-91eb-eca3d3d484f4_Name">
    <vt:lpwstr>AEP Internal</vt:lpwstr>
  </property>
  <property fmtid="{D5CDD505-2E9C-101B-9397-08002B2CF9AE}" pid="10" name="MSIP_Label_69f43042-6bda-44b2-91eb-eca3d3d484f4_Enabled">
    <vt:lpwstr>true</vt:lpwstr>
  </property>
  <property fmtid="{D5CDD505-2E9C-101B-9397-08002B2CF9AE}" pid="11" name="bjLabelHistoryID">
    <vt:lpwstr>{AA649A8A-1C02-4FC9-AAF1-14ED77B1B94A}</vt:lpwstr>
  </property>
</Properties>
</file>