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68" d="100"/>
          <a:sy n="68" d="100"/>
        </p:scale>
        <p:origin x="183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Sheet1!$B$3:$B$14</c:f>
              <c:numCache>
                <c:formatCode>0.00</c:formatCode>
                <c:ptCount val="12"/>
                <c:pt idx="0">
                  <c:v>0.49</c:v>
                </c:pt>
                <c:pt idx="1">
                  <c:v>0.43</c:v>
                </c:pt>
                <c:pt idx="2">
                  <c:v>0.46</c:v>
                </c:pt>
                <c:pt idx="3">
                  <c:v>0.44</c:v>
                </c:pt>
                <c:pt idx="4" formatCode="General">
                  <c:v>0.31</c:v>
                </c:pt>
                <c:pt idx="5">
                  <c:v>0.33</c:v>
                </c:pt>
                <c:pt idx="6" formatCode="General">
                  <c:v>0.3</c:v>
                </c:pt>
                <c:pt idx="7" formatCode="General">
                  <c:v>0.33</c:v>
                </c:pt>
                <c:pt idx="8" formatCode="General">
                  <c:v>0.28000000000000003</c:v>
                </c:pt>
                <c:pt idx="9" formatCode="General">
                  <c:v>0.35</c:v>
                </c:pt>
                <c:pt idx="10" formatCode="General">
                  <c:v>0.35</c:v>
                </c:pt>
                <c:pt idx="11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Sheet1!$C$3:$C$14</c:f>
              <c:numCache>
                <c:formatCode>0.00</c:formatCode>
                <c:ptCount val="12"/>
                <c:pt idx="0">
                  <c:v>2.98</c:v>
                </c:pt>
                <c:pt idx="1">
                  <c:v>3.35</c:v>
                </c:pt>
                <c:pt idx="2">
                  <c:v>3.61</c:v>
                </c:pt>
                <c:pt idx="3">
                  <c:v>2.76</c:v>
                </c:pt>
                <c:pt idx="4" formatCode="General">
                  <c:v>2.63</c:v>
                </c:pt>
                <c:pt idx="5">
                  <c:v>3.03</c:v>
                </c:pt>
                <c:pt idx="6" formatCode="General">
                  <c:v>2.5299999999999998</c:v>
                </c:pt>
                <c:pt idx="7" formatCode="General">
                  <c:v>2.4900000000000002</c:v>
                </c:pt>
                <c:pt idx="8" formatCode="General">
                  <c:v>2.2599999999999998</c:v>
                </c:pt>
                <c:pt idx="9" formatCode="General">
                  <c:v>2.4500000000000002</c:v>
                </c:pt>
                <c:pt idx="10" formatCode="General">
                  <c:v>2.46</c:v>
                </c:pt>
                <c:pt idx="11">
                  <c:v>2.0099999999999998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Sheet1!$A$3:$A$14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Sheet1!$D$3:$D$14</c:f>
              <c:numCache>
                <c:formatCode>0.00</c:formatCode>
                <c:ptCount val="12"/>
                <c:pt idx="0">
                  <c:v>0.7</c:v>
                </c:pt>
                <c:pt idx="1">
                  <c:v>0.61</c:v>
                </c:pt>
                <c:pt idx="2">
                  <c:v>0.68</c:v>
                </c:pt>
                <c:pt idx="3">
                  <c:v>0.55000000000000004</c:v>
                </c:pt>
                <c:pt idx="4" formatCode="General">
                  <c:v>0.78</c:v>
                </c:pt>
                <c:pt idx="5">
                  <c:v>4.8000000000000001E-2</c:v>
                </c:pt>
                <c:pt idx="6" formatCode="General">
                  <c:v>0.74</c:v>
                </c:pt>
                <c:pt idx="7" formatCode="General">
                  <c:v>0.64</c:v>
                </c:pt>
                <c:pt idx="8" formatCode="General">
                  <c:v>0.49</c:v>
                </c:pt>
                <c:pt idx="9" formatCode="General">
                  <c:v>0.49</c:v>
                </c:pt>
                <c:pt idx="10" formatCode="General">
                  <c:v>0.52</c:v>
                </c:pt>
                <c:pt idx="11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Sheet1!$A$3:$A$15</c:f>
              <c:strCache>
                <c:ptCount val="13"/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  <c:pt idx="12">
                  <c:v>2023/10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1">
                  <c:v>352283</c:v>
                </c:pt>
                <c:pt idx="2">
                  <c:v>320460</c:v>
                </c:pt>
                <c:pt idx="3">
                  <c:v>252632</c:v>
                </c:pt>
                <c:pt idx="4">
                  <c:v>206836</c:v>
                </c:pt>
                <c:pt idx="5">
                  <c:v>311095</c:v>
                </c:pt>
                <c:pt idx="6">
                  <c:v>239609</c:v>
                </c:pt>
                <c:pt idx="7">
                  <c:v>379601</c:v>
                </c:pt>
                <c:pt idx="8">
                  <c:v>425426</c:v>
                </c:pt>
                <c:pt idx="9">
                  <c:v>497967</c:v>
                </c:pt>
                <c:pt idx="10">
                  <c:v>631492</c:v>
                </c:pt>
                <c:pt idx="11">
                  <c:v>504795</c:v>
                </c:pt>
                <c:pt idx="12">
                  <c:v>395398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2022/12</c:v>
                </c:pt>
                <c:pt idx="1">
                  <c:v>2023/01</c:v>
                </c:pt>
                <c:pt idx="2">
                  <c:v>2023/02</c:v>
                </c:pt>
                <c:pt idx="3">
                  <c:v>2023/03</c:v>
                </c:pt>
                <c:pt idx="4">
                  <c:v>2023/04</c:v>
                </c:pt>
                <c:pt idx="5">
                  <c:v>2023/05</c:v>
                </c:pt>
                <c:pt idx="6">
                  <c:v>2023/06</c:v>
                </c:pt>
                <c:pt idx="7">
                  <c:v>2023/07</c:v>
                </c:pt>
                <c:pt idx="8">
                  <c:v>2023/08</c:v>
                </c:pt>
                <c:pt idx="9">
                  <c:v>2023/09</c:v>
                </c:pt>
                <c:pt idx="10">
                  <c:v>2023/10</c:v>
                </c:pt>
                <c:pt idx="11">
                  <c:v>2023/11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617</c:v>
                </c:pt>
                <c:pt idx="1">
                  <c:v>630</c:v>
                </c:pt>
                <c:pt idx="2">
                  <c:v>451</c:v>
                </c:pt>
                <c:pt idx="3">
                  <c:v>794</c:v>
                </c:pt>
                <c:pt idx="4">
                  <c:v>680</c:v>
                </c:pt>
                <c:pt idx="5">
                  <c:v>815</c:v>
                </c:pt>
                <c:pt idx="6">
                  <c:v>900</c:v>
                </c:pt>
                <c:pt idx="7">
                  <c:v>1096</c:v>
                </c:pt>
                <c:pt idx="8">
                  <c:v>3491</c:v>
                </c:pt>
                <c:pt idx="9">
                  <c:v>3832</c:v>
                </c:pt>
                <c:pt idx="10">
                  <c:v>3876</c:v>
                </c:pt>
                <c:pt idx="11">
                  <c:v>3640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December 12, 2023 Planned Site Failover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December 6 Planned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December 7-9, 2023, ERCOT Planned Site Failovers.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December 12, 2023 Planned Site Failover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10573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168167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3640 Posts</a:t>
            </a:r>
          </a:p>
          <a:p>
            <a:r>
              <a:rPr lang="en-US" sz="2000" dirty="0"/>
              <a:t>314069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386 Posts</a:t>
            </a:r>
          </a:p>
          <a:p>
            <a:pPr lvl="1"/>
            <a:r>
              <a:rPr lang="en-US" sz="2000" dirty="0"/>
              <a:t>50 New Subscriptions</a:t>
            </a:r>
          </a:p>
          <a:p>
            <a:pPr lvl="1"/>
            <a:r>
              <a:rPr lang="en-US" sz="2000" dirty="0"/>
              <a:t>9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Weather Moratorium Actions</a:t>
            </a:r>
          </a:p>
          <a:p>
            <a:pPr lvl="1"/>
            <a:r>
              <a:rPr lang="en-US" sz="2000" dirty="0"/>
              <a:t>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060112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977105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23825</TotalTime>
  <Words>209</Words>
  <Application>Microsoft Office PowerPoint</Application>
  <PresentationFormat>On-screen Show (4:3)</PresentationFormat>
  <Paragraphs>79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December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325</cp:revision>
  <cp:lastPrinted>2019-05-06T20:09:17Z</cp:lastPrinted>
  <dcterms:created xsi:type="dcterms:W3CDTF">2016-01-21T15:20:31Z</dcterms:created>
  <dcterms:modified xsi:type="dcterms:W3CDTF">2024-01-08T03:14:22Z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