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48" r:id="rId2"/>
    <p:sldMasterId id="2147483651" r:id="rId3"/>
  </p:sldMasterIdLst>
  <p:notesMasterIdLst>
    <p:notesMasterId r:id="rId6"/>
  </p:notesMasterIdLst>
  <p:handoutMasterIdLst>
    <p:handoutMasterId r:id="rId7"/>
  </p:handoutMasterIdLst>
  <p:sldIdLst>
    <p:sldId id="355" r:id="rId4"/>
    <p:sldId id="2618"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7AC4622-5E86-8C0E-DEE8-35019DB8165D}" name="Bigbee, Nathan" initials="BN" userId="S::nathan.bigbee@ercot.com::e4190ea0-f4d7-405c-8c52-d27e363241f0" providerId="AD"/>
  <p188:author id="{61CD393B-B17F-647C-CC65-41A4EDC8BC3E}" name="Woodfin, Dan" initials="WD" userId="S::dan.woodfin@ercot.com::241f4bb4-a54f-4ff5-bea3-a7be5eec2bbc" providerId="AD"/>
  <p188:author id="{3CF8B2DB-4422-FE44-E6A0-E9F6A7BD7D19}" name="Hinojosa, Luis" initials="HL" userId="S::JoseLuis.Hinojosa@ercot.com::0abb1bae-9833-48f0-96c3-80292fd0fd86" providerId="AD"/>
  <p188:author id="{AB81AEE2-1C27-4B98-BA3F-15B12C4EE1EE}" name="Bigbee, Nathan" initials="BN" userId="S::Nathan.Bigbee@ercot.com::e4190ea0-f4d7-405c-8c52-d27e363241f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685BC7"/>
    <a:srgbClr val="FF8200"/>
    <a:srgbClr val="0076C6"/>
    <a:srgbClr val="B03018"/>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06222023-Changes-to-improve-monitoring" TargetMode="External"/><Relationship Id="rId7" Type="http://schemas.openxmlformats.org/officeDocument/2006/relationships/hyperlink" Target="https://www.ercot.com/calendar/08022023-Workshop_-Continue-Discussion-NPRR1186" TargetMode="External"/><Relationship Id="rId2" Type="http://schemas.openxmlformats.org/officeDocument/2006/relationships/hyperlink" Target="https://www.ercot.com/files/docs/2023/06/27/ESR_Workshop_Draft_v4_WithCorrections.pptx" TargetMode="External"/><Relationship Id="rId1" Type="http://schemas.openxmlformats.org/officeDocument/2006/relationships/slideLayout" Target="../slideLayouts/slideLayout3.xml"/><Relationship Id="rId6" Type="http://schemas.openxmlformats.org/officeDocument/2006/relationships/hyperlink" Target="https://www.ercot.com/files/docs/2023/08/02/NPRR1186_Workshop_08022023_v1.pptx" TargetMode="External"/><Relationship Id="rId5" Type="http://schemas.openxmlformats.org/officeDocument/2006/relationships/hyperlink" Target="https://www.ercot.com/calendar/07192023-Workshop_--Discuss-NPRR1186" TargetMode="External"/><Relationship Id="rId4" Type="http://schemas.openxmlformats.org/officeDocument/2006/relationships/hyperlink" Target="https://www.ercot.com/files/docs/2023/07/25/ESR_Workshop_2_07192023_v2_REVISE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99937" y="1344341"/>
            <a:ext cx="5103961" cy="3539430"/>
          </a:xfrm>
          <a:prstGeom prst="rect">
            <a:avLst/>
          </a:prstGeom>
          <a:noFill/>
        </p:spPr>
        <p:txBody>
          <a:bodyPr wrap="square" lIns="91440" tIns="45720" rIns="91440" bIns="45720" rtlCol="0" anchor="t">
            <a:spAutoFit/>
          </a:bodyPr>
          <a:lstStyle/>
          <a:p>
            <a:r>
              <a:rPr lang="en-US" sz="2000" b="1" dirty="0">
                <a:solidFill>
                  <a:schemeClr val="tx2"/>
                </a:solidFill>
              </a:rPr>
              <a:t>Implementation of Change in Energy Storage Resource (ESR) Ancillary Service Telemetry </a:t>
            </a:r>
            <a:endParaRPr lang="en-US" dirty="0">
              <a:solidFill>
                <a:schemeClr val="tx2"/>
              </a:solidFill>
            </a:endParaRPr>
          </a:p>
          <a:p>
            <a:endParaRPr lang="en-US" dirty="0">
              <a:solidFill>
                <a:schemeClr val="tx2"/>
              </a:solidFill>
            </a:endParaRPr>
          </a:p>
          <a:p>
            <a:endParaRPr lang="en-US" sz="2000" b="1" dirty="0">
              <a:solidFill>
                <a:schemeClr val="tx2"/>
              </a:solidFill>
            </a:endParaRPr>
          </a:p>
          <a:p>
            <a:r>
              <a:rPr lang="en-US" dirty="0">
                <a:solidFill>
                  <a:schemeClr val="tx2"/>
                </a:solidFill>
              </a:rPr>
              <a:t>Luis Hinojosa	</a:t>
            </a:r>
            <a:endParaRPr lang="en-US" dirty="0">
              <a:solidFill>
                <a:schemeClr val="tx2"/>
              </a:solidFill>
              <a:cs typeface="Arial"/>
            </a:endParaRPr>
          </a:p>
          <a:p>
            <a:r>
              <a:rPr lang="en-US" dirty="0">
                <a:solidFill>
                  <a:schemeClr val="tx2"/>
                </a:solidFill>
              </a:rPr>
              <a:t>Supervisor, Operations Analysis &amp; Ancillary Services</a:t>
            </a:r>
            <a:endParaRPr lang="en-US" dirty="0">
              <a:solidFill>
                <a:schemeClr val="tx2"/>
              </a:solidFill>
              <a:cs typeface="Arial"/>
            </a:endParaRPr>
          </a:p>
          <a:p>
            <a:endParaRPr lang="en-US" dirty="0">
              <a:solidFill>
                <a:schemeClr val="tx2"/>
              </a:solidFill>
            </a:endParaRPr>
          </a:p>
          <a:p>
            <a:r>
              <a:rPr lang="en-US" dirty="0">
                <a:solidFill>
                  <a:schemeClr val="tx2"/>
                </a:solidFill>
                <a:cs typeface="Arial"/>
              </a:rPr>
              <a:t>WMS</a:t>
            </a:r>
          </a:p>
          <a:p>
            <a:endParaRPr lang="en-US" dirty="0">
              <a:solidFill>
                <a:schemeClr val="tx2"/>
              </a:solidFill>
            </a:endParaRPr>
          </a:p>
          <a:p>
            <a:r>
              <a:rPr lang="en-US" dirty="0">
                <a:solidFill>
                  <a:schemeClr val="tx2"/>
                </a:solidFill>
              </a:rPr>
              <a:t>January 10, 2024</a:t>
            </a:r>
            <a:endParaRPr lang="en-US" dirty="0">
              <a:solidFill>
                <a:schemeClr val="tx2"/>
              </a:solidFill>
              <a:cs typeface="Arial"/>
            </a:endParaRPr>
          </a:p>
        </p:txBody>
      </p:sp>
    </p:spTree>
    <p:extLst>
      <p:ext uri="{BB962C8B-B14F-4D97-AF65-F5344CB8AC3E}">
        <p14:creationId xmlns:p14="http://schemas.microsoft.com/office/powerpoint/2010/main" val="348949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B99D-F0E7-B301-D4E8-B42962F9541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E3D5272-D1F7-2486-03E9-B4CA0EDED39B}"/>
              </a:ext>
            </a:extLst>
          </p:cNvPr>
          <p:cNvSpPr>
            <a:spLocks noGrp="1"/>
          </p:cNvSpPr>
          <p:nvPr>
            <p:ph idx="1"/>
          </p:nvPr>
        </p:nvSpPr>
        <p:spPr>
          <a:xfrm>
            <a:off x="257175" y="815182"/>
            <a:ext cx="8534400" cy="5745956"/>
          </a:xfrm>
        </p:spPr>
        <p:txBody>
          <a:bodyPr lIns="91440" tIns="45720" rIns="91440" bIns="45720" anchor="t"/>
          <a:lstStyle/>
          <a:p>
            <a:pPr>
              <a:spcAft>
                <a:spcPts val="600"/>
              </a:spcAft>
            </a:pPr>
            <a:r>
              <a:rPr lang="en-US" sz="1400" dirty="0">
                <a:solidFill>
                  <a:schemeClr val="tx2"/>
                </a:solidFill>
              </a:rPr>
              <a:t>During the series of workshops that were hosted to discuss changes ERCOT sees necessary to improve monitoring and/or modeling of Energy Storage Resources (ESRs) prior to implementation of Real Time </a:t>
            </a:r>
            <a:r>
              <a:rPr lang="en-US" sz="1400" dirty="0" err="1">
                <a:solidFill>
                  <a:schemeClr val="tx2"/>
                </a:solidFill>
              </a:rPr>
              <a:t>Cooptimization</a:t>
            </a:r>
            <a:r>
              <a:rPr lang="en-US" sz="1400" dirty="0">
                <a:solidFill>
                  <a:schemeClr val="tx2"/>
                </a:solidFill>
              </a:rPr>
              <a:t> (RTC) and Single model ESRs (“RTC+B”) project. Additionally, a specific change related to how ESRs telemeter Ancillary Service (AS) Resource Responsibilities, AS Schedules and Participation Factors for Regulation Service under the current "combo model" framework was also discussed. To reduce some of the challenges associated with working with a "combo" model for ESRs, the following telemetry changes were discussed.</a:t>
            </a:r>
            <a:endParaRPr lang="en-US" sz="1400" dirty="0">
              <a:solidFill>
                <a:schemeClr val="tx2"/>
              </a:solidFill>
              <a:highlight>
                <a:srgbClr val="00FFFF"/>
              </a:highlight>
            </a:endParaRPr>
          </a:p>
          <a:p>
            <a:pPr lvl="1">
              <a:spcAft>
                <a:spcPts val="600"/>
              </a:spcAft>
              <a:buFont typeface="+mj-lt"/>
              <a:buAutoNum type="arabicPeriod"/>
            </a:pPr>
            <a:r>
              <a:rPr lang="en-US" sz="1100" dirty="0">
                <a:solidFill>
                  <a:schemeClr val="tx2"/>
                </a:solidFill>
              </a:rPr>
              <a:t>All up AS Responsibilities be carried first on the Generation Resource (ESR-GR) side of the ESR up till its telemetered High Sustained Limit (HSL) and any remaining up AS Responsibility then be carried on the Controllable Load Resource (ESR-CLR) side. Similarly, all the Regulation Down Responsibility be carried first on the ESR-CLR side of the ESR up till its telemetered Max Power Consumption (MPC) and any remaining Regulation Down Responsibility then be carried on the ESR-GR side. </a:t>
            </a:r>
          </a:p>
          <a:p>
            <a:pPr lvl="1">
              <a:spcAft>
                <a:spcPts val="600"/>
              </a:spcAft>
              <a:buFont typeface="+mj-lt"/>
              <a:buAutoNum type="arabicPeriod"/>
            </a:pPr>
            <a:r>
              <a:rPr lang="en-US" sz="1100" dirty="0">
                <a:solidFill>
                  <a:schemeClr val="tx2"/>
                </a:solidFill>
              </a:rPr>
              <a:t>The telemetered conventional Regulation Up and Regulation Down participation factors are expected to be updated based on Regulation deployment amount for both ESR-GR and ESR-CLR so that ERCOT can compute expected Regulation deployment from both sides of the ESR.</a:t>
            </a:r>
          </a:p>
          <a:p>
            <a:pPr>
              <a:spcAft>
                <a:spcPts val="600"/>
              </a:spcAft>
            </a:pPr>
            <a:r>
              <a:rPr lang="en-US" sz="1400" dirty="0">
                <a:solidFill>
                  <a:schemeClr val="tx2"/>
                </a:solidFill>
              </a:rPr>
              <a:t>Further details on this topic are available in </a:t>
            </a:r>
            <a:r>
              <a:rPr lang="en-US" sz="1400" b="0" i="0" u="sng" dirty="0">
                <a:solidFill>
                  <a:srgbClr val="0079DB"/>
                </a:solidFill>
                <a:effectLst/>
                <a:latin typeface="Arial" panose="020B0604020202020204" pitchFamily="34" charset="0"/>
                <a:hlinkClick r:id="rId2"/>
              </a:rPr>
              <a:t>Slide 11 and 32</a:t>
            </a:r>
            <a:r>
              <a:rPr lang="en-US" sz="1400" b="0" i="0" dirty="0">
                <a:solidFill>
                  <a:srgbClr val="000000"/>
                </a:solidFill>
                <a:effectLst/>
                <a:latin typeface="Arial" panose="020B0604020202020204" pitchFamily="34" charset="0"/>
              </a:rPr>
              <a:t> </a:t>
            </a:r>
            <a:r>
              <a:rPr lang="en-US" sz="1400" dirty="0">
                <a:solidFill>
                  <a:schemeClr val="tx2"/>
                </a:solidFill>
              </a:rPr>
              <a:t>from</a:t>
            </a:r>
            <a:r>
              <a:rPr lang="en-US" sz="1400" b="0" i="0" dirty="0">
                <a:solidFill>
                  <a:srgbClr val="000000"/>
                </a:solidFill>
                <a:effectLst/>
                <a:latin typeface="Arial" panose="020B0604020202020204" pitchFamily="34" charset="0"/>
              </a:rPr>
              <a:t> </a:t>
            </a:r>
            <a:r>
              <a:rPr lang="en-US" sz="1400" b="0" i="0" u="sng" dirty="0">
                <a:solidFill>
                  <a:srgbClr val="0079DB"/>
                </a:solidFill>
                <a:effectLst/>
                <a:latin typeface="Arial" panose="020B0604020202020204" pitchFamily="34" charset="0"/>
                <a:hlinkClick r:id="rId3"/>
              </a:rPr>
              <a:t>June 22, 2023 Workshop</a:t>
            </a:r>
            <a:r>
              <a:rPr lang="en-US" sz="1400" b="0" i="0" dirty="0">
                <a:solidFill>
                  <a:srgbClr val="000000"/>
                </a:solidFill>
                <a:effectLst/>
                <a:latin typeface="Arial" panose="020B0604020202020204" pitchFamily="34" charset="0"/>
              </a:rPr>
              <a:t>; </a:t>
            </a:r>
            <a:r>
              <a:rPr lang="en-US" sz="1400" b="0" i="0" u="sng" dirty="0">
                <a:solidFill>
                  <a:srgbClr val="0079DB"/>
                </a:solidFill>
                <a:effectLst/>
                <a:latin typeface="Arial" panose="020B0604020202020204" pitchFamily="34" charset="0"/>
                <a:hlinkClick r:id="rId4"/>
              </a:rPr>
              <a:t>Slides 13-26</a:t>
            </a:r>
            <a:r>
              <a:rPr lang="en-US" sz="1400" b="0" i="0" dirty="0">
                <a:solidFill>
                  <a:srgbClr val="000000"/>
                </a:solidFill>
                <a:effectLst/>
                <a:latin typeface="Arial" panose="020B0604020202020204" pitchFamily="34" charset="0"/>
              </a:rPr>
              <a:t> </a:t>
            </a:r>
            <a:r>
              <a:rPr lang="en-US" sz="1400" dirty="0">
                <a:solidFill>
                  <a:schemeClr val="tx2"/>
                </a:solidFill>
              </a:rPr>
              <a:t>from</a:t>
            </a:r>
            <a:r>
              <a:rPr lang="en-US" sz="1400" b="0" i="0" dirty="0">
                <a:solidFill>
                  <a:srgbClr val="000000"/>
                </a:solidFill>
                <a:effectLst/>
                <a:latin typeface="Arial" panose="020B0604020202020204" pitchFamily="34" charset="0"/>
              </a:rPr>
              <a:t> </a:t>
            </a:r>
            <a:r>
              <a:rPr lang="en-US" sz="1400" b="0" i="0" u="sng" dirty="0">
                <a:solidFill>
                  <a:srgbClr val="0079DB"/>
                </a:solidFill>
                <a:effectLst/>
                <a:latin typeface="Arial" panose="020B0604020202020204" pitchFamily="34" charset="0"/>
                <a:hlinkClick r:id="rId5"/>
              </a:rPr>
              <a:t>July 19, 2023 Workshop</a:t>
            </a:r>
            <a:r>
              <a:rPr lang="en-US" sz="1400" b="0" i="0" dirty="0">
                <a:solidFill>
                  <a:srgbClr val="000000"/>
                </a:solidFill>
                <a:effectLst/>
                <a:latin typeface="Arial" panose="020B0604020202020204" pitchFamily="34" charset="0"/>
              </a:rPr>
              <a:t> </a:t>
            </a:r>
            <a:r>
              <a:rPr lang="en-US" sz="1400" dirty="0">
                <a:solidFill>
                  <a:schemeClr val="tx2"/>
                </a:solidFill>
              </a:rPr>
              <a:t>and </a:t>
            </a:r>
            <a:r>
              <a:rPr lang="en-US" sz="1400" b="0" i="0" u="sng" dirty="0">
                <a:solidFill>
                  <a:srgbClr val="0079DB"/>
                </a:solidFill>
                <a:effectLst/>
                <a:latin typeface="Arial" panose="020B0604020202020204" pitchFamily="34" charset="0"/>
                <a:hlinkClick r:id="rId6"/>
              </a:rPr>
              <a:t>Slides 18-25</a:t>
            </a:r>
            <a:r>
              <a:rPr lang="en-US" sz="1400" dirty="0">
                <a:solidFill>
                  <a:schemeClr val="tx2"/>
                </a:solidFill>
              </a:rPr>
              <a:t> from </a:t>
            </a:r>
            <a:r>
              <a:rPr lang="en-US" sz="1400" b="0" i="0" u="sng" dirty="0">
                <a:solidFill>
                  <a:srgbClr val="0079DB"/>
                </a:solidFill>
                <a:effectLst/>
                <a:latin typeface="Arial" panose="020B0604020202020204" pitchFamily="34" charset="0"/>
                <a:hlinkClick r:id="rId7"/>
              </a:rPr>
              <a:t>August 2, 2023 Workshop.</a:t>
            </a:r>
            <a:endParaRPr lang="en-US" sz="1400" b="0" i="0" u="sng" dirty="0">
              <a:solidFill>
                <a:srgbClr val="0079DB"/>
              </a:solidFill>
              <a:effectLst/>
              <a:latin typeface="Arial" panose="020B0604020202020204" pitchFamily="34" charset="0"/>
            </a:endParaRPr>
          </a:p>
          <a:p>
            <a:pPr>
              <a:spcAft>
                <a:spcPts val="600"/>
              </a:spcAft>
            </a:pPr>
            <a:r>
              <a:rPr lang="en-US" sz="1400" dirty="0">
                <a:solidFill>
                  <a:schemeClr val="tx2"/>
                </a:solidFill>
              </a:rPr>
              <a:t>ERCOT will enable logic to consume the updated telemetry related to item #2 above on February 1, 2024 at 10:00. QSEs with ESRs in their fleet should prepare to transition to telemetering AS related data using the updated method described above after ERCOT has enabled the functionality on February 1, 2024.</a:t>
            </a:r>
          </a:p>
          <a:p>
            <a:pPr>
              <a:spcAft>
                <a:spcPts val="600"/>
              </a:spcAft>
            </a:pPr>
            <a:r>
              <a:rPr lang="en-US" sz="1400" dirty="0">
                <a:solidFill>
                  <a:schemeClr val="tx2"/>
                </a:solidFill>
              </a:rPr>
              <a:t>ERCOT's EMS is backwards compatible. Any QSE with ESRs in their portfolio that is not ready to switch to provide telemetry in the new method will be able to provide as they do today until they are ready to switch to the new method.</a:t>
            </a:r>
          </a:p>
        </p:txBody>
      </p:sp>
      <p:sp>
        <p:nvSpPr>
          <p:cNvPr id="4" name="Slide Number Placeholder 3">
            <a:extLst>
              <a:ext uri="{FF2B5EF4-FFF2-40B4-BE49-F238E27FC236}">
                <a16:creationId xmlns:a16="http://schemas.microsoft.com/office/drawing/2014/main" id="{E8C4BB31-320E-4C0C-C768-57024B4431E0}"/>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60536063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1634</TotalTime>
  <Words>409</Words>
  <Application>Microsoft Office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PowerPoint Presentation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Hinojosa, Luis</dc:creator>
  <cp:lastModifiedBy>Hinojosa, Luis</cp:lastModifiedBy>
  <cp:revision>14</cp:revision>
  <dcterms:created xsi:type="dcterms:W3CDTF">2017-02-27T16:27:57Z</dcterms:created>
  <dcterms:modified xsi:type="dcterms:W3CDTF">2024-01-05T21:05:25Z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