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5"/>
  </p:notesMasterIdLst>
  <p:handoutMasterIdLst>
    <p:handoutMasterId r:id="rId26"/>
  </p:handoutMasterIdLst>
  <p:sldIdLst>
    <p:sldId id="260" r:id="rId7"/>
    <p:sldId id="261" r:id="rId8"/>
    <p:sldId id="294" r:id="rId9"/>
    <p:sldId id="308" r:id="rId10"/>
    <p:sldId id="296" r:id="rId11"/>
    <p:sldId id="262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7" r:id="rId21"/>
    <p:sldId id="298" r:id="rId22"/>
    <p:sldId id="303" r:id="rId23"/>
    <p:sldId id="307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308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2492" autoAdjust="0"/>
  </p:normalViewPr>
  <p:slideViewPr>
    <p:cSldViewPr snapToGrid="0" snapToObjects="1">
      <p:cViewPr varScale="1">
        <p:scale>
          <a:sx n="77" d="100"/>
          <a:sy n="77" d="100"/>
        </p:scale>
        <p:origin x="774" y="12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808" y="5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dirty="0">
                <a:solidFill>
                  <a:schemeClr val="accent2"/>
                </a:solidFill>
              </a:rPr>
              <a:t>1,916,520</a:t>
            </a:r>
            <a:r>
              <a:rPr lang="en-US" sz="1800" b="1" i="0" dirty="0"/>
              <a:t> </a:t>
            </a:r>
            <a:r>
              <a:rPr lang="en-US" i="0" dirty="0"/>
              <a:t> </a:t>
            </a:r>
            <a:r>
              <a:rPr lang="en-US" sz="1000" b="1" i="0" dirty="0">
                <a:solidFill>
                  <a:schemeClr val="accent2"/>
                </a:solidFill>
              </a:rPr>
              <a:t> MWh </a:t>
            </a:r>
            <a:endParaRPr lang="en-US" i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2"/>
                </a:solidFill>
              </a:rPr>
              <a:t>6.08</a:t>
            </a:r>
            <a:r>
              <a:rPr lang="en-US" sz="4000" b="1" i="0" u="none" strike="noStrike" dirty="0">
                <a:effectLst/>
                <a:latin typeface="Arial" panose="020B0604020202020204" pitchFamily="34" charset="0"/>
              </a:rPr>
              <a:t>% 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of total energy was provided by solar generation.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Minimum Inertia</a:t>
            </a:r>
            <a:r>
              <a:rPr lang="en-US" sz="1600" baseline="0" dirty="0"/>
              <a:t> =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157,095 </a:t>
            </a:r>
            <a:r>
              <a:rPr lang="en-US" sz="1400" b="0" dirty="0">
                <a:solidFill>
                  <a:schemeClr val="accent2"/>
                </a:solidFill>
              </a:rPr>
              <a:t>MW*s </a:t>
            </a:r>
            <a:r>
              <a:rPr lang="en-US" sz="1600" baseline="0" dirty="0"/>
              <a:t>on 11/21/2023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Mean: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197,289</a:t>
            </a:r>
            <a:r>
              <a:rPr lang="en-US" sz="3200" dirty="0"/>
              <a:t> </a:t>
            </a:r>
            <a:r>
              <a:rPr lang="en-US" sz="2000" b="1" baseline="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Max: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264,808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MW*s</a:t>
            </a:r>
            <a:r>
              <a:rPr lang="en-US" sz="2000" b="1" baseline="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on November 28th</a:t>
            </a:r>
            <a:endParaRPr lang="en-US" sz="20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Min: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157,095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r>
              <a:rPr lang="en-US" sz="2000" b="1" baseline="0" dirty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chemeClr val="accent2"/>
                </a:solidFill>
              </a:rPr>
              <a:t>on November 21st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9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14.82 </a:t>
            </a:r>
            <a:r>
              <a:rPr lang="en-US" sz="1200" dirty="0" err="1"/>
              <a:t>mHz</a:t>
            </a:r>
            <a:r>
              <a:rPr lang="en-US" sz="1200" dirty="0"/>
              <a:t> on avg for November 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31,531,973</a:t>
            </a:r>
            <a:r>
              <a:rPr lang="en-US" sz="1800" dirty="0"/>
              <a:t> 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7,779,271</a:t>
            </a:r>
            <a:r>
              <a:rPr lang="en-US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 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1" dirty="0">
                <a:solidFill>
                  <a:schemeClr val="accent2"/>
                </a:solidFill>
              </a:rPr>
              <a:t>24.67</a:t>
            </a:r>
            <a:r>
              <a:rPr lang="en-US" sz="9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%</a:t>
            </a:r>
            <a:endParaRPr lang="en-US" sz="9600" b="1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5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01/08/24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Chad Mulholland, NRG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January 8</a:t>
              </a:r>
              <a:r>
                <a:rPr lang="en-US" baseline="30000" dirty="0"/>
                <a:t>th</a:t>
              </a:r>
              <a:r>
                <a:rPr lang="en-US" dirty="0"/>
                <a:t>, 2024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6A3FD-EFBA-E24E-EE60-B3BB2EAC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037" y="762395"/>
            <a:ext cx="7129924" cy="51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EFBF1-F659-56A6-13D7-063AD3377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3215" y="790693"/>
            <a:ext cx="6917569" cy="50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71A55-1964-1B3D-DA2F-9EB9778A8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5360" y="912976"/>
            <a:ext cx="6935537" cy="503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9D7BE-A374-5579-FE30-E795A4806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3477" y="790092"/>
            <a:ext cx="6977044" cy="50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4D385-3D27-955C-FD91-A00247C13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0252" y="777948"/>
            <a:ext cx="7063494" cy="51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C4AF8-43C9-F3B1-A36C-91EE36145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84123" y="789979"/>
            <a:ext cx="6775753" cy="4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21F78-F783-7648-72A8-BF6F4F0F5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4860" y="766009"/>
            <a:ext cx="7074278" cy="513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3184-34A0-AAA8-59D2-C062B8D0A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0943" y="721260"/>
            <a:ext cx="7102113" cy="515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ERCOT Inertia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C383E-7FC1-714A-1E72-5208FFA0F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19" y="560583"/>
            <a:ext cx="8276717" cy="54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12/20/2023</a:t>
            </a:r>
            <a:r>
              <a:rPr lang="en-US" sz="2000" kern="0" dirty="0"/>
              <a:t>	</a:t>
            </a:r>
          </a:p>
          <a:p>
            <a:pPr lvl="1"/>
            <a:r>
              <a:rPr lang="en-US" sz="2000" kern="0" dirty="0"/>
              <a:t>2024 Leadership PDCWG</a:t>
            </a:r>
          </a:p>
          <a:p>
            <a:pPr lvl="1"/>
            <a:r>
              <a:rPr lang="en-US" sz="2000" kern="0" dirty="0"/>
              <a:t>2024 PDCWG Calendar Review</a:t>
            </a:r>
          </a:p>
          <a:p>
            <a:pPr lvl="1"/>
            <a:r>
              <a:rPr lang="en-US" sz="2000" kern="0" dirty="0"/>
              <a:t>High Level Review of September 6, 2023 Frequency Event </a:t>
            </a:r>
          </a:p>
          <a:p>
            <a:pPr lvl="1"/>
            <a:r>
              <a:rPr lang="en-US" sz="2000" kern="0" dirty="0"/>
              <a:t>ERCOT Analysis of Disturbances/Frequency Events</a:t>
            </a:r>
          </a:p>
          <a:p>
            <a:pPr lvl="1"/>
            <a:r>
              <a:rPr lang="en-US" sz="2000" kern="0" dirty="0"/>
              <a:t>ERCOT Frequency Control Metrics and Regulation Reports</a:t>
            </a:r>
          </a:p>
          <a:p>
            <a:pPr lvl="1"/>
            <a:r>
              <a:rPr lang="en-US" sz="2000" kern="0" dirty="0"/>
              <a:t>TRE Report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000" dirty="0"/>
              <a:t>There was 1 FME in November</a:t>
            </a:r>
          </a:p>
          <a:p>
            <a:pPr lvl="1"/>
            <a:r>
              <a:rPr lang="en-US" sz="1800" dirty="0"/>
              <a:t>11/9/2023 12:37:36 </a:t>
            </a:r>
          </a:p>
          <a:p>
            <a:pPr lvl="1"/>
            <a:r>
              <a:rPr lang="en-US" sz="1600" dirty="0"/>
              <a:t>Loss of 512 MW of Generation</a:t>
            </a:r>
          </a:p>
          <a:p>
            <a:pPr lvl="2"/>
            <a:r>
              <a:rPr lang="en-US" sz="1600" dirty="0"/>
              <a:t>Interconnection Frequency Response: 1422 MW/0.1 Hz</a:t>
            </a:r>
          </a:p>
          <a:p>
            <a:pPr lvl="2"/>
            <a:r>
              <a:rPr lang="en-US" sz="1600" dirty="0"/>
              <a:t>102 Resources were evaluated. These includes,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/>
              <a:t>30 </a:t>
            </a:r>
            <a:r>
              <a:rPr lang="en-US" sz="1200" dirty="0"/>
              <a:t>Generation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3  Controllable Load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200" dirty="0"/>
              <a:t>69 Energy Storage Resources    </a:t>
            </a:r>
          </a:p>
          <a:p>
            <a:pPr lvl="2"/>
            <a:r>
              <a:rPr lang="en-US" sz="1600" dirty="0"/>
              <a:t>14 of 102 Evaluated Resources had less than 75% of their expected Initial Primary Frequency Response.</a:t>
            </a:r>
          </a:p>
          <a:p>
            <a:pPr lvl="2"/>
            <a:r>
              <a:rPr lang="en-US" sz="1600" dirty="0"/>
              <a:t>11 of 102 Evaluated Resources had less than 75% of their expected Sustained Primary Frequency Response.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1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463 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59E7-5CE3-C1B1-DED1-325D3FE5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29991" y="776452"/>
            <a:ext cx="7064393" cy="51241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5784988" y="426575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1362.18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2023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6FADE9-1224-D567-5A20-61DE1F18E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16" y="749576"/>
            <a:ext cx="7029367" cy="509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1894DD-ADBC-943D-B166-0FBE8C732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8832" y="890606"/>
            <a:ext cx="6986335" cy="50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16125</TotalTime>
  <Words>414</Words>
  <Application>Microsoft Office PowerPoint</Application>
  <PresentationFormat>On-screen Show (4:3)</PresentationFormat>
  <Paragraphs>81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842</cp:revision>
  <cp:lastPrinted>2021-08-03T14:43:19Z</cp:lastPrinted>
  <dcterms:created xsi:type="dcterms:W3CDTF">2010-04-12T23:12:02Z</dcterms:created>
  <dcterms:modified xsi:type="dcterms:W3CDTF">2024-01-04T19:25:31Z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