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86" r:id="rId6"/>
    <p:sldId id="276" r:id="rId7"/>
    <p:sldId id="280" r:id="rId8"/>
    <p:sldId id="281" r:id="rId9"/>
    <p:sldId id="283" r:id="rId10"/>
    <p:sldId id="287" r:id="rId11"/>
    <p:sldId id="282" r:id="rId12"/>
    <p:sldId id="284" r:id="rId13"/>
    <p:sldId id="288" r:id="rId14"/>
    <p:sldId id="289" r:id="rId15"/>
    <p:sldId id="259"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C091B-B466-4690-95A5-2A87666A9FDA}" name="Schatz, John" initials="SJ" userId="S::john.schatz@txu.com::8fe7d816-28ba-4a29-b055-6e5e4525d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83" autoAdjust="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1/4/2024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rketops@mylubbock.u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mailto:marketops@mylubbock.us"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rcot.com/files/docs/2023/08/01/LPL-Distribution-Loss-Factor-and-Methodology.docx"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3926048"/>
            <a:ext cx="4941771" cy="1630994"/>
          </a:xfrm>
        </p:spPr>
        <p:txBody>
          <a:bodyPr/>
          <a:lstStyle/>
          <a:p>
            <a:r>
              <a:rPr lang="en-US" dirty="0"/>
              <a:t>Lubbock </a:t>
            </a:r>
            <a:br>
              <a:rPr lang="en-US" dirty="0"/>
            </a:br>
            <a:r>
              <a:rPr lang="en-US" dirty="0"/>
              <a:t>Retail Integration Task Force – </a:t>
            </a:r>
            <a:r>
              <a:rPr lang="en-US" b="1" dirty="0"/>
              <a:t>LRITF</a:t>
            </a:r>
            <a:br>
              <a:rPr lang="en-US" b="1" dirty="0"/>
            </a:br>
            <a:r>
              <a:rPr lang="en-US" sz="2000" b="1" dirty="0"/>
              <a:t>January 9th, 2023</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Chris Rowley     Michael Winegeart     Sheri Wiegand</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1170234108"/>
              </p:ext>
            </p:extLst>
          </p:nvPr>
        </p:nvGraphicFramePr>
        <p:xfrm>
          <a:off x="601732" y="1076873"/>
          <a:ext cx="11268074" cy="3505200"/>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23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 - continued</a:t>
                      </a:r>
                    </a:p>
                  </a:txBody>
                  <a:tcPr/>
                </a:tc>
                <a:extLst>
                  <a:ext uri="{0D108BD9-81ED-4DB2-BD59-A6C34878D82A}">
                    <a16:rowId xmlns:a16="http://schemas.microsoft.com/office/drawing/2014/main" val="2162009835"/>
                  </a:ext>
                </a:extLst>
              </a:tr>
              <a:tr h="2711528">
                <a:tc>
                  <a:txBody>
                    <a:bodyPr/>
                    <a:lstStyle/>
                    <a:p>
                      <a:r>
                        <a:rPr lang="en-US" sz="1800" b="1" kern="1200" dirty="0">
                          <a:solidFill>
                            <a:schemeClr val="dk1"/>
                          </a:solidFill>
                          <a:effectLst/>
                          <a:latin typeface="+mn-lt"/>
                          <a:ea typeface="+mn-ea"/>
                          <a:cs typeface="+mn-cs"/>
                        </a:rPr>
                        <a:t>Q:  Will </a:t>
                      </a:r>
                      <a:r>
                        <a:rPr lang="en-US" sz="1800" b="1" u="sng" kern="1200" dirty="0">
                          <a:solidFill>
                            <a:schemeClr val="dk1"/>
                          </a:solidFill>
                          <a:effectLst/>
                          <a:latin typeface="+mn-lt"/>
                          <a:ea typeface="+mn-ea"/>
                          <a:cs typeface="+mn-cs"/>
                        </a:rPr>
                        <a:t>historical usage information</a:t>
                      </a:r>
                      <a:r>
                        <a:rPr lang="en-US" sz="1800" b="1" kern="1200" dirty="0">
                          <a:solidFill>
                            <a:schemeClr val="dk1"/>
                          </a:solidFill>
                          <a:effectLst/>
                          <a:latin typeface="+mn-lt"/>
                          <a:ea typeface="+mn-ea"/>
                          <a:cs typeface="+mn-cs"/>
                        </a:rPr>
                        <a:t> be available for transitioning customers?  Will an LOA process be available and when? </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Monthly summary historical usage information will be available via the Mass Customer List (MCL) for entering </a:t>
                      </a:r>
                      <a:r>
                        <a:rPr lang="en-US" sz="1800" kern="1200" dirty="0" err="1">
                          <a:solidFill>
                            <a:schemeClr val="dk1"/>
                          </a:solidFill>
                          <a:effectLst/>
                          <a:latin typeface="+mn-lt"/>
                          <a:ea typeface="+mn-ea"/>
                          <a:cs typeface="+mn-cs"/>
                        </a:rPr>
                        <a:t>REPs.</a:t>
                      </a:r>
                      <a:r>
                        <a:rPr lang="en-US" sz="1800" kern="1200" dirty="0">
                          <a:solidFill>
                            <a:schemeClr val="dk1"/>
                          </a:solidFill>
                          <a:effectLst/>
                          <a:latin typeface="+mn-lt"/>
                          <a:ea typeface="+mn-ea"/>
                          <a:cs typeface="+mn-cs"/>
                        </a:rPr>
                        <a:t>  Historical interval data will be available for REPs by emailing </a:t>
                      </a:r>
                      <a:r>
                        <a:rPr lang="en-US" sz="1800" u="sng" kern="1200" dirty="0">
                          <a:solidFill>
                            <a:schemeClr val="dk1"/>
                          </a:solidFill>
                          <a:effectLst/>
                          <a:latin typeface="+mn-lt"/>
                          <a:ea typeface="+mn-ea"/>
                          <a:cs typeface="+mn-cs"/>
                          <a:hlinkClick r:id="rId2"/>
                        </a:rPr>
                        <a:t>marketops@mylubbock.us</a:t>
                      </a:r>
                      <a:r>
                        <a:rPr lang="en-US" sz="1800" kern="1200" dirty="0">
                          <a:solidFill>
                            <a:schemeClr val="dk1"/>
                          </a:solidFill>
                          <a:effectLst/>
                          <a:latin typeface="+mn-lt"/>
                          <a:ea typeface="+mn-ea"/>
                          <a:cs typeface="+mn-cs"/>
                        </a:rPr>
                        <a:t>  with a signed copy of the approved LOA which is posted on the LP&amp;L website.  Brokers may also request monthly and interval data via the LOA process noted above.  </a:t>
                      </a:r>
                      <a:r>
                        <a:rPr lang="en-US" sz="1800" strike="sngStrike" kern="1200" dirty="0">
                          <a:solidFill>
                            <a:schemeClr val="dk1"/>
                          </a:solidFill>
                          <a:effectLst/>
                          <a:latin typeface="+mn-lt"/>
                          <a:ea typeface="+mn-ea"/>
                          <a:cs typeface="+mn-cs"/>
                        </a:rPr>
                        <a:t>The LOA process may commence at the time the MCL is available for distribution (late April/early May).  </a:t>
                      </a:r>
                      <a:r>
                        <a:rPr lang="en-US" sz="1800" kern="1200" dirty="0">
                          <a:solidFill>
                            <a:schemeClr val="dk1"/>
                          </a:solidFill>
                          <a:effectLst/>
                          <a:latin typeface="+mn-lt"/>
                          <a:ea typeface="+mn-ea"/>
                          <a:cs typeface="+mn-cs"/>
                        </a:rPr>
                        <a:t>LOAs are required to be notarized.  Out of state LOAs are accepted with a valid Commission ID.  Modifications to the LOA will not be accepted.  Upon effectuation of RMGRR176, the LOA found in Appendix B1/B2 may be utilized for LOA requests.</a:t>
                      </a:r>
                    </a:p>
                    <a:p>
                      <a:r>
                        <a:rPr lang="en-US" sz="1800" kern="1200" dirty="0">
                          <a:solidFill>
                            <a:schemeClr val="dk1"/>
                          </a:solidFill>
                          <a:effectLst/>
                          <a:highlight>
                            <a:srgbClr val="FFFF00"/>
                          </a:highlight>
                          <a:latin typeface="+mn-lt"/>
                          <a:ea typeface="+mn-ea"/>
                          <a:cs typeface="+mn-cs"/>
                        </a:rPr>
                        <a:t>LP&amp;L has agreed to provide the following information when responding to a valid LOA:  DLF code, load profile, LP&amp;L Rate Class, LP&amp;L Meter Read Cycle, and address.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graphicFrame>
        <p:nvGraphicFramePr>
          <p:cNvPr id="5" name="Table 3">
            <a:extLst>
              <a:ext uri="{FF2B5EF4-FFF2-40B4-BE49-F238E27FC236}">
                <a16:creationId xmlns:a16="http://schemas.microsoft.com/office/drawing/2014/main" id="{578D5D6B-ABBF-A7DA-15BC-5863183B47B7}"/>
              </a:ext>
            </a:extLst>
          </p:cNvPr>
          <p:cNvGraphicFramePr>
            <a:graphicFrameLocks noGrp="1"/>
          </p:cNvGraphicFramePr>
          <p:nvPr>
            <p:extLst>
              <p:ext uri="{D42A27DB-BD31-4B8C-83A1-F6EECF244321}">
                <p14:modId xmlns:p14="http://schemas.microsoft.com/office/powerpoint/2010/main" val="972768789"/>
              </p:ext>
            </p:extLst>
          </p:nvPr>
        </p:nvGraphicFramePr>
        <p:xfrm>
          <a:off x="601732" y="4582073"/>
          <a:ext cx="11268074" cy="2103120"/>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25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LP&amp;L Rates</a:t>
                      </a:r>
                    </a:p>
                  </a:txBody>
                  <a:tcPr/>
                </a:tc>
                <a:extLst>
                  <a:ext uri="{0D108BD9-81ED-4DB2-BD59-A6C34878D82A}">
                    <a16:rowId xmlns:a16="http://schemas.microsoft.com/office/drawing/2014/main" val="2162009835"/>
                  </a:ext>
                </a:extLst>
              </a:tr>
              <a:tr h="1647109">
                <a:tc>
                  <a:txBody>
                    <a:bodyPr/>
                    <a:lstStyle/>
                    <a:p>
                      <a:r>
                        <a:rPr lang="en-US" sz="1800" b="1" kern="1200" dirty="0">
                          <a:solidFill>
                            <a:schemeClr val="dk1"/>
                          </a:solidFill>
                          <a:effectLst/>
                          <a:latin typeface="+mn-lt"/>
                          <a:ea typeface="+mn-ea"/>
                          <a:cs typeface="+mn-cs"/>
                        </a:rPr>
                        <a:t>Q:  What is the expected cadence of LP&amp;L rate revisions?  Will REPs be provided a 45 day notice of approved rates?</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LP&amp;L expect their rates to be reviewed once per year aligning with Lubbock’s fiscal calendar thus the expected effective date is 10/1.  LP&amp;L acknowledged REP’s expected 45 day notice of approved rates and intend to honor. </a:t>
                      </a:r>
                    </a:p>
                    <a:p>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106291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1197641635"/>
              </p:ext>
            </p:extLst>
          </p:nvPr>
        </p:nvGraphicFramePr>
        <p:xfrm>
          <a:off x="601732" y="1076873"/>
          <a:ext cx="11268074" cy="5419311"/>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423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LP&amp;L Rates - continued</a:t>
                      </a:r>
                    </a:p>
                  </a:txBody>
                  <a:tcPr/>
                </a:tc>
                <a:extLst>
                  <a:ext uri="{0D108BD9-81ED-4DB2-BD59-A6C34878D82A}">
                    <a16:rowId xmlns:a16="http://schemas.microsoft.com/office/drawing/2014/main" val="2162009835"/>
                  </a:ext>
                </a:extLst>
              </a:tr>
              <a:tr h="4995375">
                <a:tc>
                  <a:txBody>
                    <a:bodyPr/>
                    <a:lstStyle/>
                    <a:p>
                      <a:r>
                        <a:rPr lang="en-US" sz="1800" b="1" kern="1200" dirty="0">
                          <a:solidFill>
                            <a:schemeClr val="dk1"/>
                          </a:solidFill>
                          <a:effectLst/>
                          <a:latin typeface="+mn-lt"/>
                          <a:ea typeface="+mn-ea"/>
                          <a:cs typeface="+mn-cs"/>
                        </a:rPr>
                        <a:t>Q:  Can LP&amp;L provide mapping of existing LP&amp;L rate classes to the new rate classes post transition?</a:t>
                      </a:r>
                    </a:p>
                    <a:p>
                      <a:r>
                        <a:rPr lang="en-US" sz="1800" b="1" kern="1200" dirty="0">
                          <a:solidFill>
                            <a:schemeClr val="dk1"/>
                          </a:solidFill>
                          <a:effectLst/>
                          <a:latin typeface="+mn-lt"/>
                          <a:ea typeface="+mn-ea"/>
                          <a:cs typeface="+mn-cs"/>
                        </a:rPr>
                        <a:t>A: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pic>
        <p:nvPicPr>
          <p:cNvPr id="4" name="Picture 3">
            <a:extLst>
              <a:ext uri="{FF2B5EF4-FFF2-40B4-BE49-F238E27FC236}">
                <a16:creationId xmlns:a16="http://schemas.microsoft.com/office/drawing/2014/main" id="{E515D74E-00E2-756D-D7ED-354F2F534F8E}"/>
              </a:ext>
            </a:extLst>
          </p:cNvPr>
          <p:cNvPicPr>
            <a:picLocks noChangeAspect="1"/>
          </p:cNvPicPr>
          <p:nvPr/>
        </p:nvPicPr>
        <p:blipFill>
          <a:blip r:embed="rId2"/>
          <a:stretch>
            <a:fillRect/>
          </a:stretch>
        </p:blipFill>
        <p:spPr>
          <a:xfrm>
            <a:off x="1024590" y="1937302"/>
            <a:ext cx="7101450" cy="3956602"/>
          </a:xfrm>
          <a:prstGeom prst="rect">
            <a:avLst/>
          </a:prstGeom>
        </p:spPr>
      </p:pic>
    </p:spTree>
    <p:extLst>
      <p:ext uri="{BB962C8B-B14F-4D97-AF65-F5344CB8AC3E}">
        <p14:creationId xmlns:p14="http://schemas.microsoft.com/office/powerpoint/2010/main" val="359757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normAutofit/>
          </a:bodyPr>
          <a:lstStyle/>
          <a:p>
            <a:r>
              <a:rPr lang="en-US" dirty="0"/>
              <a:t>TIMELINE of Actions</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b="1" dirty="0"/>
              <a:t>Q1 2023</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b="1" dirty="0"/>
              <a:t>Q2 2023</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lstStyle/>
          <a:p>
            <a:r>
              <a:rPr lang="en-US" b="1" dirty="0"/>
              <a:t>Q3 2023</a:t>
            </a:r>
          </a:p>
        </p:txBody>
      </p:sp>
      <p:sp>
        <p:nvSpPr>
          <p:cNvPr id="6" name="Text Placeholder 5">
            <a:extLst>
              <a:ext uri="{FF2B5EF4-FFF2-40B4-BE49-F238E27FC236}">
                <a16:creationId xmlns:a16="http://schemas.microsoft.com/office/drawing/2014/main" id="{F30780D1-5C1B-411C-81ED-7B9970FCBF8A}"/>
              </a:ext>
            </a:extLst>
          </p:cNvPr>
          <p:cNvSpPr>
            <a:spLocks noGrp="1"/>
          </p:cNvSpPr>
          <p:nvPr>
            <p:ph type="body" sz="quarter" idx="16"/>
          </p:nvPr>
        </p:nvSpPr>
        <p:spPr>
          <a:xfrm>
            <a:off x="1922756" y="4736748"/>
            <a:ext cx="2141764" cy="514350"/>
          </a:xfrm>
        </p:spPr>
        <p:txBody>
          <a:bodyPr/>
          <a:lstStyle/>
          <a:p>
            <a:r>
              <a:rPr lang="en-US" b="1" dirty="0"/>
              <a:t>Q4 2023 </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201510" y="1162136"/>
            <a:ext cx="7824415" cy="1390367"/>
          </a:xfrm>
          <a:ln>
            <a:solidFill>
              <a:schemeClr val="tx1"/>
            </a:solidFill>
          </a:ln>
        </p:spPr>
        <p:txBody>
          <a:bodyPr>
            <a:normAutofit/>
          </a:bodyPr>
          <a:lstStyle/>
          <a:p>
            <a:pPr>
              <a:spcBef>
                <a:spcPts val="0"/>
              </a:spcBef>
            </a:pPr>
            <a:r>
              <a:rPr lang="en-US" dirty="0">
                <a:highlight>
                  <a:srgbClr val="FFFF00"/>
                </a:highlight>
              </a:rPr>
              <a:t>LP&amp;L Rates </a:t>
            </a:r>
          </a:p>
          <a:p>
            <a:pPr>
              <a:spcBef>
                <a:spcPts val="0"/>
              </a:spcBef>
            </a:pPr>
            <a:r>
              <a:rPr lang="en-US" dirty="0">
                <a:highlight>
                  <a:srgbClr val="FFFF00"/>
                </a:highlight>
              </a:rPr>
              <a:t>Customer Enrollment Process – Detailed Timeline</a:t>
            </a:r>
          </a:p>
          <a:p>
            <a:pPr>
              <a:spcBef>
                <a:spcPts val="0"/>
              </a:spcBef>
            </a:pPr>
            <a:r>
              <a:rPr lang="en-US" dirty="0">
                <a:highlight>
                  <a:srgbClr val="FFFF00"/>
                </a:highlight>
              </a:rPr>
              <a:t>PUCT Complaint Process / Application of PUCT Rules</a:t>
            </a:r>
          </a:p>
          <a:p>
            <a:pPr>
              <a:spcBef>
                <a:spcPts val="0"/>
              </a:spcBef>
            </a:pPr>
            <a:r>
              <a:rPr lang="en-US" dirty="0">
                <a:highlight>
                  <a:srgbClr val="FFFF00"/>
                </a:highlight>
              </a:rPr>
              <a:t>Transaction Timelines / TXSET Timelines </a:t>
            </a:r>
          </a:p>
          <a:p>
            <a:pPr>
              <a:spcBef>
                <a:spcPts val="0"/>
              </a:spcBef>
            </a:pPr>
            <a:r>
              <a:rPr lang="en-US" dirty="0">
                <a:highlight>
                  <a:srgbClr val="FFFF00"/>
                </a:highlight>
              </a:rPr>
              <a:t>CSA Process</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780012" y="2649580"/>
            <a:ext cx="5487937" cy="1010842"/>
          </a:xfrm>
          <a:ln>
            <a:solidFill>
              <a:schemeClr val="tx1"/>
            </a:solidFill>
          </a:ln>
        </p:spPr>
        <p:txBody>
          <a:bodyPr>
            <a:normAutofit/>
          </a:bodyPr>
          <a:lstStyle/>
          <a:p>
            <a:pPr>
              <a:spcBef>
                <a:spcPts val="0"/>
              </a:spcBef>
            </a:pPr>
            <a:r>
              <a:rPr lang="en-US" dirty="0">
                <a:highlight>
                  <a:srgbClr val="FFFF00"/>
                </a:highlight>
              </a:rPr>
              <a:t>Mass Customer Lists</a:t>
            </a:r>
          </a:p>
          <a:p>
            <a:pPr>
              <a:spcBef>
                <a:spcPts val="0"/>
              </a:spcBef>
            </a:pPr>
            <a:r>
              <a:rPr lang="en-US" dirty="0">
                <a:highlight>
                  <a:srgbClr val="FFFF00"/>
                </a:highlight>
              </a:rPr>
              <a:t>Power to Choose website</a:t>
            </a:r>
          </a:p>
          <a:p>
            <a:pPr>
              <a:spcBef>
                <a:spcPts val="0"/>
              </a:spcBef>
            </a:pPr>
            <a:r>
              <a:rPr lang="en-US" dirty="0">
                <a:highlight>
                  <a:srgbClr val="00FF00"/>
                </a:highlight>
              </a:rPr>
              <a:t>Customer Forums/Town Halls</a:t>
            </a:r>
          </a:p>
          <a:p>
            <a:pPr>
              <a:spcBef>
                <a:spcPts val="0"/>
              </a:spcBef>
            </a:pPr>
            <a:r>
              <a:rPr lang="en-US" dirty="0">
                <a:highlight>
                  <a:srgbClr val="FFFF00"/>
                </a:highlight>
              </a:rPr>
              <a:t>Flight Testing / Bank Testing</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376913" y="3749407"/>
            <a:ext cx="6181203" cy="1010842"/>
          </a:xfrm>
          <a:ln>
            <a:solidFill>
              <a:schemeClr val="tx1"/>
            </a:solidFill>
          </a:ln>
        </p:spPr>
        <p:txBody>
          <a:bodyPr>
            <a:normAutofit/>
          </a:bodyPr>
          <a:lstStyle/>
          <a:p>
            <a:pPr>
              <a:spcBef>
                <a:spcPts val="0"/>
              </a:spcBef>
            </a:pPr>
            <a:r>
              <a:rPr lang="en-US" dirty="0">
                <a:highlight>
                  <a:srgbClr val="00FF00"/>
                </a:highlight>
              </a:rPr>
              <a:t>CBCI files </a:t>
            </a:r>
          </a:p>
          <a:p>
            <a:pPr>
              <a:spcBef>
                <a:spcPts val="0"/>
              </a:spcBef>
            </a:pPr>
            <a:r>
              <a:rPr lang="en-US" dirty="0">
                <a:highlight>
                  <a:srgbClr val="00FF00"/>
                </a:highlight>
              </a:rPr>
              <a:t>Default REP Selection Process</a:t>
            </a:r>
          </a:p>
          <a:p>
            <a:pPr>
              <a:spcBef>
                <a:spcPts val="0"/>
              </a:spcBef>
            </a:pPr>
            <a:r>
              <a:rPr lang="en-US" dirty="0">
                <a:highlight>
                  <a:srgbClr val="00FF00"/>
                </a:highlight>
              </a:rPr>
              <a:t>DNP Blackout Period</a:t>
            </a:r>
          </a:p>
          <a:p>
            <a:pPr>
              <a:spcBef>
                <a:spcPts val="0"/>
              </a:spcBef>
            </a:pPr>
            <a:r>
              <a:rPr lang="en-US" dirty="0">
                <a:highlight>
                  <a:srgbClr val="FFFF00"/>
                </a:highlight>
              </a:rPr>
              <a:t>Market Operations Group Established</a:t>
            </a:r>
          </a:p>
          <a:p>
            <a:endParaRPr lang="en-US" dirty="0"/>
          </a:p>
        </p:txBody>
      </p:sp>
      <p:sp>
        <p:nvSpPr>
          <p:cNvPr id="15" name="Text Placeholder 14">
            <a:extLst>
              <a:ext uri="{FF2B5EF4-FFF2-40B4-BE49-F238E27FC236}">
                <a16:creationId xmlns:a16="http://schemas.microsoft.com/office/drawing/2014/main" id="{9405A1F0-98C1-4B11-8D9A-3C009ADC44D0}"/>
              </a:ext>
            </a:extLst>
          </p:cNvPr>
          <p:cNvSpPr>
            <a:spLocks noGrp="1"/>
          </p:cNvSpPr>
          <p:nvPr>
            <p:ph type="body" sz="quarter" idx="20"/>
          </p:nvPr>
        </p:nvSpPr>
        <p:spPr>
          <a:xfrm>
            <a:off x="6191504" y="4849234"/>
            <a:ext cx="5102680" cy="1010842"/>
          </a:xfrm>
        </p:spPr>
        <p:txBody>
          <a:bodyPr>
            <a:normAutofit/>
          </a:bodyPr>
          <a:lstStyle/>
          <a:p>
            <a:r>
              <a:rPr lang="en-US" sz="2000" dirty="0"/>
              <a:t>GO LIVE – Transition to Competition</a:t>
            </a:r>
            <a:endParaRPr lang="en-US" sz="3200" b="1" dirty="0">
              <a:solidFill>
                <a:srgbClr val="FF0000"/>
              </a:solidFill>
            </a:endParaRPr>
          </a:p>
        </p:txBody>
      </p:sp>
      <p:sp>
        <p:nvSpPr>
          <p:cNvPr id="7" name="Text Placeholder 2">
            <a:extLst>
              <a:ext uri="{FF2B5EF4-FFF2-40B4-BE49-F238E27FC236}">
                <a16:creationId xmlns:a16="http://schemas.microsoft.com/office/drawing/2014/main" id="{6B0CAF54-0361-DE50-1D4F-A721E8C35987}"/>
              </a:ext>
            </a:extLst>
          </p:cNvPr>
          <p:cNvSpPr txBox="1">
            <a:spLocks/>
          </p:cNvSpPr>
          <p:nvPr/>
        </p:nvSpPr>
        <p:spPr>
          <a:xfrm>
            <a:off x="-232682" y="455260"/>
            <a:ext cx="2141764" cy="51435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Q4 2022</a:t>
            </a:r>
            <a:endParaRPr lang="en-US" b="1" dirty="0"/>
          </a:p>
        </p:txBody>
      </p:sp>
      <p:cxnSp>
        <p:nvCxnSpPr>
          <p:cNvPr id="9" name="Straight Connector 8">
            <a:extLst>
              <a:ext uri="{FF2B5EF4-FFF2-40B4-BE49-F238E27FC236}">
                <a16:creationId xmlns:a16="http://schemas.microsoft.com/office/drawing/2014/main" id="{FC3F24CF-4CB3-A110-D52F-D678A4F4DE9D}"/>
              </a:ext>
            </a:extLst>
          </p:cNvPr>
          <p:cNvCxnSpPr/>
          <p:nvPr/>
        </p:nvCxnSpPr>
        <p:spPr>
          <a:xfrm>
            <a:off x="2152650" y="712435"/>
            <a:ext cx="1514475" cy="0"/>
          </a:xfrm>
          <a:prstGeom prst="line">
            <a:avLst/>
          </a:prstGeom>
        </p:spPr>
        <p:style>
          <a:lnRef idx="1">
            <a:schemeClr val="dk1"/>
          </a:lnRef>
          <a:fillRef idx="0">
            <a:schemeClr val="dk1"/>
          </a:fillRef>
          <a:effectRef idx="0">
            <a:schemeClr val="dk1"/>
          </a:effectRef>
          <a:fontRef idx="minor">
            <a:schemeClr val="tx1"/>
          </a:fontRef>
        </p:style>
      </p:cxnSp>
      <p:sp>
        <p:nvSpPr>
          <p:cNvPr id="10" name="Text Placeholder 11">
            <a:extLst>
              <a:ext uri="{FF2B5EF4-FFF2-40B4-BE49-F238E27FC236}">
                <a16:creationId xmlns:a16="http://schemas.microsoft.com/office/drawing/2014/main" id="{CE608BEA-8329-6B3A-57DC-1FB35A894E82}"/>
              </a:ext>
            </a:extLst>
          </p:cNvPr>
          <p:cNvSpPr txBox="1">
            <a:spLocks/>
          </p:cNvSpPr>
          <p:nvPr/>
        </p:nvSpPr>
        <p:spPr>
          <a:xfrm>
            <a:off x="3786868" y="42483"/>
            <a:ext cx="1842407" cy="1010842"/>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Pro Forma Tariff</a:t>
            </a:r>
          </a:p>
          <a:p>
            <a:pPr>
              <a:spcBef>
                <a:spcPts val="0"/>
              </a:spcBef>
            </a:pPr>
            <a:r>
              <a:rPr lang="en-US" dirty="0">
                <a:highlight>
                  <a:srgbClr val="FFFF00"/>
                </a:highlight>
              </a:rPr>
              <a:t>Access Agreement</a:t>
            </a:r>
          </a:p>
          <a:p>
            <a:pPr>
              <a:spcBef>
                <a:spcPts val="0"/>
              </a:spcBef>
            </a:pPr>
            <a:r>
              <a:rPr lang="en-US" dirty="0">
                <a:highlight>
                  <a:srgbClr val="FFFF00"/>
                </a:highlight>
              </a:rPr>
              <a:t>POLR Process</a:t>
            </a:r>
          </a:p>
          <a:p>
            <a:pPr>
              <a:spcBef>
                <a:spcPts val="0"/>
              </a:spcBef>
            </a:pPr>
            <a:r>
              <a:rPr lang="en-US" dirty="0">
                <a:highlight>
                  <a:srgbClr val="FFFF00"/>
                </a:highlight>
              </a:rPr>
              <a:t>Safety Net Process</a:t>
            </a:r>
          </a:p>
          <a:p>
            <a:pPr>
              <a:spcBef>
                <a:spcPts val="0"/>
              </a:spcBef>
            </a:pPr>
            <a:endParaRPr lang="en-US" dirty="0"/>
          </a:p>
        </p:txBody>
      </p:sp>
      <p:sp>
        <p:nvSpPr>
          <p:cNvPr id="11" name="Text Placeholder 13">
            <a:extLst>
              <a:ext uri="{FF2B5EF4-FFF2-40B4-BE49-F238E27FC236}">
                <a16:creationId xmlns:a16="http://schemas.microsoft.com/office/drawing/2014/main" id="{2363DBBD-5350-507E-BC19-223B0F571E19}"/>
              </a:ext>
            </a:extLst>
          </p:cNvPr>
          <p:cNvSpPr txBox="1">
            <a:spLocks/>
          </p:cNvSpPr>
          <p:nvPr/>
        </p:nvSpPr>
        <p:spPr>
          <a:xfrm>
            <a:off x="8726620" y="3756241"/>
            <a:ext cx="3436435" cy="101084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Tampering Information Process</a:t>
            </a:r>
          </a:p>
          <a:p>
            <a:pPr>
              <a:spcBef>
                <a:spcPts val="0"/>
              </a:spcBef>
            </a:pPr>
            <a:r>
              <a:rPr lang="en-US" dirty="0">
                <a:highlight>
                  <a:srgbClr val="FF0000"/>
                </a:highlight>
              </a:rPr>
              <a:t>Smart Meter Texas</a:t>
            </a:r>
          </a:p>
        </p:txBody>
      </p:sp>
      <p:sp>
        <p:nvSpPr>
          <p:cNvPr id="19" name="Text Placeholder 12">
            <a:extLst>
              <a:ext uri="{FF2B5EF4-FFF2-40B4-BE49-F238E27FC236}">
                <a16:creationId xmlns:a16="http://schemas.microsoft.com/office/drawing/2014/main" id="{DA46CF1C-6D3A-2375-2B7F-70C8B5564E42}"/>
              </a:ext>
            </a:extLst>
          </p:cNvPr>
          <p:cNvSpPr txBox="1">
            <a:spLocks/>
          </p:cNvSpPr>
          <p:nvPr/>
        </p:nvSpPr>
        <p:spPr>
          <a:xfrm>
            <a:off x="7612426" y="2639262"/>
            <a:ext cx="2795896" cy="101084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ESI IDs in TDSP Extract</a:t>
            </a:r>
          </a:p>
          <a:p>
            <a:pPr>
              <a:spcBef>
                <a:spcPts val="0"/>
              </a:spcBef>
            </a:pPr>
            <a:r>
              <a:rPr lang="en-US" dirty="0">
                <a:highlight>
                  <a:srgbClr val="FFFF00"/>
                </a:highlight>
              </a:rPr>
              <a:t>RMG Chapter 8 Revisions </a:t>
            </a:r>
          </a:p>
          <a:p>
            <a:pPr>
              <a:spcBef>
                <a:spcPts val="0"/>
              </a:spcBef>
            </a:pPr>
            <a:r>
              <a:rPr lang="en-US" dirty="0">
                <a:highlight>
                  <a:srgbClr val="FFFF00"/>
                </a:highlight>
              </a:rPr>
              <a:t>Historical Usage Requests</a:t>
            </a:r>
          </a:p>
          <a:p>
            <a:pPr>
              <a:spcBef>
                <a:spcPts val="0"/>
              </a:spcBef>
            </a:pPr>
            <a:r>
              <a:rPr lang="en-US" dirty="0">
                <a:highlight>
                  <a:srgbClr val="FFFF00"/>
                </a:highlight>
              </a:rPr>
              <a:t>TDSP AMS Data Practices</a:t>
            </a:r>
          </a:p>
        </p:txBody>
      </p:sp>
      <p:sp>
        <p:nvSpPr>
          <p:cNvPr id="20" name="Text Placeholder 12">
            <a:extLst>
              <a:ext uri="{FF2B5EF4-FFF2-40B4-BE49-F238E27FC236}">
                <a16:creationId xmlns:a16="http://schemas.microsoft.com/office/drawing/2014/main" id="{86FD8C4A-8908-0BC3-9721-B7571CC0CB43}"/>
              </a:ext>
            </a:extLst>
          </p:cNvPr>
          <p:cNvSpPr txBox="1">
            <a:spLocks/>
          </p:cNvSpPr>
          <p:nvPr/>
        </p:nvSpPr>
        <p:spPr>
          <a:xfrm>
            <a:off x="8822873" y="1162135"/>
            <a:ext cx="3369127" cy="143009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u="sng" dirty="0"/>
              <a:t>ERCOT Activities</a:t>
            </a:r>
            <a:r>
              <a:rPr lang="en-US" dirty="0"/>
              <a:t>:  </a:t>
            </a:r>
            <a:r>
              <a:rPr lang="en-US" dirty="0">
                <a:highlight>
                  <a:srgbClr val="FFFF00"/>
                </a:highlight>
              </a:rPr>
              <a:t>SAC04s</a:t>
            </a:r>
            <a:r>
              <a:rPr lang="en-US" dirty="0"/>
              <a:t>, </a:t>
            </a:r>
            <a:r>
              <a:rPr lang="en-US" dirty="0">
                <a:highlight>
                  <a:srgbClr val="FFFF00"/>
                </a:highlight>
              </a:rPr>
              <a:t>Load Profiles </a:t>
            </a:r>
          </a:p>
          <a:p>
            <a:pPr>
              <a:spcBef>
                <a:spcPts val="0"/>
              </a:spcBef>
            </a:pPr>
            <a:r>
              <a:rPr lang="en-US" u="sng" dirty="0"/>
              <a:t>TSDP Activities</a:t>
            </a:r>
            <a:r>
              <a:rPr lang="en-US" dirty="0"/>
              <a:t>:  </a:t>
            </a:r>
            <a:r>
              <a:rPr lang="en-US" dirty="0">
                <a:highlight>
                  <a:srgbClr val="FFFF00"/>
                </a:highlight>
              </a:rPr>
              <a:t>Critical Care</a:t>
            </a:r>
            <a:r>
              <a:rPr lang="en-US" dirty="0"/>
              <a:t>, </a:t>
            </a:r>
            <a:r>
              <a:rPr lang="en-US" dirty="0">
                <a:highlight>
                  <a:srgbClr val="FFFF00"/>
                </a:highlight>
              </a:rPr>
              <a:t>DLFs</a:t>
            </a:r>
            <a:r>
              <a:rPr lang="en-US" dirty="0"/>
              <a:t>, </a:t>
            </a:r>
            <a:r>
              <a:rPr lang="en-US" dirty="0">
                <a:highlight>
                  <a:srgbClr val="FFFF00"/>
                </a:highlight>
              </a:rPr>
              <a:t>Solar/DG</a:t>
            </a:r>
            <a:r>
              <a:rPr lang="en-US" dirty="0"/>
              <a:t>, </a:t>
            </a:r>
            <a:r>
              <a:rPr lang="en-US" dirty="0">
                <a:highlight>
                  <a:srgbClr val="FFFF00"/>
                </a:highlight>
              </a:rPr>
              <a:t>Switch Hold Files</a:t>
            </a:r>
            <a:r>
              <a:rPr lang="en-US" dirty="0"/>
              <a:t>, </a:t>
            </a:r>
            <a:r>
              <a:rPr lang="en-US" dirty="0">
                <a:highlight>
                  <a:srgbClr val="FFFF00"/>
                </a:highlight>
              </a:rPr>
              <a:t>BUSIDDRQ</a:t>
            </a:r>
            <a:r>
              <a:rPr lang="en-US" dirty="0"/>
              <a:t>, </a:t>
            </a:r>
            <a:r>
              <a:rPr lang="en-US" dirty="0">
                <a:highlight>
                  <a:srgbClr val="FFFF00"/>
                </a:highlight>
              </a:rPr>
              <a:t>Call Center</a:t>
            </a:r>
            <a:r>
              <a:rPr lang="en-US" dirty="0"/>
              <a:t>, </a:t>
            </a:r>
            <a:r>
              <a:rPr lang="en-US" dirty="0">
                <a:highlight>
                  <a:srgbClr val="FFFF00"/>
                </a:highlight>
              </a:rPr>
              <a:t>OGFLT</a:t>
            </a:r>
            <a:r>
              <a:rPr lang="en-US" dirty="0"/>
              <a:t>, </a:t>
            </a:r>
            <a:r>
              <a:rPr lang="en-US" dirty="0">
                <a:highlight>
                  <a:srgbClr val="FFFF00"/>
                </a:highlight>
              </a:rPr>
              <a:t>Weather Moratoriums</a:t>
            </a:r>
            <a:r>
              <a:rPr lang="en-US" dirty="0"/>
              <a:t>, </a:t>
            </a:r>
            <a:r>
              <a:rPr lang="en-US" dirty="0">
                <a:highlight>
                  <a:srgbClr val="FFFF00"/>
                </a:highlight>
              </a:rPr>
              <a:t>Proration</a:t>
            </a:r>
          </a:p>
        </p:txBody>
      </p:sp>
      <p:sp>
        <p:nvSpPr>
          <p:cNvPr id="8" name="TextBox 7">
            <a:extLst>
              <a:ext uri="{FF2B5EF4-FFF2-40B4-BE49-F238E27FC236}">
                <a16:creationId xmlns:a16="http://schemas.microsoft.com/office/drawing/2014/main" id="{A397A720-6C90-B62D-44DF-86994CC8CFE3}"/>
              </a:ext>
            </a:extLst>
          </p:cNvPr>
          <p:cNvSpPr txBox="1"/>
          <p:nvPr/>
        </p:nvSpPr>
        <p:spPr>
          <a:xfrm rot="20171211">
            <a:off x="10422523" y="4835599"/>
            <a:ext cx="1324908" cy="830997"/>
          </a:xfrm>
          <a:prstGeom prst="rect">
            <a:avLst/>
          </a:prstGeom>
          <a:noFill/>
        </p:spPr>
        <p:txBody>
          <a:bodyPr wrap="square" rtlCol="0">
            <a:spAutoFit/>
          </a:bodyPr>
          <a:lstStyle/>
          <a:p>
            <a:pPr algn="ctr"/>
            <a:r>
              <a:rPr lang="en-US" sz="2400" b="1" dirty="0">
                <a:solidFill>
                  <a:srgbClr val="FF0000"/>
                </a:solidFill>
              </a:rPr>
              <a:t>March 2024</a:t>
            </a:r>
          </a:p>
        </p:txBody>
      </p:sp>
      <p:sp>
        <p:nvSpPr>
          <p:cNvPr id="16" name="TextBox 15">
            <a:extLst>
              <a:ext uri="{FF2B5EF4-FFF2-40B4-BE49-F238E27FC236}">
                <a16:creationId xmlns:a16="http://schemas.microsoft.com/office/drawing/2014/main" id="{723DCEB8-ABDB-4570-6633-646221D19029}"/>
              </a:ext>
            </a:extLst>
          </p:cNvPr>
          <p:cNvSpPr txBox="1"/>
          <p:nvPr/>
        </p:nvSpPr>
        <p:spPr>
          <a:xfrm>
            <a:off x="6191504" y="5251097"/>
            <a:ext cx="1905233" cy="1477328"/>
          </a:xfrm>
          <a:prstGeom prst="rect">
            <a:avLst/>
          </a:prstGeom>
          <a:noFill/>
        </p:spPr>
        <p:txBody>
          <a:bodyPr wrap="square" rtlCol="0">
            <a:spAutoFit/>
          </a:bodyPr>
          <a:lstStyle/>
          <a:p>
            <a:r>
              <a:rPr lang="en-US" dirty="0">
                <a:highlight>
                  <a:srgbClr val="FFFF00"/>
                </a:highlight>
              </a:rPr>
              <a:t>Completed</a:t>
            </a:r>
          </a:p>
          <a:p>
            <a:r>
              <a:rPr lang="en-US" dirty="0">
                <a:highlight>
                  <a:srgbClr val="00FFFF"/>
                </a:highlight>
              </a:rPr>
              <a:t>Q3 2023</a:t>
            </a:r>
          </a:p>
          <a:p>
            <a:r>
              <a:rPr lang="en-US" dirty="0">
                <a:highlight>
                  <a:srgbClr val="FF00FF"/>
                </a:highlight>
              </a:rPr>
              <a:t>Q4 2023</a:t>
            </a:r>
          </a:p>
          <a:p>
            <a:r>
              <a:rPr lang="en-US" dirty="0">
                <a:highlight>
                  <a:srgbClr val="00FF00"/>
                </a:highlight>
              </a:rPr>
              <a:t>Q1 2024</a:t>
            </a:r>
          </a:p>
          <a:p>
            <a:r>
              <a:rPr lang="en-US" dirty="0">
                <a:highlight>
                  <a:srgbClr val="FF0000"/>
                </a:highlight>
              </a:rPr>
              <a:t>Q2 2024</a:t>
            </a:r>
          </a:p>
        </p:txBody>
      </p:sp>
    </p:spTree>
    <p:extLst>
      <p:ext uri="{BB962C8B-B14F-4D97-AF65-F5344CB8AC3E}">
        <p14:creationId xmlns:p14="http://schemas.microsoft.com/office/powerpoint/2010/main" val="33210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81637" y="733719"/>
            <a:ext cx="5111750" cy="1204912"/>
          </a:xfrm>
        </p:spPr>
        <p:txBody>
          <a:bodyPr>
            <a:normAutofit fontScale="90000"/>
          </a:bodyPr>
          <a:lstStyle/>
          <a:p>
            <a:r>
              <a:rPr lang="en-US" dirty="0" err="1"/>
              <a:t>Lritf</a:t>
            </a:r>
            <a:r>
              <a:rPr lang="en-US" dirty="0"/>
              <a:t> meeting</a:t>
            </a:r>
            <a:br>
              <a:rPr lang="en-US" dirty="0"/>
            </a:br>
            <a:r>
              <a:rPr lang="en-US" dirty="0"/>
              <a:t>1/9/2024 @ 1:00PM </a:t>
            </a:r>
            <a:br>
              <a:rPr lang="en-US" dirty="0"/>
            </a:br>
            <a:r>
              <a:rPr lang="en-US" dirty="0"/>
              <a:t>following RMS </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4857794" y="1938631"/>
            <a:ext cx="3585451" cy="3512235"/>
          </a:xfrm>
        </p:spPr>
        <p:txBody>
          <a:bodyPr>
            <a:noAutofit/>
          </a:bodyPr>
          <a:lstStyle/>
          <a:p>
            <a:r>
              <a:rPr lang="en-US" sz="2000" b="1" u="sng" dirty="0"/>
              <a:t>AGENDA ITEMS:</a:t>
            </a:r>
          </a:p>
          <a:p>
            <a:pPr marL="285750" indent="-285750">
              <a:buFont typeface="Courier New" panose="02070309020205020404" pitchFamily="49" charset="0"/>
              <a:buChar char="o"/>
            </a:pPr>
            <a:r>
              <a:rPr lang="en-US" sz="1800" dirty="0"/>
              <a:t>Customer Choice Window – </a:t>
            </a:r>
          </a:p>
          <a:p>
            <a:pPr marL="742950" lvl="1" indent="-285750">
              <a:buFont typeface="Courier New" panose="02070309020205020404" pitchFamily="49" charset="0"/>
              <a:buChar char="o"/>
            </a:pPr>
            <a:r>
              <a:rPr lang="en-US" sz="1800" dirty="0"/>
              <a:t>update on transaction count</a:t>
            </a:r>
          </a:p>
          <a:p>
            <a:pPr marL="742950" lvl="1" indent="-285750">
              <a:buFont typeface="Courier New" panose="02070309020205020404" pitchFamily="49" charset="0"/>
              <a:buChar char="o"/>
            </a:pPr>
            <a:r>
              <a:rPr lang="en-US" sz="1800" dirty="0"/>
              <a:t>Issues/observations</a:t>
            </a:r>
          </a:p>
          <a:p>
            <a:pPr marL="285750" indent="-285750">
              <a:buFont typeface="Courier New" panose="02070309020205020404" pitchFamily="49" charset="0"/>
              <a:buChar char="o"/>
            </a:pPr>
            <a:r>
              <a:rPr lang="en-US" sz="1800" dirty="0"/>
              <a:t>Shopping Fairs update</a:t>
            </a:r>
          </a:p>
          <a:p>
            <a:pPr marL="285750" indent="-285750">
              <a:buFont typeface="Courier New" panose="02070309020205020404" pitchFamily="49" charset="0"/>
              <a:buChar char="o"/>
            </a:pPr>
            <a:r>
              <a:rPr lang="en-US" sz="1800" dirty="0"/>
              <a:t>Recalculation of DLFs update</a:t>
            </a:r>
          </a:p>
          <a:p>
            <a:pPr marL="285750" indent="-285750">
              <a:buFont typeface="Courier New" panose="02070309020205020404" pitchFamily="49" charset="0"/>
              <a:buChar char="o"/>
            </a:pPr>
            <a:r>
              <a:rPr lang="en-US" sz="1800" dirty="0"/>
              <a:t>RMGRR174 / RMGRR176 Updates</a:t>
            </a:r>
          </a:p>
          <a:p>
            <a:pPr marL="285750" indent="-285750">
              <a:buFont typeface="Courier New" panose="02070309020205020404" pitchFamily="49" charset="0"/>
              <a:buChar char="o"/>
            </a:pPr>
            <a:r>
              <a:rPr lang="en-US" sz="1800" dirty="0"/>
              <a:t>Sample 867s/810s:  cancel /rebills, solar example, BUSLRG – IDR format</a:t>
            </a:r>
          </a:p>
          <a:p>
            <a:pPr marL="285750" indent="-285750">
              <a:buFont typeface="Courier New" panose="02070309020205020404" pitchFamily="49" charset="0"/>
              <a:buChar char="o"/>
            </a:pPr>
            <a:endParaRPr lang="en-US" sz="1800" dirty="0"/>
          </a:p>
          <a:p>
            <a:pPr marL="285750" indent="-285750">
              <a:buFont typeface="Courier New" panose="02070309020205020404" pitchFamily="49" charset="0"/>
              <a:buChar char="o"/>
            </a:pPr>
            <a:endParaRPr lang="en-US" sz="1800" dirty="0"/>
          </a:p>
          <a:p>
            <a:pPr marL="285750" indent="-285750">
              <a:buFont typeface="Courier New" panose="02070309020205020404" pitchFamily="49" charset="0"/>
              <a:buChar char="o"/>
            </a:pPr>
            <a:endParaRPr lang="en-US" sz="1800" dirty="0"/>
          </a:p>
          <a:p>
            <a:pPr marL="285750" indent="-285750">
              <a:buFont typeface="Courier New" panose="02070309020205020404" pitchFamily="49" charset="0"/>
              <a:buChar char="o"/>
            </a:pPr>
            <a:endParaRPr lang="en-US" sz="1800" dirty="0"/>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4" name="Text Placeholder 2">
            <a:extLst>
              <a:ext uri="{FF2B5EF4-FFF2-40B4-BE49-F238E27FC236}">
                <a16:creationId xmlns:a16="http://schemas.microsoft.com/office/drawing/2014/main" id="{8118C496-0839-50B0-80D2-9204302C21D1}"/>
              </a:ext>
            </a:extLst>
          </p:cNvPr>
          <p:cNvSpPr txBox="1">
            <a:spLocks/>
          </p:cNvSpPr>
          <p:nvPr/>
        </p:nvSpPr>
        <p:spPr>
          <a:xfrm>
            <a:off x="8610600" y="2160940"/>
            <a:ext cx="3332843" cy="183356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endParaRPr lang="en-US" sz="2400" dirty="0"/>
          </a:p>
          <a:p>
            <a:endParaRPr lang="en-US" sz="1800" dirty="0"/>
          </a:p>
        </p:txBody>
      </p:sp>
      <p:sp>
        <p:nvSpPr>
          <p:cNvPr id="7" name="TextBox 6">
            <a:extLst>
              <a:ext uri="{FF2B5EF4-FFF2-40B4-BE49-F238E27FC236}">
                <a16:creationId xmlns:a16="http://schemas.microsoft.com/office/drawing/2014/main" id="{AE79CA5F-FFB9-FADB-BDA6-8973EBE8C50E}"/>
              </a:ext>
            </a:extLst>
          </p:cNvPr>
          <p:cNvSpPr txBox="1"/>
          <p:nvPr/>
        </p:nvSpPr>
        <p:spPr>
          <a:xfrm>
            <a:off x="8935406" y="2352582"/>
            <a:ext cx="3008037" cy="30982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Zip code update </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Transitioning De-Energized ESIs (clearance requests)</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lang="en-US" spc="50" dirty="0">
                <a:solidFill>
                  <a:prstClr val="black"/>
                </a:solidFill>
                <a:latin typeface="Tenorite"/>
              </a:rPr>
              <a:t>Historical LP&amp;L Rates</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Winter Storm Uri Securitization Applicability Status </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Open Discussion</a:t>
            </a:r>
          </a:p>
        </p:txBody>
      </p:sp>
    </p:spTree>
    <p:extLst>
      <p:ext uri="{BB962C8B-B14F-4D97-AF65-F5344CB8AC3E}">
        <p14:creationId xmlns:p14="http://schemas.microsoft.com/office/powerpoint/2010/main" val="174286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08D8-2A9A-D32B-A0E6-811668CF1592}"/>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5A946CFC-18E8-7A7D-3D20-AA9141F797E8}"/>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2ADC6D1-455C-E120-9298-213C0837C0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FF3B21-79A8-FBEB-3DE9-7C83BACD011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6057609-B7C0-B42B-45A2-9882386CFB18}"/>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12" name="TextBox 11">
            <a:extLst>
              <a:ext uri="{FF2B5EF4-FFF2-40B4-BE49-F238E27FC236}">
                <a16:creationId xmlns:a16="http://schemas.microsoft.com/office/drawing/2014/main" id="{C15A181F-A53F-5382-CA0C-5183133EBFDB}"/>
              </a:ext>
            </a:extLst>
          </p:cNvPr>
          <p:cNvSpPr txBox="1"/>
          <p:nvPr/>
        </p:nvSpPr>
        <p:spPr>
          <a:xfrm>
            <a:off x="232606" y="368438"/>
            <a:ext cx="4425118" cy="523220"/>
          </a:xfrm>
          <a:prstGeom prst="rect">
            <a:avLst/>
          </a:prstGeom>
          <a:noFill/>
        </p:spPr>
        <p:txBody>
          <a:bodyPr wrap="square" rtlCol="0">
            <a:spAutoFit/>
          </a:bodyPr>
          <a:lstStyle/>
          <a:p>
            <a:r>
              <a:rPr lang="en-US" sz="2800" dirty="0"/>
              <a:t>Final Transition Timeline</a:t>
            </a:r>
          </a:p>
        </p:txBody>
      </p:sp>
      <p:pic>
        <p:nvPicPr>
          <p:cNvPr id="11" name="Picture 10">
            <a:extLst>
              <a:ext uri="{FF2B5EF4-FFF2-40B4-BE49-F238E27FC236}">
                <a16:creationId xmlns:a16="http://schemas.microsoft.com/office/drawing/2014/main" id="{74F00B6D-F36F-859D-814D-FCFA7AAFF58E}"/>
              </a:ext>
            </a:extLst>
          </p:cNvPr>
          <p:cNvPicPr>
            <a:picLocks noChangeAspect="1"/>
          </p:cNvPicPr>
          <p:nvPr/>
        </p:nvPicPr>
        <p:blipFill>
          <a:blip r:embed="rId2"/>
          <a:stretch>
            <a:fillRect/>
          </a:stretch>
        </p:blipFill>
        <p:spPr>
          <a:xfrm>
            <a:off x="85056" y="1047627"/>
            <a:ext cx="11941292" cy="5673848"/>
          </a:xfrm>
          <a:prstGeom prst="rect">
            <a:avLst/>
          </a:prstGeom>
        </p:spPr>
      </p:pic>
    </p:spTree>
    <p:extLst>
      <p:ext uri="{BB962C8B-B14F-4D97-AF65-F5344CB8AC3E}">
        <p14:creationId xmlns:p14="http://schemas.microsoft.com/office/powerpoint/2010/main" val="271662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95300" y="723900"/>
            <a:ext cx="3291510" cy="1909763"/>
          </a:xfrm>
        </p:spPr>
        <p:txBody>
          <a:bodyPr>
            <a:normAutofit/>
          </a:bodyPr>
          <a:lstStyle/>
          <a:p>
            <a:r>
              <a:rPr lang="en-US" dirty="0"/>
              <a:t>LRITF meetings</a:t>
            </a:r>
            <a:br>
              <a:rPr lang="en-US" dirty="0"/>
            </a:br>
            <a:r>
              <a:rPr lang="en-US" dirty="0"/>
              <a:t>	12/05/23</a:t>
            </a:r>
            <a:br>
              <a:rPr lang="en-US" dirty="0"/>
            </a:br>
            <a:r>
              <a:rPr lang="en-US" dirty="0"/>
              <a:t>	12/20/23</a:t>
            </a:r>
            <a:br>
              <a:rPr lang="en-US" dirty="0"/>
            </a:br>
            <a:r>
              <a:rPr lang="en-US" dirty="0"/>
              <a:t>	 1/3/24</a:t>
            </a:r>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867969" y="1758553"/>
            <a:ext cx="7090950" cy="5826642"/>
          </a:xfrm>
        </p:spPr>
        <p:txBody>
          <a:bodyPr>
            <a:normAutofit lnSpcReduction="10000"/>
          </a:bodyPr>
          <a:lstStyle/>
          <a:p>
            <a:pPr algn="ctr"/>
            <a:r>
              <a:rPr lang="en-US" sz="2800" b="1" dirty="0"/>
              <a:t>The Task Force reviewed the following:</a:t>
            </a:r>
          </a:p>
          <a:p>
            <a:pPr marL="457200" indent="-457200" algn="ctr">
              <a:buFont typeface="Arial" panose="020B0604020202020204" pitchFamily="34" charset="0"/>
              <a:buChar char="•"/>
            </a:pPr>
            <a:endParaRPr lang="en-US" sz="2800" dirty="0"/>
          </a:p>
          <a:p>
            <a:pPr marL="457200" indent="-457200">
              <a:buFont typeface="Arial" panose="020B0604020202020204" pitchFamily="34" charset="0"/>
              <a:buChar char="•"/>
            </a:pPr>
            <a:r>
              <a:rPr lang="en-US" sz="2200" b="1" u="sng" dirty="0"/>
              <a:t>Customer Choice Transaction Window – </a:t>
            </a:r>
            <a:r>
              <a:rPr lang="en-US" sz="2200" dirty="0"/>
              <a:t>review of MVI timeline matrix based on March/early April Monthly Meter Read Date (MMRD) </a:t>
            </a:r>
          </a:p>
          <a:p>
            <a:pPr marL="457200" indent="-457200">
              <a:buFont typeface="Arial" panose="020B0604020202020204" pitchFamily="34" charset="0"/>
              <a:buChar char="•"/>
            </a:pPr>
            <a:r>
              <a:rPr lang="en-US" sz="2200" b="1" u="sng" dirty="0"/>
              <a:t>Winter Storm Uri Securitization</a:t>
            </a:r>
            <a:r>
              <a:rPr lang="en-US" sz="2200" dirty="0"/>
              <a:t>:  discussion regarding the applicability of securitization charges for transitioned LP&amp;L customers and ERCOT’s operationalizing LP&amp;L exceptions.</a:t>
            </a:r>
          </a:p>
          <a:p>
            <a:pPr marL="457200" indent="-457200">
              <a:buFont typeface="Arial" panose="020B0604020202020204" pitchFamily="34" charset="0"/>
              <a:buChar char="•"/>
            </a:pPr>
            <a:r>
              <a:rPr lang="en-US" sz="2200" b="1" u="sng" dirty="0"/>
              <a:t>Distribution Loss Factors</a:t>
            </a:r>
            <a:r>
              <a:rPr lang="en-US" sz="2200" dirty="0"/>
              <a:t>: Lubbock’s plan to revise DLFs to only three codes:  one for secondary voltages, one for primary, and one for transmission voltages.  Revised DLFs submitted to ERCOT for review.</a:t>
            </a:r>
          </a:p>
          <a:p>
            <a:pPr marL="457200" indent="-457200">
              <a:buFont typeface="Arial" panose="020B0604020202020204" pitchFamily="34" charset="0"/>
              <a:buChar char="•"/>
            </a:pPr>
            <a:r>
              <a:rPr lang="en-US" sz="2200" b="1" u="sng" dirty="0"/>
              <a:t>Various Updates</a:t>
            </a:r>
            <a:r>
              <a:rPr lang="en-US" sz="2200" dirty="0"/>
              <a:t>:  Shopping Fairs, Smart Meter Texas, Tariff revisions, transitioning de-energized ESIs (clearance requests), historical LP&amp;L rates, Aggregate # of ESIs per load profile</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u="sng" dirty="0"/>
          </a:p>
        </p:txBody>
      </p:sp>
    </p:spTree>
    <p:extLst>
      <p:ext uri="{BB962C8B-B14F-4D97-AF65-F5344CB8AC3E}">
        <p14:creationId xmlns:p14="http://schemas.microsoft.com/office/powerpoint/2010/main" val="373041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2004335703"/>
              </p:ext>
            </p:extLst>
          </p:nvPr>
        </p:nvGraphicFramePr>
        <p:xfrm>
          <a:off x="137160" y="1421130"/>
          <a:ext cx="11658600" cy="5203952"/>
        </p:xfrm>
        <a:graphic>
          <a:graphicData uri="http://schemas.openxmlformats.org/drawingml/2006/table">
            <a:tbl>
              <a:tblPr firstRow="1" bandRow="1">
                <a:tableStyleId>{5C22544A-7EE6-4342-B048-85BDC9FD1C3A}</a:tableStyleId>
              </a:tblPr>
              <a:tblGrid>
                <a:gridCol w="11658600">
                  <a:extLst>
                    <a:ext uri="{9D8B030D-6E8A-4147-A177-3AD203B41FA5}">
                      <a16:colId xmlns:a16="http://schemas.microsoft.com/office/drawing/2014/main" val="651102246"/>
                    </a:ext>
                  </a:extLst>
                </a:gridCol>
              </a:tblGrid>
              <a:tr h="34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Transition to Competition </a:t>
                      </a:r>
                    </a:p>
                  </a:txBody>
                  <a:tcPr/>
                </a:tc>
                <a:extLst>
                  <a:ext uri="{0D108BD9-81ED-4DB2-BD59-A6C34878D82A}">
                    <a16:rowId xmlns:a16="http://schemas.microsoft.com/office/drawing/2014/main" val="2162009835"/>
                  </a:ext>
                </a:extLst>
              </a:tr>
              <a:tr h="4807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Q:  When will LP&amp;L accept EDI transactions for transition to competition?</a:t>
                      </a:r>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A: </a:t>
                      </a:r>
                    </a:p>
                  </a:txBody>
                  <a:tcPr/>
                </a:tc>
                <a:extLst>
                  <a:ext uri="{0D108BD9-81ED-4DB2-BD59-A6C34878D82A}">
                    <a16:rowId xmlns:a16="http://schemas.microsoft.com/office/drawing/2014/main" val="1552790991"/>
                  </a:ext>
                </a:extLst>
              </a:tr>
            </a:tbl>
          </a:graphicData>
        </a:graphic>
      </p:graphicFrame>
      <p:pic>
        <p:nvPicPr>
          <p:cNvPr id="4" name="Picture 3">
            <a:extLst>
              <a:ext uri="{FF2B5EF4-FFF2-40B4-BE49-F238E27FC236}">
                <a16:creationId xmlns:a16="http://schemas.microsoft.com/office/drawing/2014/main" id="{2AA8CE82-F1B0-926E-1119-2FFADC3D6AF7}"/>
              </a:ext>
            </a:extLst>
          </p:cNvPr>
          <p:cNvPicPr>
            <a:picLocks noChangeAspect="1"/>
          </p:cNvPicPr>
          <p:nvPr/>
        </p:nvPicPr>
        <p:blipFill>
          <a:blip r:embed="rId2"/>
          <a:stretch>
            <a:fillRect/>
          </a:stretch>
        </p:blipFill>
        <p:spPr>
          <a:xfrm>
            <a:off x="502030" y="2084139"/>
            <a:ext cx="6312078" cy="3271059"/>
          </a:xfrm>
          <a:prstGeom prst="rect">
            <a:avLst/>
          </a:prstGeom>
        </p:spPr>
      </p:pic>
      <p:sp>
        <p:nvSpPr>
          <p:cNvPr id="5" name="TextBox 4">
            <a:extLst>
              <a:ext uri="{FF2B5EF4-FFF2-40B4-BE49-F238E27FC236}">
                <a16:creationId xmlns:a16="http://schemas.microsoft.com/office/drawing/2014/main" id="{915F6D0B-9971-4CDE-14FA-6E4BBE0AEA0D}"/>
              </a:ext>
            </a:extLst>
          </p:cNvPr>
          <p:cNvSpPr txBox="1"/>
          <p:nvPr/>
        </p:nvSpPr>
        <p:spPr>
          <a:xfrm>
            <a:off x="6980538" y="1887165"/>
            <a:ext cx="4286428" cy="5148012"/>
          </a:xfrm>
          <a:prstGeom prst="rect">
            <a:avLst/>
          </a:prstGeom>
          <a:noFill/>
        </p:spPr>
        <p:txBody>
          <a:bodyPr wrap="square" rtlCol="0">
            <a:spAutoFit/>
          </a:bodyPr>
          <a:lstStyle/>
          <a:p>
            <a:pPr>
              <a:lnSpc>
                <a:spcPct val="107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ERCOT/LP&amp;L will begin accepting transactions 1/5/24 – 2/15/24 @ 5PM.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 1/5/24, transactions will be accepted at any time, however, LP&amp;L will not begin processing transactions until after 5PM on 1/5/24.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With the throttling of transactions to LP&amp;L on 1/5 @ 5PM (by ESG), Not First In transactions (NFI) on 1/5 will be reviewed by LP&amp;L and NFIs will be unexecuted if necessary with T025 codes </a:t>
            </a:r>
            <a:r>
              <a:rPr lang="en-US" sz="1400" dirty="0">
                <a:effectLst/>
                <a:highlight>
                  <a:srgbClr val="FFFF00"/>
                </a:highlight>
                <a:latin typeface="Tenorite" panose="00000500000000000000" pitchFamily="2" charset="0"/>
                <a:ea typeface="Calibri" panose="020F0502020204030204" pitchFamily="34" charset="0"/>
                <a:cs typeface="Times New Roman" panose="02020603050405020304" pitchFamily="18" charset="0"/>
              </a:rPr>
              <a:t>“Competing Transaction Scheduled for the Same Date”</a:t>
            </a:r>
            <a:r>
              <a:rPr lang="en-US" sz="1400" dirty="0">
                <a:effectLst/>
                <a:latin typeface="Tenorite" panose="00000500000000000000" pitchFamily="2"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IMPORTANT: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LP&amp;L has asked REPs to hold transactions from 2/15/24 @ 5PM until Saturday, 2/17 @ 7AM </a:t>
            </a:r>
            <a:r>
              <a:rPr lang="en-US" sz="1400" dirty="0">
                <a:effectLst/>
                <a:latin typeface="Calibri" panose="020F0502020204030204" pitchFamily="34" charset="0"/>
                <a:ea typeface="Calibri" panose="020F0502020204030204" pitchFamily="34" charset="0"/>
                <a:cs typeface="Times New Roman" panose="02020603050405020304" pitchFamily="18" charset="0"/>
              </a:rPr>
              <a:t>to allow time for LP&amp;L to perform queries for DREP assignments and modify systems to no longer automate the MVI date for the appropriate meter read cycle.</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DREP Assignment Period to commence 2/19/24 – 3/1/24</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Transitioning of LP&amp;L customers on March</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/early April</a:t>
            </a:r>
            <a:r>
              <a:rPr lang="en-US" sz="1400" dirty="0">
                <a:effectLst/>
                <a:latin typeface="Calibri" panose="020F0502020204030204" pitchFamily="34" charset="0"/>
                <a:ea typeface="Calibri" panose="020F0502020204030204" pitchFamily="34" charset="0"/>
                <a:cs typeface="Times New Roman" panose="02020603050405020304" pitchFamily="18" charset="0"/>
              </a:rPr>
              <a:t> meter read cycles (starting 3/4/24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4/1/24)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271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1952383033"/>
              </p:ext>
            </p:extLst>
          </p:nvPr>
        </p:nvGraphicFramePr>
        <p:xfrm>
          <a:off x="638175" y="1420813"/>
          <a:ext cx="11268074" cy="2218598"/>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155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Transition to Competition - continued</a:t>
                      </a:r>
                    </a:p>
                  </a:txBody>
                  <a:tcPr/>
                </a:tc>
                <a:extLst>
                  <a:ext uri="{0D108BD9-81ED-4DB2-BD59-A6C34878D82A}">
                    <a16:rowId xmlns:a16="http://schemas.microsoft.com/office/drawing/2014/main" val="2162009835"/>
                  </a:ext>
                </a:extLst>
              </a:tr>
              <a:tr h="1852838">
                <a:tc>
                  <a:txBody>
                    <a:bodyPr/>
                    <a:lstStyle/>
                    <a:p>
                      <a:r>
                        <a:rPr lang="en-US" sz="1800" b="1" kern="1200" dirty="0">
                          <a:solidFill>
                            <a:schemeClr val="dk1"/>
                          </a:solidFill>
                          <a:effectLst/>
                          <a:latin typeface="+mn-lt"/>
                          <a:ea typeface="+mn-ea"/>
                          <a:cs typeface="+mn-cs"/>
                        </a:rPr>
                        <a:t>Q:  When does LP&amp;L plan to cease disconnections for non-pay prior to the transition?</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LP&amp;L will continue disconnections through the end of February regardless of the meter cycle.  A customer will remain disconnected (unless payment is received) and will be energized with the MVI transition transaction on the March/early April meter read cycle.  </a:t>
                      </a: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5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graphicFrame>
        <p:nvGraphicFramePr>
          <p:cNvPr id="4" name="Table 3">
            <a:extLst>
              <a:ext uri="{FF2B5EF4-FFF2-40B4-BE49-F238E27FC236}">
                <a16:creationId xmlns:a16="http://schemas.microsoft.com/office/drawing/2014/main" id="{027BB86C-38B2-089E-50F8-646C4D8B5264}"/>
              </a:ext>
            </a:extLst>
          </p:cNvPr>
          <p:cNvGraphicFramePr>
            <a:graphicFrameLocks noGrp="1"/>
          </p:cNvGraphicFramePr>
          <p:nvPr>
            <p:extLst>
              <p:ext uri="{D42A27DB-BD31-4B8C-83A1-F6EECF244321}">
                <p14:modId xmlns:p14="http://schemas.microsoft.com/office/powerpoint/2010/main" val="3595930377"/>
              </p:ext>
            </p:extLst>
          </p:nvPr>
        </p:nvGraphicFramePr>
        <p:xfrm>
          <a:off x="638175" y="3200508"/>
          <a:ext cx="11268074" cy="2218598"/>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155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Customer Education</a:t>
                      </a:r>
                    </a:p>
                  </a:txBody>
                  <a:tcPr/>
                </a:tc>
                <a:extLst>
                  <a:ext uri="{0D108BD9-81ED-4DB2-BD59-A6C34878D82A}">
                    <a16:rowId xmlns:a16="http://schemas.microsoft.com/office/drawing/2014/main" val="2162009835"/>
                  </a:ext>
                </a:extLst>
              </a:tr>
              <a:tr h="1852838">
                <a:tc>
                  <a:txBody>
                    <a:bodyPr/>
                    <a:lstStyle/>
                    <a:p>
                      <a:r>
                        <a:rPr lang="en-US" sz="1800" b="1" kern="1200" dirty="0">
                          <a:solidFill>
                            <a:schemeClr val="dk1"/>
                          </a:solidFill>
                          <a:effectLst/>
                          <a:latin typeface="+mn-lt"/>
                          <a:ea typeface="+mn-ea"/>
                          <a:cs typeface="+mn-cs"/>
                        </a:rPr>
                        <a:t>Q:  Will </a:t>
                      </a:r>
                      <a:r>
                        <a:rPr lang="en-US" sz="1800" b="1" u="sng" kern="1200" dirty="0">
                          <a:solidFill>
                            <a:schemeClr val="dk1"/>
                          </a:solidFill>
                          <a:effectLst/>
                          <a:latin typeface="+mn-lt"/>
                          <a:ea typeface="+mn-ea"/>
                          <a:cs typeface="+mn-cs"/>
                        </a:rPr>
                        <a:t>payment history</a:t>
                      </a:r>
                      <a:r>
                        <a:rPr lang="en-US" sz="1800" b="1" kern="1200" dirty="0">
                          <a:solidFill>
                            <a:schemeClr val="dk1"/>
                          </a:solidFill>
                          <a:effectLst/>
                          <a:latin typeface="+mn-lt"/>
                          <a:ea typeface="+mn-ea"/>
                          <a:cs typeface="+mn-cs"/>
                        </a:rPr>
                        <a:t> information be available for LP&amp;L customers?</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 LP&amp;L customers may self-serve using their current customer portal to </a:t>
                      </a:r>
                      <a:r>
                        <a:rPr lang="en-US" sz="1800" kern="1200" dirty="0">
                          <a:solidFill>
                            <a:schemeClr val="dk1"/>
                          </a:solidFill>
                          <a:effectLst/>
                          <a:highlight>
                            <a:srgbClr val="FFFF00"/>
                          </a:highlight>
                          <a:latin typeface="+mn-lt"/>
                          <a:ea typeface="+mn-ea"/>
                          <a:cs typeface="+mn-cs"/>
                        </a:rPr>
                        <a:t>request a print of payment history form/utility letter of credit.  A sample is posted on the main LRITF page.</a:t>
                      </a: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5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34012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414954780"/>
              </p:ext>
            </p:extLst>
          </p:nvPr>
        </p:nvGraphicFramePr>
        <p:xfrm>
          <a:off x="588936" y="1389817"/>
          <a:ext cx="10929855" cy="5212080"/>
        </p:xfrm>
        <a:graphic>
          <a:graphicData uri="http://schemas.openxmlformats.org/drawingml/2006/table">
            <a:tbl>
              <a:tblPr firstRow="1" bandRow="1">
                <a:tableStyleId>{5C22544A-7EE6-4342-B048-85BDC9FD1C3A}</a:tableStyleId>
              </a:tblPr>
              <a:tblGrid>
                <a:gridCol w="10929855">
                  <a:extLst>
                    <a:ext uri="{9D8B030D-6E8A-4147-A177-3AD203B41FA5}">
                      <a16:colId xmlns:a16="http://schemas.microsoft.com/office/drawing/2014/main" val="651102246"/>
                    </a:ext>
                  </a:extLst>
                </a:gridCol>
              </a:tblGrid>
              <a:tr h="153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Customer Education - continued</a:t>
                      </a:r>
                    </a:p>
                  </a:txBody>
                  <a:tcPr/>
                </a:tc>
                <a:extLst>
                  <a:ext uri="{0D108BD9-81ED-4DB2-BD59-A6C34878D82A}">
                    <a16:rowId xmlns:a16="http://schemas.microsoft.com/office/drawing/2014/main" val="2162009835"/>
                  </a:ext>
                </a:extLst>
              </a:tr>
              <a:tr h="1497770">
                <a:tc>
                  <a:txBody>
                    <a:bodyPr/>
                    <a:lstStyle/>
                    <a:p>
                      <a:r>
                        <a:rPr lang="en-US" sz="1600" b="1" kern="1200" dirty="0">
                          <a:solidFill>
                            <a:schemeClr val="dk1"/>
                          </a:solidFill>
                          <a:effectLst/>
                          <a:latin typeface="+mn-lt"/>
                          <a:ea typeface="+mn-ea"/>
                          <a:cs typeface="+mn-cs"/>
                        </a:rPr>
                        <a:t>Q:  Will Lubbock host Town Halls/Community Meetings informing Lubbock residents about the transition to competition?</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Lubbock will be hosting “Shopping Fairs” where REPs may engage customers (no peddler’s license required).  Registration, times, and additional information to follow.  The Shopping Fairs will be held at the Civic Center on:</a:t>
                      </a:r>
                    </a:p>
                    <a:p>
                      <a:pPr lvl="1"/>
                      <a:r>
                        <a:rPr lang="en-US" sz="1600" kern="1200" dirty="0">
                          <a:solidFill>
                            <a:schemeClr val="dk1"/>
                          </a:solidFill>
                          <a:effectLst/>
                          <a:latin typeface="+mn-lt"/>
                          <a:ea typeface="+mn-ea"/>
                          <a:cs typeface="+mn-cs"/>
                        </a:rPr>
                        <a:t>January 5</a:t>
                      </a:r>
                      <a:r>
                        <a:rPr lang="en-US" sz="1600" kern="1200" baseline="30000" dirty="0">
                          <a:solidFill>
                            <a:schemeClr val="dk1"/>
                          </a:solidFill>
                          <a:effectLst/>
                          <a:latin typeface="+mn-lt"/>
                          <a:ea typeface="+mn-ea"/>
                          <a:cs typeface="+mn-cs"/>
                        </a:rPr>
                        <a:t>th</a:t>
                      </a:r>
                      <a:r>
                        <a:rPr lang="en-US" sz="1600" kern="1200" dirty="0">
                          <a:solidFill>
                            <a:schemeClr val="dk1"/>
                          </a:solidFill>
                          <a:effectLst/>
                          <a:latin typeface="+mn-lt"/>
                          <a:ea typeface="+mn-ea"/>
                          <a:cs typeface="+mn-cs"/>
                        </a:rPr>
                        <a:t>,  Friday, 3 PM – 8 PM</a:t>
                      </a:r>
                    </a:p>
                    <a:p>
                      <a:pPr lvl="1"/>
                      <a:r>
                        <a:rPr lang="en-US" sz="1600" kern="1200" dirty="0">
                          <a:solidFill>
                            <a:schemeClr val="dk1"/>
                          </a:solidFill>
                          <a:effectLst/>
                          <a:latin typeface="+mn-lt"/>
                          <a:ea typeface="+mn-ea"/>
                          <a:cs typeface="+mn-cs"/>
                        </a:rPr>
                        <a:t>January 6</a:t>
                      </a:r>
                      <a:r>
                        <a:rPr lang="en-US" sz="1600" kern="1200" baseline="30000" dirty="0">
                          <a:solidFill>
                            <a:schemeClr val="dk1"/>
                          </a:solidFill>
                          <a:effectLst/>
                          <a:latin typeface="+mn-lt"/>
                          <a:ea typeface="+mn-ea"/>
                          <a:cs typeface="+mn-cs"/>
                        </a:rPr>
                        <a:t>th</a:t>
                      </a:r>
                      <a:r>
                        <a:rPr lang="en-US" sz="1600" kern="1200" dirty="0">
                          <a:solidFill>
                            <a:schemeClr val="dk1"/>
                          </a:solidFill>
                          <a:effectLst/>
                          <a:latin typeface="+mn-lt"/>
                          <a:ea typeface="+mn-ea"/>
                          <a:cs typeface="+mn-cs"/>
                        </a:rPr>
                        <a:t> , Saturday, 10 AM – 4 PM</a:t>
                      </a:r>
                    </a:p>
                    <a:p>
                      <a:pPr lvl="1"/>
                      <a:r>
                        <a:rPr lang="en-US" sz="1600" kern="1200" dirty="0">
                          <a:solidFill>
                            <a:schemeClr val="dk1"/>
                          </a:solidFill>
                          <a:effectLst/>
                          <a:latin typeface="+mn-lt"/>
                          <a:ea typeface="+mn-ea"/>
                          <a:cs typeface="+mn-cs"/>
                        </a:rPr>
                        <a:t>January 22</a:t>
                      </a:r>
                      <a:r>
                        <a:rPr lang="en-US" sz="1600" kern="1200" baseline="30000" dirty="0">
                          <a:solidFill>
                            <a:schemeClr val="dk1"/>
                          </a:solidFill>
                          <a:effectLst/>
                          <a:latin typeface="+mn-lt"/>
                          <a:ea typeface="+mn-ea"/>
                          <a:cs typeface="+mn-cs"/>
                        </a:rPr>
                        <a:t>nd</a:t>
                      </a:r>
                      <a:r>
                        <a:rPr lang="en-US" sz="1600" kern="1200" dirty="0">
                          <a:solidFill>
                            <a:schemeClr val="dk1"/>
                          </a:solidFill>
                          <a:effectLst/>
                          <a:latin typeface="+mn-lt"/>
                          <a:ea typeface="+mn-ea"/>
                          <a:cs typeface="+mn-cs"/>
                        </a:rPr>
                        <a:t> , Monday, 3 PM – 8 PM</a:t>
                      </a:r>
                    </a:p>
                    <a:p>
                      <a:pPr lvl="1"/>
                      <a:r>
                        <a:rPr lang="en-US" sz="1600" kern="1200" dirty="0">
                          <a:solidFill>
                            <a:schemeClr val="dk1"/>
                          </a:solidFill>
                          <a:effectLst/>
                          <a:latin typeface="+mn-lt"/>
                          <a:ea typeface="+mn-ea"/>
                          <a:cs typeface="+mn-cs"/>
                        </a:rPr>
                        <a:t>January 23</a:t>
                      </a:r>
                      <a:r>
                        <a:rPr lang="en-US" sz="1600" kern="1200" baseline="30000" dirty="0">
                          <a:solidFill>
                            <a:schemeClr val="dk1"/>
                          </a:solidFill>
                          <a:effectLst/>
                          <a:latin typeface="+mn-lt"/>
                          <a:ea typeface="+mn-ea"/>
                          <a:cs typeface="+mn-cs"/>
                        </a:rPr>
                        <a:t>rd</a:t>
                      </a:r>
                      <a:r>
                        <a:rPr lang="en-US" sz="1600" kern="1200" dirty="0">
                          <a:solidFill>
                            <a:schemeClr val="dk1"/>
                          </a:solidFill>
                          <a:effectLst/>
                          <a:latin typeface="+mn-lt"/>
                          <a:ea typeface="+mn-ea"/>
                          <a:cs typeface="+mn-cs"/>
                        </a:rPr>
                        <a:t> , Tuesday 3 PM – 8 PM </a:t>
                      </a:r>
                    </a:p>
                    <a:p>
                      <a:pPr lvl="1"/>
                      <a:r>
                        <a:rPr lang="en-US" sz="1600" kern="1200" dirty="0">
                          <a:solidFill>
                            <a:schemeClr val="dk1"/>
                          </a:solidFill>
                          <a:effectLst/>
                          <a:latin typeface="+mn-lt"/>
                          <a:ea typeface="+mn-ea"/>
                          <a:cs typeface="+mn-cs"/>
                        </a:rPr>
                        <a:t>February 10</a:t>
                      </a:r>
                      <a:r>
                        <a:rPr lang="en-US" sz="1600" kern="1200" baseline="30000" dirty="0">
                          <a:solidFill>
                            <a:schemeClr val="dk1"/>
                          </a:solidFill>
                          <a:effectLst/>
                          <a:latin typeface="+mn-lt"/>
                          <a:ea typeface="+mn-ea"/>
                          <a:cs typeface="+mn-cs"/>
                        </a:rPr>
                        <a:t>th</a:t>
                      </a:r>
                      <a:r>
                        <a:rPr lang="en-US" sz="1600" kern="1200" dirty="0">
                          <a:solidFill>
                            <a:schemeClr val="dk1"/>
                          </a:solidFill>
                          <a:effectLst/>
                          <a:latin typeface="+mn-lt"/>
                          <a:ea typeface="+mn-ea"/>
                          <a:cs typeface="+mn-cs"/>
                        </a:rPr>
                        <a:t> , Saturday 10 AM – 4 PM</a:t>
                      </a:r>
                    </a:p>
                    <a:p>
                      <a:r>
                        <a:rPr lang="en-US" sz="1600" kern="1200" dirty="0">
                          <a:solidFill>
                            <a:schemeClr val="dk1"/>
                          </a:solidFill>
                          <a:effectLst/>
                          <a:latin typeface="+mn-lt"/>
                          <a:ea typeface="+mn-ea"/>
                          <a:cs typeface="+mn-cs"/>
                        </a:rPr>
                        <a:t>Interested REPs and brokers may contact </a:t>
                      </a:r>
                      <a:r>
                        <a:rPr lang="en-US" sz="1600" u="sng" kern="1200" dirty="0">
                          <a:solidFill>
                            <a:schemeClr val="dk1"/>
                          </a:solidFill>
                          <a:effectLst/>
                          <a:latin typeface="+mn-lt"/>
                          <a:ea typeface="+mn-ea"/>
                          <a:cs typeface="+mn-cs"/>
                          <a:hlinkClick r:id="rId2"/>
                        </a:rPr>
                        <a:t>marketops@mylubbock.us</a:t>
                      </a:r>
                      <a:r>
                        <a:rPr lang="en-US" sz="1600" kern="1200" dirty="0">
                          <a:solidFill>
                            <a:schemeClr val="dk1"/>
                          </a:solidFill>
                          <a:effectLst/>
                          <a:latin typeface="+mn-lt"/>
                          <a:ea typeface="+mn-ea"/>
                          <a:cs typeface="+mn-cs"/>
                        </a:rPr>
                        <a:t> to register for any of the Shopping Fairs.  An official invite/RSVP will be sent out via Market Ops team.  Lubbock plans to advertise for the shopping fairs via website, billboards, TV ads, and static ads prior to the fairs.  Lubbock has also partnered with local station KCBD for a live telecast during the first shopping fairs.  Lubbock plans to distribute a </a:t>
                      </a:r>
                      <a:r>
                        <a:rPr lang="en-US" sz="1600" kern="1200" dirty="0" err="1">
                          <a:solidFill>
                            <a:schemeClr val="dk1"/>
                          </a:solidFill>
                          <a:effectLst/>
                          <a:latin typeface="+mn-lt"/>
                          <a:ea typeface="+mn-ea"/>
                          <a:cs typeface="+mn-cs"/>
                        </a:rPr>
                        <a:t>‘one</a:t>
                      </a:r>
                      <a:r>
                        <a:rPr lang="en-US" sz="1600" kern="1200" dirty="0">
                          <a:solidFill>
                            <a:schemeClr val="dk1"/>
                          </a:solidFill>
                          <a:effectLst/>
                          <a:latin typeface="+mn-lt"/>
                          <a:ea typeface="+mn-ea"/>
                          <a:cs typeface="+mn-cs"/>
                        </a:rPr>
                        <a:t>-pager’ with “questions to ask your provider” at each fair to educate residents about the transition.  </a:t>
                      </a:r>
                      <a:r>
                        <a:rPr lang="en-US" sz="1600" kern="1200" dirty="0" err="1">
                          <a:solidFill>
                            <a:schemeClr val="dk1"/>
                          </a:solidFill>
                          <a:effectLst/>
                          <a:latin typeface="+mn-lt"/>
                          <a:ea typeface="+mn-ea"/>
                          <a:cs typeface="+mn-cs"/>
                        </a:rPr>
                        <a:t>Wifi</a:t>
                      </a:r>
                      <a:r>
                        <a:rPr lang="en-US" sz="1600" kern="1200" dirty="0">
                          <a:solidFill>
                            <a:schemeClr val="dk1"/>
                          </a:solidFill>
                          <a:effectLst/>
                          <a:latin typeface="+mn-lt"/>
                          <a:ea typeface="+mn-ea"/>
                          <a:cs typeface="+mn-cs"/>
                        </a:rPr>
                        <a:t> will be available for </a:t>
                      </a:r>
                      <a:r>
                        <a:rPr lang="en-US" sz="1600" kern="1200" dirty="0" err="1">
                          <a:solidFill>
                            <a:schemeClr val="dk1"/>
                          </a:solidFill>
                          <a:effectLst/>
                          <a:latin typeface="+mn-lt"/>
                          <a:ea typeface="+mn-ea"/>
                          <a:cs typeface="+mn-cs"/>
                        </a:rPr>
                        <a:t>REPs.</a:t>
                      </a:r>
                      <a:r>
                        <a:rPr lang="en-US" sz="1600" kern="1200" dirty="0">
                          <a:solidFill>
                            <a:schemeClr val="dk1"/>
                          </a:solidFill>
                          <a:effectLst/>
                          <a:latin typeface="+mn-lt"/>
                          <a:ea typeface="+mn-ea"/>
                          <a:cs typeface="+mn-cs"/>
                        </a:rPr>
                        <a:t>  REPs may request two booths (one for residential, one for commercial).  Booths will be 10x12 in size and equipped with table and chairs.  REPs are encouraged to bring a Spanish speaking representative.  Set up and tear down times will be one hour before and one hour after each fair</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r>
                        <a:rPr lang="en-US" sz="1800" u="none" strike="noStrike"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119128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635801841"/>
              </p:ext>
            </p:extLst>
          </p:nvPr>
        </p:nvGraphicFramePr>
        <p:xfrm>
          <a:off x="638175" y="1420814"/>
          <a:ext cx="11268074" cy="2594502"/>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325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PUCT Requirements</a:t>
                      </a:r>
                    </a:p>
                  </a:txBody>
                  <a:tcPr/>
                </a:tc>
                <a:extLst>
                  <a:ext uri="{0D108BD9-81ED-4DB2-BD59-A6C34878D82A}">
                    <a16:rowId xmlns:a16="http://schemas.microsoft.com/office/drawing/2014/main" val="2162009835"/>
                  </a:ext>
                </a:extLst>
              </a:tr>
              <a:tr h="2198262">
                <a:tc>
                  <a:txBody>
                    <a:bodyPr/>
                    <a:lstStyle/>
                    <a:p>
                      <a:r>
                        <a:rPr lang="en-US" sz="1600" b="1" kern="1200" dirty="0">
                          <a:solidFill>
                            <a:schemeClr val="dk1"/>
                          </a:solidFill>
                          <a:effectLst/>
                          <a:latin typeface="+mn-lt"/>
                          <a:ea typeface="+mn-ea"/>
                          <a:cs typeface="+mn-cs"/>
                        </a:rPr>
                        <a:t>Q:  Will the Winter Storm Uri securitizations apply to LP&amp;L customers post-transition?</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LP&amp;L’s position is that HB4492 and PUCT Dockets 52321 and 52322 (Securitizations M &amp; N) excluded LP&amp;L customers (post-transition) from securitization charges and REPs should not be charging customers for such charges.  LP&amp;L met with PUCT Staff and Executive Director to review.  ERCOT agrees with LPL’s interpretation and intends to file two petitions (one for each subchapter of PURA 39.151 (j-1) addressing Securitizations M and N) for a clear written record of the PUCT’s interpretation of the above applicability.  The goal of the procedural schedule is for the Commission to hear no later than the Feb 15</a:t>
                      </a:r>
                      <a:r>
                        <a:rPr lang="en-US" sz="1600" kern="1200" baseline="30000" dirty="0">
                          <a:solidFill>
                            <a:schemeClr val="dk1"/>
                          </a:solidFill>
                          <a:effectLst/>
                          <a:latin typeface="+mn-lt"/>
                          <a:ea typeface="+mn-ea"/>
                          <a:cs typeface="+mn-cs"/>
                        </a:rPr>
                        <a:t>th</a:t>
                      </a:r>
                      <a:r>
                        <a:rPr lang="en-US" sz="1600" kern="1200" dirty="0">
                          <a:solidFill>
                            <a:schemeClr val="dk1"/>
                          </a:solidFill>
                          <a:effectLst/>
                          <a:latin typeface="+mn-lt"/>
                          <a:ea typeface="+mn-ea"/>
                          <a:cs typeface="+mn-cs"/>
                        </a:rPr>
                        <a:t> Open Meeting.  Concurrently, ERCOT is working to operationalize excluding LP&amp;L load from the calculations and expect the exclusions to be in place for the first initial settlement invoices (in March).  </a:t>
                      </a:r>
                    </a:p>
                  </a:txBody>
                  <a:tcPr/>
                </a:tc>
                <a:extLst>
                  <a:ext uri="{0D108BD9-81ED-4DB2-BD59-A6C34878D82A}">
                    <a16:rowId xmlns:a16="http://schemas.microsoft.com/office/drawing/2014/main" val="1552790991"/>
                  </a:ext>
                </a:extLst>
              </a:tr>
            </a:tbl>
          </a:graphicData>
        </a:graphic>
      </p:graphicFrame>
      <p:graphicFrame>
        <p:nvGraphicFramePr>
          <p:cNvPr id="4" name="Table 3">
            <a:extLst>
              <a:ext uri="{FF2B5EF4-FFF2-40B4-BE49-F238E27FC236}">
                <a16:creationId xmlns:a16="http://schemas.microsoft.com/office/drawing/2014/main" id="{41360C94-BE02-2FD2-4876-FE3255AA6B6C}"/>
              </a:ext>
            </a:extLst>
          </p:cNvPr>
          <p:cNvGraphicFramePr>
            <a:graphicFrameLocks noGrp="1"/>
          </p:cNvGraphicFramePr>
          <p:nvPr>
            <p:extLst>
              <p:ext uri="{D42A27DB-BD31-4B8C-83A1-F6EECF244321}">
                <p14:modId xmlns:p14="http://schemas.microsoft.com/office/powerpoint/2010/main" val="1998997865"/>
              </p:ext>
            </p:extLst>
          </p:nvPr>
        </p:nvGraphicFramePr>
        <p:xfrm>
          <a:off x="671305" y="4025255"/>
          <a:ext cx="11268074" cy="2594502"/>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325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ERCOT Market Requirements</a:t>
                      </a:r>
                    </a:p>
                  </a:txBody>
                  <a:tcPr/>
                </a:tc>
                <a:extLst>
                  <a:ext uri="{0D108BD9-81ED-4DB2-BD59-A6C34878D82A}">
                    <a16:rowId xmlns:a16="http://schemas.microsoft.com/office/drawing/2014/main" val="2162009835"/>
                  </a:ext>
                </a:extLst>
              </a:tr>
              <a:tr h="2198262">
                <a:tc>
                  <a:txBody>
                    <a:bodyPr/>
                    <a:lstStyle/>
                    <a:p>
                      <a:r>
                        <a:rPr lang="en-US" sz="1600" b="1" kern="1200" dirty="0">
                          <a:solidFill>
                            <a:schemeClr val="dk1"/>
                          </a:solidFill>
                          <a:effectLst/>
                          <a:latin typeface="+mn-lt"/>
                          <a:ea typeface="+mn-ea"/>
                          <a:cs typeface="+mn-cs"/>
                        </a:rPr>
                        <a:t>Q:  How will LP&amp;L respond transactionally for same day requests submitted after operational hours?  Will the order be unexecuted or “skootched” to the next operational day?</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LP&amp;L plans to “skootch” the key date on the response 814_04/05 transaction.  For example, if an order was submitted on Saturday at 5PM for Saturday, will the response be unexecuted for Invalid Backdated Order (IBO) or skootched to Monday.  LP&amp;L would respond to the order with a date of Monday.</a:t>
                      </a:r>
                    </a:p>
                    <a:p>
                      <a:r>
                        <a:rPr lang="en-US" sz="1600" kern="1200" dirty="0">
                          <a:solidFill>
                            <a:schemeClr val="dk1"/>
                          </a:solidFill>
                          <a:effectLst/>
                          <a:latin typeface="+mn-lt"/>
                          <a:ea typeface="+mn-ea"/>
                          <a:cs typeface="+mn-cs"/>
                        </a:rPr>
                        <a:t> </a:t>
                      </a:r>
                    </a:p>
                    <a:p>
                      <a:r>
                        <a:rPr lang="en-US" sz="1600" b="1" kern="1200" dirty="0">
                          <a:solidFill>
                            <a:schemeClr val="dk1"/>
                          </a:solidFill>
                          <a:effectLst/>
                          <a:latin typeface="+mn-lt"/>
                          <a:ea typeface="+mn-ea"/>
                          <a:cs typeface="+mn-cs"/>
                        </a:rPr>
                        <a:t>Q:  When will NAESB URL information be exchanged with registered REPs?</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LP&amp;L will work with ESG to coordinate connectivity with each registered REP.  </a:t>
                      </a: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11750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5" name="Table 3">
            <a:extLst>
              <a:ext uri="{FF2B5EF4-FFF2-40B4-BE49-F238E27FC236}">
                <a16:creationId xmlns:a16="http://schemas.microsoft.com/office/drawing/2014/main" id="{84BAF7D9-E31E-F76C-6AE7-67DE907DE1BA}"/>
              </a:ext>
            </a:extLst>
          </p:cNvPr>
          <p:cNvGraphicFramePr>
            <a:graphicFrameLocks noGrp="1"/>
          </p:cNvGraphicFramePr>
          <p:nvPr>
            <p:extLst>
              <p:ext uri="{D42A27DB-BD31-4B8C-83A1-F6EECF244321}">
                <p14:modId xmlns:p14="http://schemas.microsoft.com/office/powerpoint/2010/main" val="952302247"/>
              </p:ext>
            </p:extLst>
          </p:nvPr>
        </p:nvGraphicFramePr>
        <p:xfrm>
          <a:off x="477078" y="1341994"/>
          <a:ext cx="11252959" cy="5347027"/>
        </p:xfrm>
        <a:graphic>
          <a:graphicData uri="http://schemas.openxmlformats.org/drawingml/2006/table">
            <a:tbl>
              <a:tblPr firstRow="1" bandRow="1">
                <a:tableStyleId>{5C22544A-7EE6-4342-B048-85BDC9FD1C3A}</a:tableStyleId>
              </a:tblPr>
              <a:tblGrid>
                <a:gridCol w="11252959">
                  <a:extLst>
                    <a:ext uri="{9D8B030D-6E8A-4147-A177-3AD203B41FA5}">
                      <a16:colId xmlns:a16="http://schemas.microsoft.com/office/drawing/2014/main" val="651102246"/>
                    </a:ext>
                  </a:extLst>
                </a:gridCol>
              </a:tblGrid>
              <a:tr h="37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a:t>
                      </a:r>
                    </a:p>
                  </a:txBody>
                  <a:tcPr/>
                </a:tc>
                <a:extLst>
                  <a:ext uri="{0D108BD9-81ED-4DB2-BD59-A6C34878D82A}">
                    <a16:rowId xmlns:a16="http://schemas.microsoft.com/office/drawing/2014/main" val="2162009835"/>
                  </a:ext>
                </a:extLst>
              </a:tr>
              <a:tr h="4950787">
                <a:tc>
                  <a:txBody>
                    <a:bodyPr/>
                    <a:lstStyle/>
                    <a:p>
                      <a:r>
                        <a:rPr lang="en-US" sz="1400" b="1" kern="1200" dirty="0">
                          <a:solidFill>
                            <a:schemeClr val="dk1"/>
                          </a:solidFill>
                          <a:effectLst/>
                          <a:latin typeface="+mn-lt"/>
                          <a:ea typeface="+mn-ea"/>
                          <a:cs typeface="+mn-cs"/>
                        </a:rPr>
                        <a:t>Q:  What are LP&amp;L’s </a:t>
                      </a:r>
                      <a:r>
                        <a:rPr lang="en-US" sz="1400" b="1" u="sng" kern="1200" dirty="0">
                          <a:solidFill>
                            <a:schemeClr val="dk1"/>
                          </a:solidFill>
                          <a:effectLst/>
                          <a:latin typeface="+mn-lt"/>
                          <a:ea typeface="+mn-ea"/>
                          <a:cs typeface="+mn-cs"/>
                        </a:rPr>
                        <a:t>Distribution Loss Factors</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A:     </a:t>
                      </a:r>
                    </a:p>
                    <a:p>
                      <a:endParaRPr lang="en-US" sz="1400" b="1" kern="1200" dirty="0">
                        <a:solidFill>
                          <a:schemeClr val="dk1"/>
                        </a:solidFill>
                        <a:effectLst/>
                        <a:latin typeface="+mn-lt"/>
                        <a:ea typeface="+mn-ea"/>
                        <a:cs typeface="+mn-cs"/>
                      </a:endParaRPr>
                    </a:p>
                    <a:p>
                      <a:endParaRPr lang="en-US" sz="1400" b="1" kern="1200" dirty="0">
                        <a:solidFill>
                          <a:schemeClr val="dk1"/>
                        </a:solidFill>
                        <a:effectLst/>
                        <a:latin typeface="+mn-lt"/>
                        <a:ea typeface="+mn-ea"/>
                        <a:cs typeface="+mn-cs"/>
                      </a:endParaRPr>
                    </a:p>
                    <a:p>
                      <a:endParaRPr lang="en-US" sz="1400" b="1"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Additional information is posted </a:t>
                      </a:r>
                      <a:r>
                        <a:rPr lang="en-US" sz="1400" u="sng" kern="1200" dirty="0">
                          <a:solidFill>
                            <a:schemeClr val="dk1"/>
                          </a:solidFill>
                          <a:effectLst/>
                          <a:latin typeface="+mn-lt"/>
                          <a:ea typeface="+mn-ea"/>
                          <a:cs typeface="+mn-cs"/>
                          <a:hlinkClick r:id="rId2"/>
                        </a:rPr>
                        <a:t>https://www.ercot.com/files/docs/2023/08/01/LPL-Distribution-Loss-Factor-and-Methodology.docx</a:t>
                      </a:r>
                      <a:r>
                        <a:rPr lang="en-US" sz="1400" u="sng"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LP&amp;L Distribution Loss Factors were calculated based on 70% of the load in ERCOT with remaining 30% in SPP and acknowledging some inefficient 23kV circuits.  LP&amp;L plans to review DLFs </a:t>
                      </a:r>
                      <a:r>
                        <a:rPr lang="en-US" sz="1400" strike="sngStrike" kern="1200" dirty="0">
                          <a:solidFill>
                            <a:schemeClr val="dk1"/>
                          </a:solidFill>
                          <a:effectLst/>
                          <a:latin typeface="+mn-lt"/>
                          <a:ea typeface="+mn-ea"/>
                          <a:cs typeface="+mn-cs"/>
                        </a:rPr>
                        <a:t>in Q2-3 2024 timeframe to update.</a:t>
                      </a:r>
                      <a:r>
                        <a:rPr lang="en-US" sz="1400" kern="1200" dirty="0">
                          <a:solidFill>
                            <a:schemeClr val="dk1"/>
                          </a:solidFill>
                          <a:effectLst/>
                          <a:latin typeface="+mn-lt"/>
                          <a:ea typeface="+mn-ea"/>
                          <a:cs typeface="+mn-cs"/>
                        </a:rPr>
                        <a:t>at the end of 2023 when the final 30% of Lubbock’s load has moved to ERCOT.  </a:t>
                      </a:r>
                      <a:r>
                        <a:rPr lang="en-US" sz="1400" kern="1200" dirty="0">
                          <a:solidFill>
                            <a:schemeClr val="dk1"/>
                          </a:solidFill>
                          <a:effectLst/>
                          <a:highlight>
                            <a:srgbClr val="FFFF00"/>
                          </a:highlight>
                          <a:latin typeface="+mn-lt"/>
                          <a:ea typeface="+mn-ea"/>
                          <a:cs typeface="+mn-cs"/>
                        </a:rPr>
                        <a:t>The revised DLFs will include one value for secondary voltage, one for primary voltage, and one for transmission.  New codes will be provided early January 2024.  The new DLF codes are expected to be:  </a:t>
                      </a:r>
                    </a:p>
                    <a:p>
                      <a:r>
                        <a:rPr lang="en-US" sz="1400" kern="1200" dirty="0">
                          <a:solidFill>
                            <a:schemeClr val="dk1"/>
                          </a:solidFill>
                          <a:effectLst/>
                          <a:highlight>
                            <a:srgbClr val="FFFF00"/>
                          </a:highlight>
                          <a:latin typeface="+mn-lt"/>
                          <a:ea typeface="+mn-ea"/>
                          <a:cs typeface="+mn-cs"/>
                        </a:rPr>
                        <a:t>	A – Primary voltage</a:t>
                      </a:r>
                    </a:p>
                    <a:p>
                      <a:r>
                        <a:rPr lang="en-US" sz="1400" kern="1200" dirty="0">
                          <a:solidFill>
                            <a:schemeClr val="dk1"/>
                          </a:solidFill>
                          <a:effectLst/>
                          <a:highlight>
                            <a:srgbClr val="FFFF00"/>
                          </a:highlight>
                          <a:latin typeface="+mn-lt"/>
                          <a:ea typeface="+mn-ea"/>
                          <a:cs typeface="+mn-cs"/>
                        </a:rPr>
                        <a:t>	B – Secondary voltage</a:t>
                      </a:r>
                    </a:p>
                    <a:p>
                      <a:r>
                        <a:rPr lang="en-US" sz="1400" kern="1200" dirty="0">
                          <a:solidFill>
                            <a:schemeClr val="dk1"/>
                          </a:solidFill>
                          <a:effectLst/>
                          <a:highlight>
                            <a:srgbClr val="FFFF00"/>
                          </a:highlight>
                          <a:latin typeface="+mn-lt"/>
                          <a:ea typeface="+mn-ea"/>
                          <a:cs typeface="+mn-cs"/>
                        </a:rPr>
                        <a:t>	T – Transmission voltage (LP&amp;L currently has no transmission level customers)</a:t>
                      </a:r>
                    </a:p>
                    <a:p>
                      <a:r>
                        <a:rPr lang="en-US" sz="1400" kern="1200" dirty="0">
                          <a:solidFill>
                            <a:schemeClr val="dk1"/>
                          </a:solidFill>
                          <a:effectLst/>
                          <a:highlight>
                            <a:srgbClr val="FFFF00"/>
                          </a:highlight>
                          <a:latin typeface="+mn-lt"/>
                          <a:ea typeface="+mn-ea"/>
                          <a:cs typeface="+mn-cs"/>
                        </a:rPr>
                        <a:t>LP&amp;L does not plan to review any efficiencies gained with moving to ERCOT for at least a couple of months.</a:t>
                      </a:r>
                    </a:p>
                    <a:p>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Q:  What format should be expected on an 867_03 for an ESI with a BUSLRG load profile?  IDR or summary?</a:t>
                      </a:r>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A:  </a:t>
                      </a:r>
                      <a:r>
                        <a:rPr lang="en-US" sz="1400" kern="1200" dirty="0">
                          <a:solidFill>
                            <a:schemeClr val="dk1"/>
                          </a:solidFill>
                          <a:effectLst/>
                          <a:latin typeface="+mn-lt"/>
                          <a:ea typeface="+mn-ea"/>
                          <a:cs typeface="+mn-cs"/>
                        </a:rPr>
                        <a:t>LP&amp;L will provide an 867_03IDR format where interval data will be received on the monthly 867_03 transaction.</a:t>
                      </a:r>
                    </a:p>
                    <a:p>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Q:  Pre-transition, for new construction projects, when will an ESI be created?</a:t>
                      </a:r>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A:  </a:t>
                      </a:r>
                      <a:r>
                        <a:rPr lang="en-US" sz="1400" kern="1200" dirty="0">
                          <a:solidFill>
                            <a:schemeClr val="dk1"/>
                          </a:solidFill>
                          <a:effectLst/>
                          <a:latin typeface="+mn-lt"/>
                          <a:ea typeface="+mn-ea"/>
                          <a:cs typeface="+mn-cs"/>
                        </a:rPr>
                        <a:t>Similar to above, once an inspection is received an ESI will automatically be created in a batch process overnight.  Once the ESI is created, the REP can then send an MVI for the March/early April MMRD.</a:t>
                      </a:r>
                    </a:p>
                  </a:txBody>
                  <a:tcPr/>
                </a:tc>
                <a:extLst>
                  <a:ext uri="{0D108BD9-81ED-4DB2-BD59-A6C34878D82A}">
                    <a16:rowId xmlns:a16="http://schemas.microsoft.com/office/drawing/2014/main" val="1552790991"/>
                  </a:ext>
                </a:extLst>
              </a:tr>
            </a:tbl>
          </a:graphicData>
        </a:graphic>
      </p:graphicFrame>
      <p:pic>
        <p:nvPicPr>
          <p:cNvPr id="2" name="Picture 1">
            <a:extLst>
              <a:ext uri="{FF2B5EF4-FFF2-40B4-BE49-F238E27FC236}">
                <a16:creationId xmlns:a16="http://schemas.microsoft.com/office/drawing/2014/main" id="{71A3645D-7F7A-B8F2-883F-2B500051F6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7123"/>
            <a:ext cx="2066925" cy="926465"/>
          </a:xfrm>
          <a:prstGeom prst="rect">
            <a:avLst/>
          </a:prstGeom>
          <a:noFill/>
        </p:spPr>
      </p:pic>
    </p:spTree>
    <p:extLst>
      <p:ext uri="{BB962C8B-B14F-4D97-AF65-F5344CB8AC3E}">
        <p14:creationId xmlns:p14="http://schemas.microsoft.com/office/powerpoint/2010/main" val="77251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314898082"/>
              </p:ext>
            </p:extLst>
          </p:nvPr>
        </p:nvGraphicFramePr>
        <p:xfrm>
          <a:off x="601732" y="1076872"/>
          <a:ext cx="11268074" cy="5781127"/>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464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 - continued</a:t>
                      </a:r>
                    </a:p>
                  </a:txBody>
                  <a:tcPr/>
                </a:tc>
                <a:extLst>
                  <a:ext uri="{0D108BD9-81ED-4DB2-BD59-A6C34878D82A}">
                    <a16:rowId xmlns:a16="http://schemas.microsoft.com/office/drawing/2014/main" val="2162009835"/>
                  </a:ext>
                </a:extLst>
              </a:tr>
              <a:tr h="5316539">
                <a:tc>
                  <a:txBody>
                    <a:bodyPr/>
                    <a:lstStyle/>
                    <a:p>
                      <a:r>
                        <a:rPr lang="en-US" sz="1800" b="1" kern="1200" dirty="0">
                          <a:solidFill>
                            <a:schemeClr val="dk1"/>
                          </a:solidFill>
                          <a:effectLst/>
                          <a:latin typeface="+mn-lt"/>
                          <a:ea typeface="+mn-ea"/>
                          <a:cs typeface="+mn-cs"/>
                        </a:rPr>
                        <a:t>Q:  What is the aggregated number of ESIs by load profile?</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Based on information as of mid-December, Lubbock as classified the following load profiles:</a:t>
                      </a:r>
                    </a:p>
                    <a:p>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pic>
        <p:nvPicPr>
          <p:cNvPr id="4" name="Picture 3">
            <a:extLst>
              <a:ext uri="{FF2B5EF4-FFF2-40B4-BE49-F238E27FC236}">
                <a16:creationId xmlns:a16="http://schemas.microsoft.com/office/drawing/2014/main" id="{C528986D-A869-69F9-5276-2F29BD4D4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719" y="2183765"/>
            <a:ext cx="6543675" cy="4674235"/>
          </a:xfrm>
          <a:prstGeom prst="rect">
            <a:avLst/>
          </a:prstGeom>
          <a:noFill/>
          <a:ln>
            <a:noFill/>
          </a:ln>
        </p:spPr>
      </p:pic>
    </p:spTree>
    <p:extLst>
      <p:ext uri="{BB962C8B-B14F-4D97-AF65-F5344CB8AC3E}">
        <p14:creationId xmlns:p14="http://schemas.microsoft.com/office/powerpoint/2010/main" val="3712656575"/>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1C185768C3E408FE8B8C3F8D37975" ma:contentTypeVersion="2" ma:contentTypeDescription="Create a new document." ma:contentTypeScope="" ma:versionID="9b04f6b9d1b09819d8e0494aa04ef37b">
  <xsd:schema xmlns:xsd="http://www.w3.org/2001/XMLSchema" xmlns:xs="http://www.w3.org/2001/XMLSchema" xmlns:p="http://schemas.microsoft.com/office/2006/metadata/properties" xmlns:ns3="64d8430e-2f2f-4531-b32d-6b607c09e505" targetNamespace="http://schemas.microsoft.com/office/2006/metadata/properties" ma:root="true" ma:fieldsID="c5b8bfd76399d6aa05673803bec67fbb" ns3:_="">
    <xsd:import namespace="64d8430e-2f2f-4531-b32d-6b607c09e50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8430e-2f2f-4531-b32d-6b607c09e5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http://schemas.microsoft.com/office/2006/documentManagement/types"/>
    <ds:schemaRef ds:uri="64d8430e-2f2f-4531-b32d-6b607c09e505"/>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E9368C0-2F96-4471-97C1-424663A63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8430e-2f2f-4531-b32d-6b607c09e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3717</TotalTime>
  <Words>1983</Words>
  <Application>Microsoft Office PowerPoint</Application>
  <PresentationFormat>Widescreen</PresentationFormat>
  <Paragraphs>148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Tenorite</vt:lpstr>
      <vt:lpstr>Office Theme</vt:lpstr>
      <vt:lpstr>Lubbock  Retail Integration Task Force – LRITF January 9th, 2023</vt:lpstr>
      <vt:lpstr>PowerPoint Presentation</vt:lpstr>
      <vt:lpstr>LRITF meetings  12/05/23  12/20/23   1/3/24</vt:lpstr>
      <vt:lpstr>Completed Action Items  Q&amp;A </vt:lpstr>
      <vt:lpstr>Completed Action Items  Q&amp;A </vt:lpstr>
      <vt:lpstr>Completed Action Items  Q&amp;A </vt:lpstr>
      <vt:lpstr>Completed Action Items  Q&amp;A </vt:lpstr>
      <vt:lpstr>Completed Action Items  Q&amp;A </vt:lpstr>
      <vt:lpstr>Completed Action Items  Q&amp;A </vt:lpstr>
      <vt:lpstr>Completed Action Items  Q&amp;A </vt:lpstr>
      <vt:lpstr>Completed Action Items  Q&amp;A </vt:lpstr>
      <vt:lpstr>TIMELINE of Actions</vt:lpstr>
      <vt:lpstr>Lritf meeting 1/9/2024 @ 1:00PM  following 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Lubbock  Retail Integration Task Force - LRITF</dc:title>
  <dc:creator>Wiegand, Sheri</dc:creator>
  <cp:lastModifiedBy>Wiegand, Sheri</cp:lastModifiedBy>
  <cp:revision>45</cp:revision>
  <dcterms:created xsi:type="dcterms:W3CDTF">2022-10-07T18:03:56Z</dcterms:created>
  <dcterms:modified xsi:type="dcterms:W3CDTF">2024-01-04T23:05:40Z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0x0101007301C185768C3E408FE8B8C3F8D37975</vt:lpwstr>
  </property>
</Properties>
</file>