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01/03/2024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01/09/2024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B921BC07-1CC7-F62D-876D-8589C1889353}"/>
              </a:ext>
            </a:extLst>
          </p:cNvPr>
          <p:cNvGraphicFramePr>
            <a:graphicFrameLocks noGrp="1"/>
          </p:cNvGraphicFramePr>
          <p:nvPr>
            <p:extLst>
              <p:ext uri="{D42A27DB-BD31-4B8C-83A1-F6EECF244321}">
                <p14:modId xmlns:p14="http://schemas.microsoft.com/office/powerpoint/2010/main" val="2617025465"/>
              </p:ext>
            </p:extLst>
          </p:nvPr>
        </p:nvGraphicFramePr>
        <p:xfrm>
          <a:off x="380994" y="990601"/>
          <a:ext cx="8382000" cy="4952992"/>
        </p:xfrm>
        <a:graphic>
          <a:graphicData uri="http://schemas.openxmlformats.org/drawingml/2006/table">
            <a:tbl>
              <a:tblPr/>
              <a:tblGrid>
                <a:gridCol w="698500">
                  <a:extLst>
                    <a:ext uri="{9D8B030D-6E8A-4147-A177-3AD203B41FA5}">
                      <a16:colId xmlns:a16="http://schemas.microsoft.com/office/drawing/2014/main" val="2760574714"/>
                    </a:ext>
                  </a:extLst>
                </a:gridCol>
                <a:gridCol w="698500">
                  <a:extLst>
                    <a:ext uri="{9D8B030D-6E8A-4147-A177-3AD203B41FA5}">
                      <a16:colId xmlns:a16="http://schemas.microsoft.com/office/drawing/2014/main" val="3597439195"/>
                    </a:ext>
                  </a:extLst>
                </a:gridCol>
                <a:gridCol w="698500">
                  <a:extLst>
                    <a:ext uri="{9D8B030D-6E8A-4147-A177-3AD203B41FA5}">
                      <a16:colId xmlns:a16="http://schemas.microsoft.com/office/drawing/2014/main" val="2708734458"/>
                    </a:ext>
                  </a:extLst>
                </a:gridCol>
                <a:gridCol w="698500">
                  <a:extLst>
                    <a:ext uri="{9D8B030D-6E8A-4147-A177-3AD203B41FA5}">
                      <a16:colId xmlns:a16="http://schemas.microsoft.com/office/drawing/2014/main" val="2031210642"/>
                    </a:ext>
                  </a:extLst>
                </a:gridCol>
                <a:gridCol w="698500">
                  <a:extLst>
                    <a:ext uri="{9D8B030D-6E8A-4147-A177-3AD203B41FA5}">
                      <a16:colId xmlns:a16="http://schemas.microsoft.com/office/drawing/2014/main" val="492942822"/>
                    </a:ext>
                  </a:extLst>
                </a:gridCol>
                <a:gridCol w="698500">
                  <a:extLst>
                    <a:ext uri="{9D8B030D-6E8A-4147-A177-3AD203B41FA5}">
                      <a16:colId xmlns:a16="http://schemas.microsoft.com/office/drawing/2014/main" val="3141386466"/>
                    </a:ext>
                  </a:extLst>
                </a:gridCol>
                <a:gridCol w="698500">
                  <a:extLst>
                    <a:ext uri="{9D8B030D-6E8A-4147-A177-3AD203B41FA5}">
                      <a16:colId xmlns:a16="http://schemas.microsoft.com/office/drawing/2014/main" val="1163741055"/>
                    </a:ext>
                  </a:extLst>
                </a:gridCol>
                <a:gridCol w="698500">
                  <a:extLst>
                    <a:ext uri="{9D8B030D-6E8A-4147-A177-3AD203B41FA5}">
                      <a16:colId xmlns:a16="http://schemas.microsoft.com/office/drawing/2014/main" val="3239950254"/>
                    </a:ext>
                  </a:extLst>
                </a:gridCol>
                <a:gridCol w="698500">
                  <a:extLst>
                    <a:ext uri="{9D8B030D-6E8A-4147-A177-3AD203B41FA5}">
                      <a16:colId xmlns:a16="http://schemas.microsoft.com/office/drawing/2014/main" val="938637380"/>
                    </a:ext>
                  </a:extLst>
                </a:gridCol>
                <a:gridCol w="698500">
                  <a:extLst>
                    <a:ext uri="{9D8B030D-6E8A-4147-A177-3AD203B41FA5}">
                      <a16:colId xmlns:a16="http://schemas.microsoft.com/office/drawing/2014/main" val="592184616"/>
                    </a:ext>
                  </a:extLst>
                </a:gridCol>
                <a:gridCol w="698500">
                  <a:extLst>
                    <a:ext uri="{9D8B030D-6E8A-4147-A177-3AD203B41FA5}">
                      <a16:colId xmlns:a16="http://schemas.microsoft.com/office/drawing/2014/main" val="3053019989"/>
                    </a:ext>
                  </a:extLst>
                </a:gridCol>
                <a:gridCol w="698500">
                  <a:extLst>
                    <a:ext uri="{9D8B030D-6E8A-4147-A177-3AD203B41FA5}">
                      <a16:colId xmlns:a16="http://schemas.microsoft.com/office/drawing/2014/main" val="3263409897"/>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1016275"/>
                  </a:ext>
                </a:extLst>
              </a:tr>
              <a:tr h="48423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2839465"/>
                  </a:ext>
                </a:extLst>
              </a:tr>
              <a:tr h="235198">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0350936"/>
                  </a:ext>
                </a:extLst>
              </a:tr>
              <a:tr h="235198">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900425"/>
                  </a:ext>
                </a:extLst>
              </a:tr>
              <a:tr h="235198">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603436"/>
                  </a:ext>
                </a:extLst>
              </a:tr>
              <a:tr h="235198">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8883056"/>
                  </a:ext>
                </a:extLst>
              </a:tr>
              <a:tr h="235198">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051950"/>
                  </a:ext>
                </a:extLst>
              </a:tr>
              <a:tr h="235198">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883588"/>
                  </a:ext>
                </a:extLst>
              </a:tr>
              <a:tr h="235198">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876876"/>
                  </a:ext>
                </a:extLst>
              </a:tr>
              <a:tr h="235198">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263981"/>
                  </a:ext>
                </a:extLst>
              </a:tr>
              <a:tr h="235198">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887214"/>
                  </a:ext>
                </a:extLst>
              </a:tr>
              <a:tr h="235198">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410119"/>
                  </a:ext>
                </a:extLst>
              </a:tr>
              <a:tr h="235198">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097587"/>
                  </a:ext>
                </a:extLst>
              </a:tr>
              <a:tr h="235198">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64387"/>
                  </a:ext>
                </a:extLst>
              </a:tr>
              <a:tr h="235198">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92,186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360,125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3363987"/>
                  </a:ext>
                </a:extLst>
              </a:tr>
              <a:tr h="235198">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950499"/>
                  </a:ext>
                </a:extLst>
              </a:tr>
              <a:tr h="235198">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550"/>
                  </a:ext>
                </a:extLst>
              </a:tr>
              <a:tr h="235198">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3411799"/>
                  </a:ext>
                </a:extLst>
              </a:tr>
              <a:tr h="235198">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7613227"/>
                  </a:ext>
                </a:extLst>
              </a:tr>
              <a:tr h="235198">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827076"/>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October 2023 - IAG/IAL Statistics</a:t>
            </a:r>
          </a:p>
          <a:p>
            <a:r>
              <a:rPr lang="en-US" altLang="en-US" dirty="0"/>
              <a:t>Top 10 – October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October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graphicFrame>
        <p:nvGraphicFramePr>
          <p:cNvPr id="4" name="Table 3">
            <a:extLst>
              <a:ext uri="{FF2B5EF4-FFF2-40B4-BE49-F238E27FC236}">
                <a16:creationId xmlns:a16="http://schemas.microsoft.com/office/drawing/2014/main" id="{F55837B9-6461-A137-3EB9-D5769F92FAC2}"/>
              </a:ext>
            </a:extLst>
          </p:cNvPr>
          <p:cNvGraphicFramePr>
            <a:graphicFrameLocks noGrp="1"/>
          </p:cNvGraphicFramePr>
          <p:nvPr>
            <p:extLst>
              <p:ext uri="{D42A27DB-BD31-4B8C-83A1-F6EECF244321}">
                <p14:modId xmlns:p14="http://schemas.microsoft.com/office/powerpoint/2010/main" val="218958296"/>
              </p:ext>
            </p:extLst>
          </p:nvPr>
        </p:nvGraphicFramePr>
        <p:xfrm>
          <a:off x="2120894" y="1102909"/>
          <a:ext cx="4902201" cy="3914775"/>
        </p:xfrm>
        <a:graphic>
          <a:graphicData uri="http://schemas.openxmlformats.org/drawingml/2006/table">
            <a:tbl>
              <a:tblPr/>
              <a:tblGrid>
                <a:gridCol w="1148953">
                  <a:extLst>
                    <a:ext uri="{9D8B030D-6E8A-4147-A177-3AD203B41FA5}">
                      <a16:colId xmlns:a16="http://schemas.microsoft.com/office/drawing/2014/main" val="3093981142"/>
                    </a:ext>
                  </a:extLst>
                </a:gridCol>
                <a:gridCol w="938312">
                  <a:extLst>
                    <a:ext uri="{9D8B030D-6E8A-4147-A177-3AD203B41FA5}">
                      <a16:colId xmlns:a16="http://schemas.microsoft.com/office/drawing/2014/main" val="3242587395"/>
                    </a:ext>
                  </a:extLst>
                </a:gridCol>
                <a:gridCol w="938312">
                  <a:extLst>
                    <a:ext uri="{9D8B030D-6E8A-4147-A177-3AD203B41FA5}">
                      <a16:colId xmlns:a16="http://schemas.microsoft.com/office/drawing/2014/main" val="3376386964"/>
                    </a:ext>
                  </a:extLst>
                </a:gridCol>
                <a:gridCol w="938312">
                  <a:extLst>
                    <a:ext uri="{9D8B030D-6E8A-4147-A177-3AD203B41FA5}">
                      <a16:colId xmlns:a16="http://schemas.microsoft.com/office/drawing/2014/main" val="3631698425"/>
                    </a:ext>
                  </a:extLst>
                </a:gridCol>
                <a:gridCol w="938312">
                  <a:extLst>
                    <a:ext uri="{9D8B030D-6E8A-4147-A177-3AD203B41FA5}">
                      <a16:colId xmlns:a16="http://schemas.microsoft.com/office/drawing/2014/main" val="1775995777"/>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974110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6296204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9162761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338285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1,867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001852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3102473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5062948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434488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1,837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9606827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6408685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4642004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9005476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5699951"/>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15394384"/>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298546913"/>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982354528"/>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472886607"/>
                  </a:ext>
                </a:extLst>
              </a:tr>
            </a:tbl>
          </a:graphicData>
        </a:graphic>
      </p:graphicFrame>
      <p:graphicFrame>
        <p:nvGraphicFramePr>
          <p:cNvPr id="7" name="Object 6">
            <a:extLst>
              <a:ext uri="{FF2B5EF4-FFF2-40B4-BE49-F238E27FC236}">
                <a16:creationId xmlns:a16="http://schemas.microsoft.com/office/drawing/2014/main" id="{9F64255A-709D-2334-0C62-66F403D3F634}"/>
              </a:ext>
            </a:extLst>
          </p:cNvPr>
          <p:cNvGraphicFramePr>
            <a:graphicFrameLocks noChangeAspect="1"/>
          </p:cNvGraphicFramePr>
          <p:nvPr>
            <p:extLst>
              <p:ext uri="{D42A27DB-BD31-4B8C-83A1-F6EECF244321}">
                <p14:modId xmlns:p14="http://schemas.microsoft.com/office/powerpoint/2010/main" val="2392200576"/>
              </p:ext>
            </p:extLst>
          </p:nvPr>
        </p:nvGraphicFramePr>
        <p:xfrm>
          <a:off x="4114794"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4"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Chart, box and whisker chart&#10;&#10;Description automatically generated">
            <a:extLst>
              <a:ext uri="{FF2B5EF4-FFF2-40B4-BE49-F238E27FC236}">
                <a16:creationId xmlns:a16="http://schemas.microsoft.com/office/drawing/2014/main" id="{473CA05D-8ED4-DFF8-3683-588AAD2BFF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October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
        <p:nvSpPr>
          <p:cNvPr id="10" name="TextBox 9">
            <a:extLst>
              <a:ext uri="{FF2B5EF4-FFF2-40B4-BE49-F238E27FC236}">
                <a16:creationId xmlns:a16="http://schemas.microsoft.com/office/drawing/2014/main" id="{5220EE5A-82CF-A7B7-003C-34E3C9356291}"/>
              </a:ext>
            </a:extLst>
          </p:cNvPr>
          <p:cNvSpPr txBox="1"/>
          <p:nvPr/>
        </p:nvSpPr>
        <p:spPr>
          <a:xfrm>
            <a:off x="7810500" y="2579457"/>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4" name="Picture 3" descr="Chart, scatter chart&#10;&#10;Description automatically generated">
            <a:extLst>
              <a:ext uri="{FF2B5EF4-FFF2-40B4-BE49-F238E27FC236}">
                <a16:creationId xmlns:a16="http://schemas.microsoft.com/office/drawing/2014/main" id="{84D15841-115F-6F93-70F2-05244CD4BA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18310"/>
            <a:ext cx="9144000" cy="1524000"/>
          </a:xfrm>
          <a:prstGeom prst="rect">
            <a:avLst/>
          </a:prstGeom>
        </p:spPr>
      </p:pic>
      <p:sp>
        <p:nvSpPr>
          <p:cNvPr id="7" name="TextBox 6">
            <a:extLst>
              <a:ext uri="{FF2B5EF4-FFF2-40B4-BE49-F238E27FC236}">
                <a16:creationId xmlns:a16="http://schemas.microsoft.com/office/drawing/2014/main" id="{A31183C2-5A15-764A-21EB-C18BD3BE1462}"/>
              </a:ext>
            </a:extLst>
          </p:cNvPr>
          <p:cNvSpPr txBox="1"/>
          <p:nvPr/>
        </p:nvSpPr>
        <p:spPr>
          <a:xfrm>
            <a:off x="8001000" y="934562"/>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10</a:t>
            </a:r>
          </a:p>
        </p:txBody>
      </p:sp>
      <p:sp>
        <p:nvSpPr>
          <p:cNvPr id="8" name="TextBox 7">
            <a:extLst>
              <a:ext uri="{FF2B5EF4-FFF2-40B4-BE49-F238E27FC236}">
                <a16:creationId xmlns:a16="http://schemas.microsoft.com/office/drawing/2014/main" id="{3DC95732-38BB-F40B-0508-7EF2A27D4927}"/>
              </a:ext>
            </a:extLst>
          </p:cNvPr>
          <p:cNvSpPr txBox="1"/>
          <p:nvPr/>
        </p:nvSpPr>
        <p:spPr>
          <a:xfrm>
            <a:off x="3048000" y="934562"/>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4</a:t>
            </a:r>
          </a:p>
        </p:txBody>
      </p:sp>
      <p:pic>
        <p:nvPicPr>
          <p:cNvPr id="16" name="Picture 15" descr="Chart&#10;&#10;Description automatically generated">
            <a:extLst>
              <a:ext uri="{FF2B5EF4-FFF2-40B4-BE49-F238E27FC236}">
                <a16:creationId xmlns:a16="http://schemas.microsoft.com/office/drawing/2014/main" id="{C4328C2B-64A3-6417-AA60-34BF1F32CE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23" y="4315016"/>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October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pic>
        <p:nvPicPr>
          <p:cNvPr id="5" name="Picture 4" descr="Chart&#10;&#10;Description automatically generated">
            <a:extLst>
              <a:ext uri="{FF2B5EF4-FFF2-40B4-BE49-F238E27FC236}">
                <a16:creationId xmlns:a16="http://schemas.microsoft.com/office/drawing/2014/main" id="{EC3582C4-D069-A8D1-9156-D0F9E27174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9" y="1028700"/>
            <a:ext cx="9144000" cy="1524000"/>
          </a:xfrm>
          <a:prstGeom prst="rect">
            <a:avLst/>
          </a:prstGeom>
        </p:spPr>
      </p:pic>
      <p:sp>
        <p:nvSpPr>
          <p:cNvPr id="8" name="TextBox 7">
            <a:extLst>
              <a:ext uri="{FF2B5EF4-FFF2-40B4-BE49-F238E27FC236}">
                <a16:creationId xmlns:a16="http://schemas.microsoft.com/office/drawing/2014/main" id="{C26C23B5-30A1-62F2-8E14-2ED2B6E8803F}"/>
              </a:ext>
            </a:extLst>
          </p:cNvPr>
          <p:cNvSpPr txBox="1"/>
          <p:nvPr/>
        </p:nvSpPr>
        <p:spPr>
          <a:xfrm>
            <a:off x="2438400" y="928560"/>
            <a:ext cx="2286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8</a:t>
            </a:r>
          </a:p>
        </p:txBody>
      </p:sp>
      <p:pic>
        <p:nvPicPr>
          <p:cNvPr id="10" name="Picture 9" descr="Chart, bar chart, box and whisker chart&#10;&#10;Description automatically generated">
            <a:extLst>
              <a:ext uri="{FF2B5EF4-FFF2-40B4-BE49-F238E27FC236}">
                <a16:creationId xmlns:a16="http://schemas.microsoft.com/office/drawing/2014/main" id="{F0C6E24C-7AFE-61DA-B60D-B10357E966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scatter chart, box and whisker chart&#10;&#10;Description automatically generated">
            <a:extLst>
              <a:ext uri="{FF2B5EF4-FFF2-40B4-BE49-F238E27FC236}">
                <a16:creationId xmlns:a16="http://schemas.microsoft.com/office/drawing/2014/main" id="{57C5D25A-6F01-E7B0-B92D-A9D246709B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9" y="4312718"/>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October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pic>
        <p:nvPicPr>
          <p:cNvPr id="4" name="Picture 3" descr="Chart, bar chart&#10;&#10;Description automatically generated">
            <a:extLst>
              <a:ext uri="{FF2B5EF4-FFF2-40B4-BE49-F238E27FC236}">
                <a16:creationId xmlns:a16="http://schemas.microsoft.com/office/drawing/2014/main" id="{A27133CB-EAD9-37AE-887E-67F6E56DD7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01/09/24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18139</TotalTime>
  <Words>1170</Words>
  <Application>Microsoft Office PowerPoint</Application>
  <PresentationFormat>On-screen Show (4:3)</PresentationFormat>
  <Paragraphs>361</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October 2023 - IAG/IAL Statistics</vt:lpstr>
      <vt:lpstr>Top 10 - October 2023 - IAG/IAL % Greater Than 1% of Enrollments With number of months Greater Than 1%  </vt:lpstr>
      <vt:lpstr>Top 10 - 12 Month Average IAG/IAL % Greater Than 1% of Enrollments thru October 2023 With number of months Greater Than 1% </vt:lpstr>
      <vt:lpstr>Explanation of IAG/IAL Slides Data</vt:lpstr>
      <vt:lpstr>Explanation of IAG/IAL Slides Data (Cont)</vt:lpstr>
      <vt:lpstr>Top - 12 Month Average Rescission % Greater Than 1% of Switches thru October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455</cp:revision>
  <cp:lastPrinted>2016-01-21T20:53:15Z</cp:lastPrinted>
  <dcterms:created xsi:type="dcterms:W3CDTF">2016-01-21T15:20:31Z</dcterms:created>
  <dcterms:modified xsi:type="dcterms:W3CDTF">2024-01-03T16:55:26Z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