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4"/>
  </p:notesMasterIdLst>
  <p:handoutMasterIdLst>
    <p:handoutMasterId r:id="rId15"/>
  </p:handoutMasterIdLst>
  <p:sldIdLst>
    <p:sldId id="445" r:id="rId7"/>
    <p:sldId id="551" r:id="rId8"/>
    <p:sldId id="552" r:id="rId9"/>
    <p:sldId id="555" r:id="rId10"/>
    <p:sldId id="556" r:id="rId11"/>
    <p:sldId id="554" r:id="rId12"/>
    <p:sldId id="464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5" autoAdjust="0"/>
    <p:restoredTop sz="90485" autoAdjust="0"/>
  </p:normalViewPr>
  <p:slideViewPr>
    <p:cSldViewPr showGuides="1">
      <p:cViewPr varScale="1">
        <p:scale>
          <a:sx n="118" d="100"/>
          <a:sy n="118" d="100"/>
        </p:scale>
        <p:origin x="648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3/01/04/RIOO%20Processes%20with%20RIOO-Create.docx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0/06/30/Collector_System_Template.zip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Quarterly Stability Assessment Requirements</a:t>
            </a:r>
          </a:p>
          <a:p>
            <a:endParaRPr lang="en-US" dirty="0"/>
          </a:p>
          <a:p>
            <a:r>
              <a:rPr lang="en-US" dirty="0"/>
              <a:t>Jenifer Fernandes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December 20, 2023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80884-213F-45CD-BB51-7B03FAA9D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C2222-62F3-46D2-B196-A10C553FC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66801"/>
            <a:ext cx="11176000" cy="5333999"/>
          </a:xfrm>
        </p:spPr>
        <p:txBody>
          <a:bodyPr/>
          <a:lstStyle/>
          <a:p>
            <a:r>
              <a:rPr lang="en-US" sz="2800" dirty="0"/>
              <a:t>Planning Guide 5.3.5</a:t>
            </a:r>
          </a:p>
          <a:p>
            <a:pPr lvl="1"/>
            <a:r>
              <a:rPr lang="en-US" sz="1800" dirty="0"/>
              <a:t>Every generation interconnection request is required to be studied as part of a Quarterly Stability Assessment according to synchronization date</a:t>
            </a:r>
            <a:r>
              <a:rPr lang="en-US" sz="1600" dirty="0"/>
              <a:t>. </a:t>
            </a:r>
          </a:p>
          <a:p>
            <a:r>
              <a:rPr lang="en-US" sz="2800" dirty="0"/>
              <a:t>Planning Guide 5.3.5 (2)- timeline for the QSA is in accordance with the following table: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800" dirty="0"/>
              <a:t>Planning Guide 5.3.5 (4): states the prerequisites to be satisfied prior to the large generator being included in the QSA. 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7F9E6-9E57-4D94-877B-210AD6AE2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D51CCA-3AD1-84A8-8877-0BDBAD030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0722"/>
              </p:ext>
            </p:extLst>
          </p:nvPr>
        </p:nvGraphicFramePr>
        <p:xfrm>
          <a:off x="1219200" y="3149642"/>
          <a:ext cx="5867400" cy="2209800"/>
        </p:xfrm>
        <a:graphic>
          <a:graphicData uri="http://schemas.openxmlformats.org/drawingml/2006/table">
            <a:tbl>
              <a:tblPr firstRow="1" firstCol="1" bandRow="1"/>
              <a:tblGrid>
                <a:gridCol w="1955800">
                  <a:extLst>
                    <a:ext uri="{9D8B030D-6E8A-4147-A177-3AD203B41FA5}">
                      <a16:colId xmlns:a16="http://schemas.microsoft.com/office/drawing/2014/main" val="247208575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396151465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4268470916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Generator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Completion of Quarterly Stability Assessment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9013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Upcoming January, February, March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Prior August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October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806327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Upcoming April, May, June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Prior November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January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95277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Upcoming July, August, September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Prior February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April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150632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Upcoming October, November, December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Prior May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July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5459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68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9F40-B7BC-4450-A9E4-552B4456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 for QSA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A73B9-7073-4A39-8770-D8BBA516F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3FDE84D6-6486-0C9A-7266-3911A4F57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706696"/>
              </p:ext>
            </p:extLst>
          </p:nvPr>
        </p:nvGraphicFramePr>
        <p:xfrm>
          <a:off x="1828800" y="814634"/>
          <a:ext cx="8331200" cy="581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1200">
                  <a:extLst>
                    <a:ext uri="{9D8B030D-6E8A-4147-A177-3AD203B41FA5}">
                      <a16:colId xmlns:a16="http://schemas.microsoft.com/office/drawing/2014/main" val="3349981982"/>
                    </a:ext>
                  </a:extLst>
                </a:gridCol>
              </a:tblGrid>
              <a:tr h="1151586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 and approved FIS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studies must be completed and finalized.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Steady state study, Short circuit study, Dynamics study, Facilities study.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171563"/>
                  </a:ext>
                </a:extLst>
              </a:tr>
              <a:tr h="35925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 and approved reactive study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529576"/>
                  </a:ext>
                </a:extLst>
              </a:tr>
              <a:tr h="88583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Signed SGIA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Signed SGIA should include the correct MW amount, inverter type and description of the POIB/POI</a:t>
                      </a:r>
                      <a:endParaRPr lang="en-US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523862"/>
                  </a:ext>
                </a:extLst>
              </a:tr>
              <a:tr h="35925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Financial commitment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848185"/>
                  </a:ext>
                </a:extLst>
              </a:tr>
              <a:tr h="35925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Notice to Proceed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555715"/>
                  </a:ext>
                </a:extLst>
              </a:tr>
              <a:tr h="105130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RIOO-Create substation details "Planning" commitment level complete?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Received Planning 6.9 substation details in RIOO-IS.  Refer to 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Entering Resource Registration Data in RIOO-IS</a:t>
                      </a:r>
                      <a:r>
                        <a:rPr lang="en-US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407761"/>
                  </a:ext>
                </a:extLst>
              </a:tr>
              <a:tr h="1151586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Collector System Model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[(.raw + .seq) OR .OLR files are accepted] 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IRR's only. BESS currently optional but recommended.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Included as an attachment in a zip folder labeled “Collector System Model” in RIOO-IS.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05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907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46389-1BBD-BD5C-73AA-CB7B5A84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 for QSA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56692-A124-5B7E-4A1C-E85C6D5E4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B1939D8-79C4-F247-ADA8-973D3F800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96872"/>
              </p:ext>
            </p:extLst>
          </p:nvPr>
        </p:nvGraphicFramePr>
        <p:xfrm>
          <a:off x="1676400" y="762156"/>
          <a:ext cx="8128000" cy="60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632362590"/>
                    </a:ext>
                  </a:extLst>
                </a:gridCol>
              </a:tblGrid>
              <a:tr h="171091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Collector System Template </a:t>
                      </a:r>
                    </a:p>
                    <a:p>
                      <a:pPr lvl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https://www.ercot.com/files/docs/2020/06/30/Collector_System_Template.zip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pPr lvl="1"/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IRR's only. BESS currently optional but recommended.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Included as an attachment in a zip folder labeled “Collector System Model” in RIOO-IS.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376036"/>
                  </a:ext>
                </a:extLst>
              </a:tr>
              <a:tr h="40808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PSSE Dynamics Model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8610"/>
                  </a:ext>
                </a:extLst>
              </a:tr>
              <a:tr h="40808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Quality Test Package for PSSE (PGRR075)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647068"/>
                  </a:ext>
                </a:extLst>
              </a:tr>
              <a:tr h="102020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TSAT Dynamic Model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TSAT Dynamic Model for UDM (User defined model) should have the same performance as the PSSE Dynamic Model.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679548"/>
                  </a:ext>
                </a:extLst>
              </a:tr>
              <a:tr h="40808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Quality Test Package for TSAT UDM (PGRR102)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22611"/>
                  </a:ext>
                </a:extLst>
              </a:tr>
              <a:tr h="71414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TSAT Dynamic Data Approved by ERCOT Operations?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Reviewed and approved by ERCOT Operations.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565348"/>
                  </a:ext>
                </a:extLst>
              </a:tr>
              <a:tr h="40808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PSCAD Model (.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psc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.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pscx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files are accepted)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786523"/>
                  </a:ext>
                </a:extLst>
              </a:tr>
              <a:tr h="40808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Quality Test Package for PSCAD received?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98632"/>
                  </a:ext>
                </a:extLst>
              </a:tr>
              <a:tr h="576927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PSCAD Unit Model Validation received?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464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76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673F-8D6A-CE0A-C2BE-A4175D0D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 for QSA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0314E0-87FA-59C3-0536-A2932D518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E7E7B6D-3B73-A41D-1BB6-1DC51A4E92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951193"/>
              </p:ext>
            </p:extLst>
          </p:nvPr>
        </p:nvGraphicFramePr>
        <p:xfrm>
          <a:off x="1981200" y="990600"/>
          <a:ext cx="8128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680843764"/>
                    </a:ext>
                  </a:extLst>
                </a:gridCol>
              </a:tblGrid>
              <a:tr h="176106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PSSE, PSCAD models and model quality tests validated for usability by ERCOT DSD?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reviewed and approved by ERCOT once Dynamics Study is approved and PSCAD Dynamic model and MQT are received.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173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Air permit from TCEQ (if required)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9273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Declaration of water adequacy (if not IRR)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181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99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0C26-18D9-48C6-A389-6CFC1D22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QSA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9B60F-B269-4513-ABE6-D7CD5E7D0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Following changes to the model after FIS studies are complete may affect the projects QSA qualification:</a:t>
            </a:r>
          </a:p>
          <a:p>
            <a:pPr lvl="1"/>
            <a:r>
              <a:rPr lang="en-US" sz="2000" dirty="0"/>
              <a:t>Inverter changes.</a:t>
            </a:r>
          </a:p>
          <a:p>
            <a:pPr lvl="1"/>
            <a:r>
              <a:rPr lang="en-US" sz="2000" dirty="0"/>
              <a:t>Changes to the dynamic model after stability study is finalized. </a:t>
            </a:r>
          </a:p>
          <a:p>
            <a:pPr lvl="2"/>
            <a:r>
              <a:rPr lang="en-US" sz="1800" dirty="0"/>
              <a:t>Parameter changes. </a:t>
            </a:r>
          </a:p>
          <a:p>
            <a:pPr lvl="2"/>
            <a:r>
              <a:rPr lang="en-US" sz="1800" dirty="0"/>
              <a:t>Topology changes.</a:t>
            </a:r>
          </a:p>
          <a:p>
            <a:pPr lvl="1"/>
            <a:r>
              <a:rPr lang="en-US" sz="2000" dirty="0"/>
              <a:t>COD is changed and the case that would be used to do FIS study base on new COD is 2 case years or more different that original FIS study case year.</a:t>
            </a:r>
          </a:p>
          <a:p>
            <a:r>
              <a:rPr lang="en-US" sz="2400" dirty="0"/>
              <a:t>Inform the lead TSP and ERCOT early of the changes to determine if restudies are required ahead of the QSA.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749AB-9AA6-432F-9BF7-5BF84FD4B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87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64734</TotalTime>
  <Words>586</Words>
  <Application>Microsoft Office PowerPoint</Application>
  <PresentationFormat>Widescreen</PresentationFormat>
  <Paragraphs>85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</vt:lpstr>
      <vt:lpstr>Prerequisites for QSA</vt:lpstr>
      <vt:lpstr>Prerequisites for QSA</vt:lpstr>
      <vt:lpstr>Prerequisites for QSA</vt:lpstr>
      <vt:lpstr>Notes on QSA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Fernandes, Jenifer</cp:lastModifiedBy>
  <cp:revision>701</cp:revision>
  <cp:lastPrinted>2018-07-25T14:31:19Z</cp:lastPrinted>
  <dcterms:created xsi:type="dcterms:W3CDTF">2016-01-21T15:20:31Z</dcterms:created>
  <dcterms:modified xsi:type="dcterms:W3CDTF">2023-12-19T17:27:20Z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2023-12-19T17:18:02Z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3bb7ee3f-efa1-4976-81e6-9c859eb8a261</vt:lpwstr>
  </property>
  <property fmtid="{D5CDD505-2E9C-101B-9397-08002B2CF9AE}" pid="9" name="MSIP_Label_7084cbda-52b8-46fb-a7b7-cb5bd465ed85_ContentBits">
    <vt:lpwstr>0</vt:lpwstr>
  </property>
</Properties>
</file>