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48"/>
  </p:notesMasterIdLst>
  <p:handoutMasterIdLst>
    <p:handoutMasterId r:id="rId49"/>
  </p:handoutMasterIdLst>
  <p:sldIdLst>
    <p:sldId id="445" r:id="rId7"/>
    <p:sldId id="463" r:id="rId8"/>
    <p:sldId id="491" r:id="rId9"/>
    <p:sldId id="553" r:id="rId10"/>
    <p:sldId id="574" r:id="rId11"/>
    <p:sldId id="575" r:id="rId12"/>
    <p:sldId id="576" r:id="rId13"/>
    <p:sldId id="577" r:id="rId14"/>
    <p:sldId id="578" r:id="rId15"/>
    <p:sldId id="579" r:id="rId16"/>
    <p:sldId id="580" r:id="rId17"/>
    <p:sldId id="581" r:id="rId18"/>
    <p:sldId id="583" r:id="rId19"/>
    <p:sldId id="582" r:id="rId20"/>
    <p:sldId id="584" r:id="rId21"/>
    <p:sldId id="586" r:id="rId22"/>
    <p:sldId id="585" r:id="rId23"/>
    <p:sldId id="565" r:id="rId24"/>
    <p:sldId id="454" r:id="rId25"/>
    <p:sldId id="464" r:id="rId26"/>
    <p:sldId id="534" r:id="rId27"/>
    <p:sldId id="546" r:id="rId28"/>
    <p:sldId id="548" r:id="rId29"/>
    <p:sldId id="554" r:id="rId30"/>
    <p:sldId id="555" r:id="rId31"/>
    <p:sldId id="556" r:id="rId32"/>
    <p:sldId id="557" r:id="rId33"/>
    <p:sldId id="558" r:id="rId34"/>
    <p:sldId id="559" r:id="rId35"/>
    <p:sldId id="560" r:id="rId36"/>
    <p:sldId id="550" r:id="rId37"/>
    <p:sldId id="562" r:id="rId38"/>
    <p:sldId id="563" r:id="rId39"/>
    <p:sldId id="564" r:id="rId40"/>
    <p:sldId id="566" r:id="rId41"/>
    <p:sldId id="570" r:id="rId42"/>
    <p:sldId id="567" r:id="rId43"/>
    <p:sldId id="571" r:id="rId44"/>
    <p:sldId id="568" r:id="rId45"/>
    <p:sldId id="572" r:id="rId46"/>
    <p:sldId id="573"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303" userDrawn="1">
          <p15:clr>
            <a:srgbClr val="A4A3A4"/>
          </p15:clr>
        </p15:guide>
        <p15:guide id="4" orient="horz" pos="2256" userDrawn="1">
          <p15:clr>
            <a:srgbClr val="A4A3A4"/>
          </p15:clr>
        </p15:guide>
        <p15:guide id="5" pos="64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erson, Woody" initials="RW" lastIdx="1" clrIdx="0">
    <p:extLst>
      <p:ext uri="{19B8F6BF-5375-455C-9EA6-DF929625EA0E}">
        <p15:presenceInfo xmlns:p15="http://schemas.microsoft.com/office/powerpoint/2012/main" userId="S-1-5-21-639947351-343809578-3807592339-4404" providerId="AD"/>
      </p:ext>
    </p:extLst>
  </p:cmAuthor>
  <p:cmAuthor id="2" name="Teixeira, Jay" initials="TJ" lastIdx="4" clrIdx="1">
    <p:extLst>
      <p:ext uri="{19B8F6BF-5375-455C-9EA6-DF929625EA0E}">
        <p15:presenceInfo xmlns:p15="http://schemas.microsoft.com/office/powerpoint/2012/main" userId="S-1-5-21-639947351-343809578-3807592339-4441" providerId="AD"/>
      </p:ext>
    </p:extLst>
  </p:cmAuthor>
  <p:cmAuthor id="3" name="Jay Teixeira" initials="JT" lastIdx="2" clrIdx="2">
    <p:extLst>
      <p:ext uri="{19B8F6BF-5375-455C-9EA6-DF929625EA0E}">
        <p15:presenceInfo xmlns:p15="http://schemas.microsoft.com/office/powerpoint/2012/main" userId="e3c21acb6147413a" providerId="Windows Live"/>
      </p:ext>
    </p:extLst>
  </p:cmAuthor>
  <p:cmAuthor id="4" name="Teixeira, Jay" initials="TJ [2]" lastIdx="1" clrIdx="3">
    <p:extLst>
      <p:ext uri="{19B8F6BF-5375-455C-9EA6-DF929625EA0E}">
        <p15:presenceInfo xmlns:p15="http://schemas.microsoft.com/office/powerpoint/2012/main" userId="Teixeira, Ja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56" autoAdjust="0"/>
    <p:restoredTop sz="90485" autoAdjust="0"/>
  </p:normalViewPr>
  <p:slideViewPr>
    <p:cSldViewPr showGuides="1">
      <p:cViewPr varScale="1">
        <p:scale>
          <a:sx n="140" d="100"/>
          <a:sy n="140" d="100"/>
        </p:scale>
        <p:origin x="3732" y="114"/>
      </p:cViewPr>
      <p:guideLst>
        <p:guide orient="horz" pos="2160"/>
        <p:guide pos="3840"/>
        <p:guide pos="6303"/>
        <p:guide orient="horz" pos="2256"/>
        <p:guide pos="6480"/>
      </p:guideLst>
    </p:cSldViewPr>
  </p:slideViewPr>
  <p:notesTextViewPr>
    <p:cViewPr>
      <p:scale>
        <a:sx n="3" d="2"/>
        <a:sy n="3" d="2"/>
      </p:scale>
      <p:origin x="0" y="0"/>
    </p:cViewPr>
  </p:notesTextViewPr>
  <p:notesViewPr>
    <p:cSldViewPr showGuides="1">
      <p:cViewPr varScale="1">
        <p:scale>
          <a:sx n="96" d="100"/>
          <a:sy n="96" d="100"/>
        </p:scale>
        <p:origin x="351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12/18/2023</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12/18/2023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a:t>
            </a:fld>
            <a:endParaRPr lang="en-US"/>
          </a:p>
        </p:txBody>
      </p:sp>
    </p:spTree>
    <p:extLst>
      <p:ext uri="{BB962C8B-B14F-4D97-AF65-F5344CB8AC3E}">
        <p14:creationId xmlns:p14="http://schemas.microsoft.com/office/powerpoint/2010/main" val="1829413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86340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53686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975866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295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929496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303427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74175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9022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78369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19</a:t>
            </a:fld>
            <a:endParaRPr lang="en-US"/>
          </a:p>
        </p:txBody>
      </p:sp>
    </p:spTree>
    <p:extLst>
      <p:ext uri="{BB962C8B-B14F-4D97-AF65-F5344CB8AC3E}">
        <p14:creationId xmlns:p14="http://schemas.microsoft.com/office/powerpoint/2010/main" val="1601980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a:p>
        </p:txBody>
      </p:sp>
    </p:spTree>
    <p:extLst>
      <p:ext uri="{BB962C8B-B14F-4D97-AF65-F5344CB8AC3E}">
        <p14:creationId xmlns:p14="http://schemas.microsoft.com/office/powerpoint/2010/main" val="1419863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20</a:t>
            </a:fld>
            <a:endParaRPr lang="en-US"/>
          </a:p>
        </p:txBody>
      </p:sp>
    </p:spTree>
    <p:extLst>
      <p:ext uri="{BB962C8B-B14F-4D97-AF65-F5344CB8AC3E}">
        <p14:creationId xmlns:p14="http://schemas.microsoft.com/office/powerpoint/2010/main" val="2349141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0663600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24INR0813 on ITEST</a:t>
            </a:r>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404205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098956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42930969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052512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56160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92702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62706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1929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a:p>
        </p:txBody>
      </p:sp>
    </p:spTree>
    <p:extLst>
      <p:ext uri="{BB962C8B-B14F-4D97-AF65-F5344CB8AC3E}">
        <p14:creationId xmlns:p14="http://schemas.microsoft.com/office/powerpoint/2010/main" val="4402030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853436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202573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670242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056427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30880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389012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695719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7983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123245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9309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78964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4"/>
          </p:nvPr>
        </p:nvSpPr>
        <p:spPr>
          <a:xfrm>
            <a:off x="11277600" y="6505761"/>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3"/>
            <a:ext cx="11277600" cy="570951"/>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1066801"/>
            <a:ext cx="11379200" cy="4853233"/>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277600" y="6527884"/>
            <a:ext cx="8128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77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7482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277600" y="6527713"/>
            <a:ext cx="812800" cy="2968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4308467" y="0"/>
            <a:ext cx="7883533"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085" y="2876278"/>
            <a:ext cx="3810115" cy="1105445"/>
          </a:xfrm>
          <a:prstGeom prst="rect">
            <a:avLst/>
          </a:prstGeom>
        </p:spPr>
      </p:pic>
    </p:spTree>
    <p:extLst>
      <p:ext uri="{BB962C8B-B14F-4D97-AF65-F5344CB8AC3E}">
        <p14:creationId xmlns:p14="http://schemas.microsoft.com/office/powerpoint/2010/main" val="2754549710"/>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cid:image001.png@01DA2CED.221BF5E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cid:image002.png@01DA2CED.221BF5E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cid:image003.png@01DA2CED.221BF5E0"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mailto:ResourceIntegrationDepartment@ercot.com"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tmp"/><Relationship Id="rId5" Type="http://schemas.openxmlformats.org/officeDocument/2006/relationships/image" Target="../media/image19.tmp"/><Relationship Id="rId4" Type="http://schemas.openxmlformats.org/officeDocument/2006/relationships/image" Target="../media/image18.tmp"/></Relationships>
</file>

<file path=ppt/slides/_rels/slide25.xml.rels><?xml version="1.0" encoding="UTF-8" standalone="yes"?>
<Relationships xmlns="http://schemas.openxmlformats.org/package/2006/relationships"><Relationship Id="rId3" Type="http://schemas.openxmlformats.org/officeDocument/2006/relationships/image" Target="../media/image21.tmp"/><Relationship Id="rId7" Type="http://schemas.openxmlformats.org/officeDocument/2006/relationships/image" Target="../media/image25.tmp"/><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26.xml.rels><?xml version="1.0" encoding="UTF-8" standalone="yes"?>
<Relationships xmlns="http://schemas.openxmlformats.org/package/2006/relationships"><Relationship Id="rId3" Type="http://schemas.openxmlformats.org/officeDocument/2006/relationships/hyperlink" Target="mailto:An.emailaddress@att.net"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6.emf"/><Relationship Id="rId4" Type="http://schemas.openxmlformats.org/officeDocument/2006/relationships/hyperlink" Target="mailto:An.emailaddress2@att.ne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0.tmp"/></Relationships>
</file>

<file path=ppt/slides/_rels/slide31.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5.tmp"/><Relationship Id="rId4" Type="http://schemas.openxmlformats.org/officeDocument/2006/relationships/image" Target="../media/image34.tmp"/></Relationships>
</file>

<file path=ppt/slides/_rels/slide3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9.tmp"/><Relationship Id="rId5" Type="http://schemas.openxmlformats.org/officeDocument/2006/relationships/image" Target="../media/image38.tmp"/><Relationship Id="rId4" Type="http://schemas.openxmlformats.org/officeDocument/2006/relationships/image" Target="../media/image37.tmp"/></Relationships>
</file>

<file path=ppt/slides/_rels/slide35.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1.tmp"/></Relationships>
</file>

<file path=ppt/slides/_rels/slide36.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ercot.com/files/docs/2023/11/20/Nov_2023_Changes_to_RIOO_IS.docx"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hyperlink" Target="https://www.ercot.com/gridinfo/transmission/opsys-change-schedule"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tmp"/></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p:nvSpPr>
        <p:spPr>
          <a:xfrm>
            <a:off x="4936906" y="2413338"/>
            <a:ext cx="5646034" cy="2031325"/>
          </a:xfrm>
          <a:prstGeom prst="rect">
            <a:avLst/>
          </a:prstGeom>
          <a:noFill/>
        </p:spPr>
        <p:txBody>
          <a:bodyPr wrap="square" rtlCol="0">
            <a:spAutoFit/>
          </a:bodyPr>
          <a:lstStyle/>
          <a:p>
            <a:r>
              <a:rPr lang="en-US" b="1" dirty="0"/>
              <a:t>Resource Integration Topics </a:t>
            </a:r>
          </a:p>
          <a:p>
            <a:endParaRPr lang="en-US" dirty="0"/>
          </a:p>
          <a:p>
            <a:r>
              <a:rPr lang="en-US" dirty="0"/>
              <a:t>Jay Teixeira</a:t>
            </a:r>
          </a:p>
          <a:p>
            <a:endParaRPr lang="en-US" dirty="0"/>
          </a:p>
          <a:p>
            <a:r>
              <a:rPr lang="en-US" dirty="0"/>
              <a:t>ERCOT</a:t>
            </a:r>
          </a:p>
          <a:p>
            <a:r>
              <a:rPr lang="en-US" dirty="0"/>
              <a:t>Resource Integration Working Group</a:t>
            </a:r>
            <a:r>
              <a:rPr lang="en-US" b="1" dirty="0"/>
              <a:t> </a:t>
            </a:r>
          </a:p>
          <a:p>
            <a:r>
              <a:rPr lang="en-US" dirty="0"/>
              <a:t>December 20, 2023</a:t>
            </a:r>
          </a:p>
        </p:txBody>
      </p:sp>
    </p:spTree>
    <p:extLst>
      <p:ext uri="{BB962C8B-B14F-4D97-AF65-F5344CB8AC3E}">
        <p14:creationId xmlns:p14="http://schemas.microsoft.com/office/powerpoint/2010/main" val="387225821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10</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2272739" y="5973266"/>
            <a:ext cx="7631256" cy="369332"/>
          </a:xfrm>
          <a:prstGeom prst="rect">
            <a:avLst/>
          </a:prstGeom>
          <a:noFill/>
        </p:spPr>
        <p:txBody>
          <a:bodyPr wrap="none" rtlCol="0">
            <a:spAutoFit/>
          </a:bodyPr>
          <a:lstStyle/>
          <a:p>
            <a:r>
              <a:rPr lang="en-US" dirty="0"/>
              <a:t>Multiple POIB’s can be created – use if parts of RE station not connected</a:t>
            </a:r>
          </a:p>
        </p:txBody>
      </p:sp>
      <p:pic>
        <p:nvPicPr>
          <p:cNvPr id="3" name="Picture 2" descr="Graphical user interface, application&#10;&#10;Description automatically generated">
            <a:extLst>
              <a:ext uri="{FF2B5EF4-FFF2-40B4-BE49-F238E27FC236}">
                <a16:creationId xmlns:a16="http://schemas.microsoft.com/office/drawing/2014/main" id="{391240A3-AF5A-6CF6-D9AF-0832F44D8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73" y="1675586"/>
            <a:ext cx="12032988" cy="4297680"/>
          </a:xfrm>
          <a:prstGeom prst="rect">
            <a:avLst/>
          </a:prstGeom>
        </p:spPr>
      </p:pic>
    </p:spTree>
    <p:extLst>
      <p:ext uri="{BB962C8B-B14F-4D97-AF65-F5344CB8AC3E}">
        <p14:creationId xmlns:p14="http://schemas.microsoft.com/office/powerpoint/2010/main" val="281793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11</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1752600" y="6243983"/>
            <a:ext cx="8302273" cy="369332"/>
          </a:xfrm>
          <a:prstGeom prst="rect">
            <a:avLst/>
          </a:prstGeom>
          <a:noFill/>
        </p:spPr>
        <p:txBody>
          <a:bodyPr wrap="none" rtlCol="0">
            <a:spAutoFit/>
          </a:bodyPr>
          <a:lstStyle/>
          <a:p>
            <a:r>
              <a:rPr lang="en-US" dirty="0"/>
              <a:t>On Unit Details panel – POIB Dropdown contains the two entered in POIB panel</a:t>
            </a:r>
          </a:p>
        </p:txBody>
      </p:sp>
      <p:grpSp>
        <p:nvGrpSpPr>
          <p:cNvPr id="7" name="Group 6">
            <a:extLst>
              <a:ext uri="{FF2B5EF4-FFF2-40B4-BE49-F238E27FC236}">
                <a16:creationId xmlns:a16="http://schemas.microsoft.com/office/drawing/2014/main" id="{98FDE090-51FA-E503-FB1C-2D2AAEC2FDEB}"/>
              </a:ext>
            </a:extLst>
          </p:cNvPr>
          <p:cNvGrpSpPr/>
          <p:nvPr/>
        </p:nvGrpSpPr>
        <p:grpSpPr>
          <a:xfrm>
            <a:off x="553423" y="757583"/>
            <a:ext cx="10176908" cy="5486400"/>
            <a:chOff x="609600" y="731441"/>
            <a:chExt cx="10176908" cy="5486400"/>
          </a:xfrm>
        </p:grpSpPr>
        <p:pic>
          <p:nvPicPr>
            <p:cNvPr id="5" name="Picture 4" descr="Graphical user interface, application, Teams&#10;&#10;Description automatically generated">
              <a:extLst>
                <a:ext uri="{FF2B5EF4-FFF2-40B4-BE49-F238E27FC236}">
                  <a16:creationId xmlns:a16="http://schemas.microsoft.com/office/drawing/2014/main" id="{E26CDAAC-FEDB-167D-61B0-D9ADE8E0F2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731441"/>
              <a:ext cx="10176908" cy="5486400"/>
            </a:xfrm>
            <a:prstGeom prst="rect">
              <a:avLst/>
            </a:prstGeom>
          </p:spPr>
        </p:pic>
        <p:sp>
          <p:nvSpPr>
            <p:cNvPr id="6" name="Rectangle 5">
              <a:extLst>
                <a:ext uri="{FF2B5EF4-FFF2-40B4-BE49-F238E27FC236}">
                  <a16:creationId xmlns:a16="http://schemas.microsoft.com/office/drawing/2014/main" id="{8FD1426B-96E1-DF74-F21B-9EF561F63314}"/>
                </a:ext>
              </a:extLst>
            </p:cNvPr>
            <p:cNvSpPr/>
            <p:nvPr/>
          </p:nvSpPr>
          <p:spPr>
            <a:xfrm>
              <a:off x="1676400" y="4343400"/>
              <a:ext cx="3048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984118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RIOO-RS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12</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1752600" y="6243983"/>
            <a:ext cx="8590878" cy="369332"/>
          </a:xfrm>
          <a:prstGeom prst="rect">
            <a:avLst/>
          </a:prstGeom>
          <a:noFill/>
        </p:spPr>
        <p:txBody>
          <a:bodyPr wrap="none" rtlCol="0">
            <a:spAutoFit/>
          </a:bodyPr>
          <a:lstStyle/>
          <a:p>
            <a:r>
              <a:rPr lang="en-US" dirty="0"/>
              <a:t>To enter or change POIB, go to Substation-&gt;POIB Data – similar to RIOO-IS panel.</a:t>
            </a:r>
          </a:p>
        </p:txBody>
      </p:sp>
      <p:pic>
        <p:nvPicPr>
          <p:cNvPr id="13" name="Picture 12">
            <a:extLst>
              <a:ext uri="{FF2B5EF4-FFF2-40B4-BE49-F238E27FC236}">
                <a16:creationId xmlns:a16="http://schemas.microsoft.com/office/drawing/2014/main" id="{977E8910-4895-EDAD-BC1B-86AE10D5B75B}"/>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207867" y="955703"/>
            <a:ext cx="11776265" cy="5257800"/>
          </a:xfrm>
          <a:prstGeom prst="rect">
            <a:avLst/>
          </a:prstGeom>
          <a:noFill/>
          <a:ln>
            <a:noFill/>
          </a:ln>
        </p:spPr>
      </p:pic>
    </p:spTree>
    <p:extLst>
      <p:ext uri="{BB962C8B-B14F-4D97-AF65-F5344CB8AC3E}">
        <p14:creationId xmlns:p14="http://schemas.microsoft.com/office/powerpoint/2010/main" val="2003959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RIOO-RS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13</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1752600" y="6243983"/>
            <a:ext cx="5410455" cy="369332"/>
          </a:xfrm>
          <a:prstGeom prst="rect">
            <a:avLst/>
          </a:prstGeom>
          <a:noFill/>
        </p:spPr>
        <p:txBody>
          <a:bodyPr wrap="none" rtlCol="0">
            <a:spAutoFit/>
          </a:bodyPr>
          <a:lstStyle/>
          <a:p>
            <a:r>
              <a:rPr lang="en-US" dirty="0"/>
              <a:t>Substation-&gt;POIB Data – similar to RIOO-IS panel.</a:t>
            </a:r>
          </a:p>
        </p:txBody>
      </p:sp>
      <p:pic>
        <p:nvPicPr>
          <p:cNvPr id="3" name="Picture 2">
            <a:extLst>
              <a:ext uri="{FF2B5EF4-FFF2-40B4-BE49-F238E27FC236}">
                <a16:creationId xmlns:a16="http://schemas.microsoft.com/office/drawing/2014/main" id="{163F7321-7DCA-2BCD-1C06-5013BD7C083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749865" y="757583"/>
            <a:ext cx="8613335" cy="5486400"/>
          </a:xfrm>
          <a:prstGeom prst="rect">
            <a:avLst/>
          </a:prstGeom>
          <a:noFill/>
          <a:ln>
            <a:noFill/>
          </a:ln>
        </p:spPr>
      </p:pic>
      <p:sp>
        <p:nvSpPr>
          <p:cNvPr id="9" name="TextBox 8">
            <a:extLst>
              <a:ext uri="{FF2B5EF4-FFF2-40B4-BE49-F238E27FC236}">
                <a16:creationId xmlns:a16="http://schemas.microsoft.com/office/drawing/2014/main" id="{3ED01099-085A-5281-9FEC-0ED64CF425A2}"/>
              </a:ext>
            </a:extLst>
          </p:cNvPr>
          <p:cNvSpPr txBox="1"/>
          <p:nvPr/>
        </p:nvSpPr>
        <p:spPr>
          <a:xfrm>
            <a:off x="6679589" y="3362259"/>
            <a:ext cx="5160387" cy="369332"/>
          </a:xfrm>
          <a:prstGeom prst="rect">
            <a:avLst/>
          </a:prstGeom>
          <a:noFill/>
        </p:spPr>
        <p:txBody>
          <a:bodyPr wrap="none" rtlCol="0">
            <a:spAutoFit/>
          </a:bodyPr>
          <a:lstStyle/>
          <a:p>
            <a:r>
              <a:rPr lang="en-US" dirty="0"/>
              <a:t>Existing station, start typing, matches will appear</a:t>
            </a:r>
          </a:p>
        </p:txBody>
      </p:sp>
      <p:sp>
        <p:nvSpPr>
          <p:cNvPr id="10" name="TextBox 9">
            <a:extLst>
              <a:ext uri="{FF2B5EF4-FFF2-40B4-BE49-F238E27FC236}">
                <a16:creationId xmlns:a16="http://schemas.microsoft.com/office/drawing/2014/main" id="{CF908D35-A107-6DAE-BC37-043C7A5B60DD}"/>
              </a:ext>
            </a:extLst>
          </p:cNvPr>
          <p:cNvSpPr txBox="1"/>
          <p:nvPr/>
        </p:nvSpPr>
        <p:spPr>
          <a:xfrm>
            <a:off x="6654189" y="3845680"/>
            <a:ext cx="2031390" cy="369332"/>
          </a:xfrm>
          <a:prstGeom prst="rect">
            <a:avLst/>
          </a:prstGeom>
          <a:noFill/>
        </p:spPr>
        <p:txBody>
          <a:bodyPr wrap="none" rtlCol="0">
            <a:spAutoFit/>
          </a:bodyPr>
          <a:lstStyle/>
          <a:p>
            <a:r>
              <a:rPr lang="en-US" dirty="0"/>
              <a:t>New, 8 characters</a:t>
            </a:r>
          </a:p>
        </p:txBody>
      </p:sp>
      <p:sp>
        <p:nvSpPr>
          <p:cNvPr id="11" name="TextBox 10">
            <a:extLst>
              <a:ext uri="{FF2B5EF4-FFF2-40B4-BE49-F238E27FC236}">
                <a16:creationId xmlns:a16="http://schemas.microsoft.com/office/drawing/2014/main" id="{A6246916-0796-7D2B-D951-4449F0A2FAA7}"/>
              </a:ext>
            </a:extLst>
          </p:cNvPr>
          <p:cNvSpPr txBox="1"/>
          <p:nvPr/>
        </p:nvSpPr>
        <p:spPr>
          <a:xfrm>
            <a:off x="6628789" y="4728913"/>
            <a:ext cx="3544560" cy="369332"/>
          </a:xfrm>
          <a:prstGeom prst="rect">
            <a:avLst/>
          </a:prstGeom>
          <a:noFill/>
        </p:spPr>
        <p:txBody>
          <a:bodyPr wrap="none" rtlCol="0">
            <a:spAutoFit/>
          </a:bodyPr>
          <a:lstStyle/>
          <a:p>
            <a:r>
              <a:rPr lang="en-US" dirty="0"/>
              <a:t>Enter the POIB bus number here</a:t>
            </a:r>
          </a:p>
        </p:txBody>
      </p:sp>
      <p:sp>
        <p:nvSpPr>
          <p:cNvPr id="12" name="TextBox 11">
            <a:extLst>
              <a:ext uri="{FF2B5EF4-FFF2-40B4-BE49-F238E27FC236}">
                <a16:creationId xmlns:a16="http://schemas.microsoft.com/office/drawing/2014/main" id="{88E9529D-90A0-40A2-F313-20874629D63E}"/>
              </a:ext>
            </a:extLst>
          </p:cNvPr>
          <p:cNvSpPr txBox="1"/>
          <p:nvPr/>
        </p:nvSpPr>
        <p:spPr>
          <a:xfrm>
            <a:off x="6628789" y="4318941"/>
            <a:ext cx="3608680" cy="369332"/>
          </a:xfrm>
          <a:prstGeom prst="rect">
            <a:avLst/>
          </a:prstGeom>
          <a:noFill/>
        </p:spPr>
        <p:txBody>
          <a:bodyPr wrap="none" rtlCol="0">
            <a:spAutoFit/>
          </a:bodyPr>
          <a:lstStyle/>
          <a:p>
            <a:r>
              <a:rPr lang="en-US" dirty="0"/>
              <a:t>Enter the POIB voltage level here</a:t>
            </a:r>
          </a:p>
        </p:txBody>
      </p:sp>
    </p:spTree>
    <p:extLst>
      <p:ext uri="{BB962C8B-B14F-4D97-AF65-F5344CB8AC3E}">
        <p14:creationId xmlns:p14="http://schemas.microsoft.com/office/powerpoint/2010/main" val="3699686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F349D2-E5EB-BFB1-2422-9FCCC9A9A94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38400" y="731441"/>
            <a:ext cx="7051037" cy="5486400"/>
          </a:xfrm>
          <a:prstGeom prst="rect">
            <a:avLst/>
          </a:prstGeom>
          <a:noFill/>
          <a:ln>
            <a:noFill/>
          </a:ln>
        </p:spPr>
      </p:pic>
      <p:sp>
        <p:nvSpPr>
          <p:cNvPr id="2" name="Title 1"/>
          <p:cNvSpPr>
            <a:spLocks noGrp="1"/>
          </p:cNvSpPr>
          <p:nvPr>
            <p:ph type="title"/>
          </p:nvPr>
        </p:nvSpPr>
        <p:spPr>
          <a:xfrm>
            <a:off x="533400" y="243682"/>
            <a:ext cx="9829800" cy="975518"/>
          </a:xfrm>
        </p:spPr>
        <p:txBody>
          <a:bodyPr/>
          <a:lstStyle/>
          <a:p>
            <a:r>
              <a:rPr lang="en-US" dirty="0"/>
              <a:t>RIOO-RS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14</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1752600" y="6243983"/>
            <a:ext cx="5410455" cy="369332"/>
          </a:xfrm>
          <a:prstGeom prst="rect">
            <a:avLst/>
          </a:prstGeom>
          <a:noFill/>
        </p:spPr>
        <p:txBody>
          <a:bodyPr wrap="none" rtlCol="0">
            <a:spAutoFit/>
          </a:bodyPr>
          <a:lstStyle/>
          <a:p>
            <a:r>
              <a:rPr lang="en-US" dirty="0"/>
              <a:t>Substation-&gt;POIB Data – similar to RIOO-IS panel.</a:t>
            </a:r>
          </a:p>
        </p:txBody>
      </p:sp>
      <p:sp>
        <p:nvSpPr>
          <p:cNvPr id="11" name="TextBox 10">
            <a:extLst>
              <a:ext uri="{FF2B5EF4-FFF2-40B4-BE49-F238E27FC236}">
                <a16:creationId xmlns:a16="http://schemas.microsoft.com/office/drawing/2014/main" id="{A6246916-0796-7D2B-D951-4449F0A2FAA7}"/>
              </a:ext>
            </a:extLst>
          </p:cNvPr>
          <p:cNvSpPr txBox="1"/>
          <p:nvPr/>
        </p:nvSpPr>
        <p:spPr>
          <a:xfrm>
            <a:off x="8355936" y="4724400"/>
            <a:ext cx="3685624" cy="646331"/>
          </a:xfrm>
          <a:prstGeom prst="rect">
            <a:avLst/>
          </a:prstGeom>
          <a:noFill/>
        </p:spPr>
        <p:txBody>
          <a:bodyPr wrap="none" rtlCol="0">
            <a:spAutoFit/>
          </a:bodyPr>
          <a:lstStyle/>
          <a:p>
            <a:r>
              <a:rPr lang="en-US" dirty="0"/>
              <a:t>POIB bus number entered</a:t>
            </a:r>
          </a:p>
          <a:p>
            <a:r>
              <a:rPr lang="en-US" dirty="0"/>
              <a:t>Above should appear in dropdown</a:t>
            </a:r>
          </a:p>
        </p:txBody>
      </p:sp>
    </p:spTree>
    <p:extLst>
      <p:ext uri="{BB962C8B-B14F-4D97-AF65-F5344CB8AC3E}">
        <p14:creationId xmlns:p14="http://schemas.microsoft.com/office/powerpoint/2010/main" val="4120610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RIOO-RS December 2023 Changes to RIOO NPRR1153 - New Fee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15</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931731B7-DF8E-2A1A-F8FD-362E6EB28767}"/>
              </a:ext>
            </a:extLst>
          </p:cNvPr>
          <p:cNvGraphicFramePr>
            <a:graphicFrameLocks noGrp="1"/>
          </p:cNvGraphicFramePr>
          <p:nvPr>
            <p:extLst>
              <p:ext uri="{D42A27DB-BD31-4B8C-83A1-F6EECF244321}">
                <p14:modId xmlns:p14="http://schemas.microsoft.com/office/powerpoint/2010/main" val="739778414"/>
              </p:ext>
            </p:extLst>
          </p:nvPr>
        </p:nvGraphicFramePr>
        <p:xfrm>
          <a:off x="914400" y="1295400"/>
          <a:ext cx="8915399" cy="4724396"/>
        </p:xfrm>
        <a:graphic>
          <a:graphicData uri="http://schemas.openxmlformats.org/drawingml/2006/table">
            <a:tbl>
              <a:tblPr firstRow="1" firstCol="1" bandRow="1">
                <a:tableStyleId>{5C22544A-7EE6-4342-B048-85BDC9FD1C3A}</a:tableStyleId>
              </a:tblPr>
              <a:tblGrid>
                <a:gridCol w="7525920">
                  <a:extLst>
                    <a:ext uri="{9D8B030D-6E8A-4147-A177-3AD203B41FA5}">
                      <a16:colId xmlns:a16="http://schemas.microsoft.com/office/drawing/2014/main" val="3159237950"/>
                    </a:ext>
                  </a:extLst>
                </a:gridCol>
                <a:gridCol w="1389479">
                  <a:extLst>
                    <a:ext uri="{9D8B030D-6E8A-4147-A177-3AD203B41FA5}">
                      <a16:colId xmlns:a16="http://schemas.microsoft.com/office/drawing/2014/main" val="1660750418"/>
                    </a:ext>
                  </a:extLst>
                </a:gridCol>
              </a:tblGrid>
              <a:tr h="242771">
                <a:tc>
                  <a:txBody>
                    <a:bodyPr/>
                    <a:lstStyle/>
                    <a:p>
                      <a:pPr marL="0" marR="0">
                        <a:lnSpc>
                          <a:spcPct val="107000"/>
                        </a:lnSpc>
                        <a:spcBef>
                          <a:spcPts val="0"/>
                        </a:spcBef>
                        <a:spcAft>
                          <a:spcPts val="0"/>
                        </a:spcAft>
                      </a:pPr>
                      <a:r>
                        <a:rPr lang="en-US" sz="1100">
                          <a:effectLst/>
                        </a:rPr>
                        <a:t>Description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Amount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0688966"/>
                  </a:ext>
                </a:extLst>
              </a:tr>
              <a:tr h="242771">
                <a:tc>
                  <a:txBody>
                    <a:bodyPr/>
                    <a:lstStyle/>
                    <a:p>
                      <a:pPr marL="0" marR="0">
                        <a:lnSpc>
                          <a:spcPct val="107000"/>
                        </a:lnSpc>
                        <a:spcBef>
                          <a:spcPts val="0"/>
                        </a:spcBef>
                        <a:spcAft>
                          <a:spcPts val="0"/>
                        </a:spcAft>
                      </a:pPr>
                      <a:r>
                        <a:rPr lang="en-US" sz="1100">
                          <a:effectLst/>
                        </a:rPr>
                        <a:t>New Generation Interconnection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7218880"/>
                  </a:ext>
                </a:extLst>
              </a:tr>
              <a:tr h="242771">
                <a:tc>
                  <a:txBody>
                    <a:bodyPr/>
                    <a:lstStyle/>
                    <a:p>
                      <a:pPr marL="457200" marR="0">
                        <a:lnSpc>
                          <a:spcPct val="107000"/>
                        </a:lnSpc>
                        <a:spcBef>
                          <a:spcPts val="0"/>
                        </a:spcBef>
                        <a:spcAft>
                          <a:spcPts val="0"/>
                        </a:spcAft>
                      </a:pPr>
                      <a:r>
                        <a:rPr lang="en-US" sz="1100">
                          <a:effectLst/>
                        </a:rPr>
                        <a:t>Projects greater than or equal to10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454465"/>
                  </a:ext>
                </a:extLst>
              </a:tr>
              <a:tr h="242771">
                <a:tc>
                  <a:txBody>
                    <a:bodyPr/>
                    <a:lstStyle/>
                    <a:p>
                      <a:pPr marL="457200" marR="0">
                        <a:lnSpc>
                          <a:spcPct val="107000"/>
                        </a:lnSpc>
                        <a:spcBef>
                          <a:spcPts val="0"/>
                        </a:spcBef>
                        <a:spcAft>
                          <a:spcPts val="0"/>
                        </a:spcAft>
                      </a:pPr>
                      <a:r>
                        <a:rPr lang="en-US" sz="1100">
                          <a:effectLst/>
                        </a:rPr>
                        <a:t>Projects less than 10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4860371"/>
                  </a:ext>
                </a:extLst>
              </a:tr>
              <a:tr h="242771">
                <a:tc>
                  <a:txBody>
                    <a:bodyPr/>
                    <a:lstStyle/>
                    <a:p>
                      <a:pPr marL="457200" marR="0">
                        <a:lnSpc>
                          <a:spcPct val="107000"/>
                        </a:lnSpc>
                        <a:spcBef>
                          <a:spcPts val="0"/>
                        </a:spcBef>
                        <a:spcAft>
                          <a:spcPts val="0"/>
                        </a:spcAft>
                      </a:pPr>
                      <a:r>
                        <a:rPr lang="en-US" sz="1100" dirty="0">
                          <a:effectLst/>
                        </a:rPr>
                        <a:t>Full Interconnection Study (FIS) Application fee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$3,000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5183194"/>
                  </a:ext>
                </a:extLst>
              </a:tr>
              <a:tr h="271454">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0205113"/>
                  </a:ext>
                </a:extLst>
              </a:tr>
              <a:tr h="242771">
                <a:tc>
                  <a:txBody>
                    <a:bodyPr/>
                    <a:lstStyle/>
                    <a:p>
                      <a:pPr marL="0" marR="0">
                        <a:lnSpc>
                          <a:spcPct val="107000"/>
                        </a:lnSpc>
                        <a:spcBef>
                          <a:spcPts val="0"/>
                        </a:spcBef>
                        <a:spcAft>
                          <a:spcPts val="0"/>
                        </a:spcAft>
                      </a:pPr>
                      <a:r>
                        <a:rPr lang="en-US" sz="1100" dirty="0">
                          <a:effectLst/>
                        </a:rPr>
                        <a:t>New Settlement Only Distribution Generators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6789476"/>
                  </a:ext>
                </a:extLst>
              </a:tr>
              <a:tr h="271454">
                <a:tc>
                  <a:txBody>
                    <a:bodyPr/>
                    <a:lstStyle/>
                    <a:p>
                      <a:pPr marL="0" marR="0">
                        <a:lnSpc>
                          <a:spcPct val="107000"/>
                        </a:lnSpc>
                        <a:spcBef>
                          <a:spcPts val="0"/>
                        </a:spcBef>
                        <a:spcAft>
                          <a:spcPts val="0"/>
                        </a:spcAft>
                      </a:pPr>
                      <a:r>
                        <a:rPr lang="en-US" sz="1100">
                          <a:effectLst/>
                        </a:rPr>
                        <a:t>Update Settlement Only Distribution Generators (increase &gt;= 1MW)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1773599"/>
                  </a:ext>
                </a:extLst>
              </a:tr>
              <a:tr h="242771">
                <a:tc>
                  <a:txBody>
                    <a:bodyPr/>
                    <a:lstStyle/>
                    <a:p>
                      <a:pPr marL="0" marR="0">
                        <a:lnSpc>
                          <a:spcPct val="107000"/>
                        </a:lnSpc>
                        <a:spcBef>
                          <a:spcPts val="0"/>
                        </a:spcBef>
                        <a:spcAft>
                          <a:spcPts val="0"/>
                        </a:spcAft>
                      </a:pPr>
                      <a:r>
                        <a:rPr lang="en-US" sz="1100">
                          <a:effectLst/>
                        </a:rPr>
                        <a:t>Change existing SODG to DGR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$8,000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0563656"/>
                  </a:ext>
                </a:extLst>
              </a:tr>
              <a:tr h="242771">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070900"/>
                  </a:ext>
                </a:extLst>
              </a:tr>
              <a:tr h="498391">
                <a:tc>
                  <a:txBody>
                    <a:bodyPr/>
                    <a:lstStyle/>
                    <a:p>
                      <a:pPr marL="0" marR="0">
                        <a:lnSpc>
                          <a:spcPct val="107000"/>
                        </a:lnSpc>
                        <a:spcBef>
                          <a:spcPts val="0"/>
                        </a:spcBef>
                        <a:spcAft>
                          <a:spcPts val="0"/>
                        </a:spcAft>
                      </a:pPr>
                      <a:r>
                        <a:rPr lang="en-US" sz="1100">
                          <a:effectLst/>
                        </a:rPr>
                        <a:t>New Load Resource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$500 per LR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03642697"/>
                  </a:ext>
                </a:extLst>
              </a:tr>
              <a:tr h="498391">
                <a:tc>
                  <a:txBody>
                    <a:bodyPr/>
                    <a:lstStyle/>
                    <a:p>
                      <a:pPr marL="0" marR="0">
                        <a:lnSpc>
                          <a:spcPct val="107000"/>
                        </a:lnSpc>
                        <a:spcBef>
                          <a:spcPts val="0"/>
                        </a:spcBef>
                        <a:spcAft>
                          <a:spcPts val="0"/>
                        </a:spcAft>
                      </a:pPr>
                      <a:r>
                        <a:rPr lang="en-US" sz="1100">
                          <a:effectLst/>
                        </a:rPr>
                        <a:t>Update Load Resource (MW increase &gt; 20%) or change registration NCLR&lt;&gt;CLR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$500 per LR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45066409"/>
                  </a:ext>
                </a:extLst>
              </a:tr>
              <a:tr h="271454">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1776734"/>
                  </a:ext>
                </a:extLst>
              </a:tr>
              <a:tr h="242771">
                <a:tc>
                  <a:txBody>
                    <a:bodyPr/>
                    <a:lstStyle/>
                    <a:p>
                      <a:pPr marL="0" marR="0">
                        <a:lnSpc>
                          <a:spcPct val="107000"/>
                        </a:lnSpc>
                        <a:spcBef>
                          <a:spcPts val="0"/>
                        </a:spcBef>
                        <a:spcAft>
                          <a:spcPts val="0"/>
                        </a:spcAft>
                      </a:pPr>
                      <a:r>
                        <a:rPr lang="en-US" sz="1100">
                          <a:effectLst/>
                        </a:rPr>
                        <a:t>Repower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3584879"/>
                  </a:ext>
                </a:extLst>
              </a:tr>
              <a:tr h="242771">
                <a:tc>
                  <a:txBody>
                    <a:bodyPr/>
                    <a:lstStyle/>
                    <a:p>
                      <a:pPr marL="457200" marR="0">
                        <a:lnSpc>
                          <a:spcPct val="107000"/>
                        </a:lnSpc>
                        <a:spcBef>
                          <a:spcPts val="0"/>
                        </a:spcBef>
                        <a:spcAft>
                          <a:spcPts val="0"/>
                        </a:spcAft>
                      </a:pPr>
                      <a:r>
                        <a:rPr lang="en-US" sz="1100">
                          <a:effectLst/>
                        </a:rPr>
                        <a:t>New Generation greater than or equal to10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$14,000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7602093"/>
                  </a:ext>
                </a:extLst>
              </a:tr>
              <a:tr h="242771">
                <a:tc>
                  <a:txBody>
                    <a:bodyPr/>
                    <a:lstStyle/>
                    <a:p>
                      <a:pPr marL="457200" marR="0">
                        <a:lnSpc>
                          <a:spcPct val="107000"/>
                        </a:lnSpc>
                        <a:spcBef>
                          <a:spcPts val="0"/>
                        </a:spcBef>
                        <a:spcAft>
                          <a:spcPts val="0"/>
                        </a:spcAft>
                      </a:pPr>
                      <a:r>
                        <a:rPr lang="en-US" sz="1100">
                          <a:effectLst/>
                        </a:rPr>
                        <a:t>New Generation less than 10 MW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$2,300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1029635"/>
                  </a:ext>
                </a:extLst>
              </a:tr>
              <a:tr h="242771">
                <a:tc>
                  <a:txBody>
                    <a:bodyPr/>
                    <a:lstStyle/>
                    <a:p>
                      <a:pPr marL="457200" marR="0">
                        <a:lnSpc>
                          <a:spcPct val="107000"/>
                        </a:lnSpc>
                        <a:spcBef>
                          <a:spcPts val="0"/>
                        </a:spcBef>
                        <a:spcAft>
                          <a:spcPts val="0"/>
                        </a:spcAft>
                      </a:pPr>
                      <a:r>
                        <a:rPr lang="en-US" sz="1100">
                          <a:effectLst/>
                        </a:rPr>
                        <a:t>Full Interconnection Study Application fee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$2,700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3376718"/>
                  </a:ext>
                </a:extLst>
              </a:tr>
            </a:tbl>
          </a:graphicData>
        </a:graphic>
      </p:graphicFrame>
    </p:spTree>
    <p:extLst>
      <p:ext uri="{BB962C8B-B14F-4D97-AF65-F5344CB8AC3E}">
        <p14:creationId xmlns:p14="http://schemas.microsoft.com/office/powerpoint/2010/main" val="1994328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RIOO-RS December 2023 Changes to RIOO NPRR1153 - New Fee Schedule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16</a:t>
            </a:fld>
            <a:endParaRPr lang="en-US">
              <a:solidFill>
                <a:prstClr val="black">
                  <a:tint val="75000"/>
                </a:prstClr>
              </a:solidFill>
            </a:endParaRPr>
          </a:p>
        </p:txBody>
      </p:sp>
      <p:sp>
        <p:nvSpPr>
          <p:cNvPr id="6" name="TextBox 5">
            <a:extLst>
              <a:ext uri="{FF2B5EF4-FFF2-40B4-BE49-F238E27FC236}">
                <a16:creationId xmlns:a16="http://schemas.microsoft.com/office/drawing/2014/main" id="{26BCC15C-1327-05AB-AD58-4CB42AF8EC5C}"/>
              </a:ext>
            </a:extLst>
          </p:cNvPr>
          <p:cNvSpPr txBox="1"/>
          <p:nvPr/>
        </p:nvSpPr>
        <p:spPr>
          <a:xfrm>
            <a:off x="520117" y="1371600"/>
            <a:ext cx="10668000" cy="4585871"/>
          </a:xfrm>
          <a:prstGeom prst="rect">
            <a:avLst/>
          </a:prstGeom>
          <a:noFill/>
        </p:spPr>
        <p:txBody>
          <a:bodyPr wrap="square">
            <a:spAutoFit/>
          </a:bodyPr>
          <a:lstStyle/>
          <a:p>
            <a:r>
              <a:rPr lang="en-US" dirty="0"/>
              <a:t>RIOO-IS</a:t>
            </a:r>
          </a:p>
          <a:p>
            <a:pPr marL="285750" indent="-285750">
              <a:buFont typeface="Arial" panose="020B0604020202020204" pitchFamily="34" charset="0"/>
              <a:buChar char="•"/>
            </a:pPr>
            <a:r>
              <a:rPr lang="en-US" sz="1600" dirty="0"/>
              <a:t>User will be able to select a “Repower” option on the RIOO-IS start page.  This selection will affect how fees are calculated on the schedule above.  User must log in as “RE” to see this option.</a:t>
            </a:r>
          </a:p>
          <a:p>
            <a:pPr marL="285750" indent="-285750">
              <a:buFont typeface="Arial" panose="020B0604020202020204" pitchFamily="34" charset="0"/>
              <a:buChar char="•"/>
            </a:pPr>
            <a:r>
              <a:rPr lang="en-US" sz="1600" dirty="0"/>
              <a:t>Fees will be collected based on the fee schedule provided.  If a project &lt; 10 MW submit a CR to go to 10 MW or greater, they will have to pay the difference ($14,000 - $8,000 = $6,000)</a:t>
            </a:r>
          </a:p>
          <a:p>
            <a:pPr marL="285750" indent="-285750">
              <a:buFont typeface="Arial" panose="020B0604020202020204" pitchFamily="34" charset="0"/>
              <a:buChar char="•"/>
            </a:pPr>
            <a:r>
              <a:rPr lang="en-US" sz="1600" dirty="0"/>
              <a:t>Fees will now be collected for Load Resources; Previously the system did not collect fees for Load Resources.  Once the INR is submitted a user will have to create a new INR to add additional load resources. </a:t>
            </a:r>
          </a:p>
          <a:p>
            <a:r>
              <a:rPr lang="en-US" dirty="0"/>
              <a:t>RIOO-RS</a:t>
            </a:r>
          </a:p>
          <a:p>
            <a:pPr marL="285750" indent="-285750">
              <a:buFont typeface="Arial" panose="020B0604020202020204" pitchFamily="34" charset="0"/>
              <a:buChar char="•"/>
            </a:pPr>
            <a:r>
              <a:rPr lang="en-US" sz="1600" dirty="0"/>
              <a:t>RIOO-RS will require a fee in the following situations when submitting a change request:</a:t>
            </a:r>
          </a:p>
          <a:p>
            <a:pPr marL="742950" lvl="1" indent="-285750">
              <a:buFont typeface="Arial" panose="020B0604020202020204" pitchFamily="34" charset="0"/>
              <a:buChar char="•"/>
            </a:pPr>
            <a:r>
              <a:rPr lang="en-US" sz="1600" dirty="0"/>
              <a:t>A Load Resource is updated and the HRL is modified where the increase is greater than or equal to 20%.</a:t>
            </a:r>
          </a:p>
          <a:p>
            <a:pPr marL="742950" lvl="1" indent="-285750">
              <a:buFont typeface="Arial" panose="020B0604020202020204" pitchFamily="34" charset="0"/>
              <a:buChar char="•"/>
            </a:pPr>
            <a:r>
              <a:rPr lang="en-US" sz="1600" dirty="0"/>
              <a:t>A Settlement Only Distribution Generator is updated where the Name Plate Rating MW is increased by 1 MW or more. The maximum MW value is 10MW.  If greater than 10MW a new INR must be started in RIOO-IS as a Distribution Connected generator.</a:t>
            </a:r>
          </a:p>
          <a:p>
            <a:pPr marL="742950" lvl="1" indent="-285750">
              <a:buFont typeface="Arial" panose="020B0604020202020204" pitchFamily="34" charset="0"/>
              <a:buChar char="•"/>
            </a:pPr>
            <a:r>
              <a:rPr lang="en-US" sz="1600" dirty="0"/>
              <a:t>Changes will be aggregated over a 12-month period leading up to the production load date.  For example, a user may submit one change request for 0.5 MW and not be charged.  If there is a 2nd MW increase in the same period for another 0.5 MW, then the user will be charged a fee.</a:t>
            </a:r>
          </a:p>
          <a:p>
            <a:pPr marL="742950" lvl="1" indent="-285750">
              <a:buFont typeface="Arial" panose="020B0604020202020204" pitchFamily="34" charset="0"/>
              <a:buChar char="•"/>
            </a:pPr>
            <a:r>
              <a:rPr lang="en-US" sz="1600" dirty="0"/>
              <a:t>Once the change request is submitted, ERCOT will have the option to return the change request.  User will not be allowed to edit MW values after the payment was done;  A new Change request must be submitted.</a:t>
            </a:r>
          </a:p>
        </p:txBody>
      </p:sp>
    </p:spTree>
    <p:extLst>
      <p:ext uri="{BB962C8B-B14F-4D97-AF65-F5344CB8AC3E}">
        <p14:creationId xmlns:p14="http://schemas.microsoft.com/office/powerpoint/2010/main" val="993864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RIOO-RS December 2023 Changes to RIOO SCR 824</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17</a:t>
            </a:fld>
            <a:endParaRPr lang="en-US">
              <a:solidFill>
                <a:prstClr val="black">
                  <a:tint val="75000"/>
                </a:prstClr>
              </a:solidFill>
            </a:endParaRPr>
          </a:p>
        </p:txBody>
      </p:sp>
      <p:sp>
        <p:nvSpPr>
          <p:cNvPr id="6" name="TextBox 5">
            <a:extLst>
              <a:ext uri="{FF2B5EF4-FFF2-40B4-BE49-F238E27FC236}">
                <a16:creationId xmlns:a16="http://schemas.microsoft.com/office/drawing/2014/main" id="{3FFCE4DA-8557-3049-14B1-73D9C2956C7C}"/>
              </a:ext>
            </a:extLst>
          </p:cNvPr>
          <p:cNvSpPr txBox="1"/>
          <p:nvPr/>
        </p:nvSpPr>
        <p:spPr>
          <a:xfrm>
            <a:off x="685800" y="1066800"/>
            <a:ext cx="10210800" cy="5016758"/>
          </a:xfrm>
          <a:prstGeom prst="rect">
            <a:avLst/>
          </a:prstGeom>
          <a:noFill/>
        </p:spPr>
        <p:txBody>
          <a:bodyPr wrap="square">
            <a:spAutoFit/>
          </a:bodyPr>
          <a:lstStyle/>
          <a:p>
            <a:r>
              <a:rPr lang="en-US" sz="2000" dirty="0"/>
              <a:t>Issue:</a:t>
            </a:r>
          </a:p>
          <a:p>
            <a:r>
              <a:rPr lang="en-US" sz="2000" dirty="0"/>
              <a:t>The current limitations within RIOO on file size and quantities are preventing the addition of more documents to 24INR0459.  There are files that need to be uploaded to complete the interconnection and move to the engineering scope for the Full Interconnection Study (FIS).</a:t>
            </a:r>
          </a:p>
          <a:p>
            <a:r>
              <a:rPr lang="en-US" sz="2000" dirty="0"/>
              <a:t>Current RIOO Limits:</a:t>
            </a:r>
          </a:p>
          <a:p>
            <a:r>
              <a:rPr lang="en-US" sz="2000" dirty="0"/>
              <a:t>1.	Max file upload limit = 25 files per INR </a:t>
            </a:r>
          </a:p>
          <a:p>
            <a:r>
              <a:rPr lang="en-US" sz="2000" dirty="0"/>
              <a:t>2.	Max file size = 60 MB</a:t>
            </a:r>
          </a:p>
          <a:p>
            <a:endParaRPr lang="en-US" sz="2000" dirty="0"/>
          </a:p>
          <a:p>
            <a:r>
              <a:rPr lang="en-US" sz="2000" dirty="0"/>
              <a:t>Resolution:</a:t>
            </a:r>
          </a:p>
          <a:p>
            <a:r>
              <a:rPr lang="en-US" sz="2000" dirty="0"/>
              <a:t>The SCR requests an increase in file upload space to add critical engineering, </a:t>
            </a:r>
            <a:r>
              <a:rPr lang="en-US" sz="2000" dirty="0" err="1"/>
              <a:t>kmz</a:t>
            </a:r>
            <a:r>
              <a:rPr lang="en-US" sz="2000" dirty="0"/>
              <a:t>, and studies to complete the interconnection request and prevent this issue for other developers in the future.</a:t>
            </a:r>
          </a:p>
          <a:p>
            <a:r>
              <a:rPr lang="en-US" sz="2000" dirty="0"/>
              <a:t>Specifically, the limits should be increased to, at least:</a:t>
            </a:r>
          </a:p>
          <a:p>
            <a:pPr marL="457200" indent="-457200">
              <a:buAutoNum type="arabicPeriod"/>
            </a:pPr>
            <a:r>
              <a:rPr lang="en-US" sz="2000" dirty="0"/>
              <a:t>Max file upload limit = 35 files per INR </a:t>
            </a:r>
          </a:p>
          <a:p>
            <a:pPr marL="457200" indent="-457200">
              <a:buAutoNum type="arabicPeriod"/>
            </a:pPr>
            <a:r>
              <a:rPr lang="en-US" sz="2000" dirty="0"/>
              <a:t>Max file size = 70 MB (files up to 100 MB tested)</a:t>
            </a:r>
          </a:p>
        </p:txBody>
      </p:sp>
    </p:spTree>
    <p:extLst>
      <p:ext uri="{BB962C8B-B14F-4D97-AF65-F5344CB8AC3E}">
        <p14:creationId xmlns:p14="http://schemas.microsoft.com/office/powerpoint/2010/main" val="1290905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Active RR’s</a:t>
            </a:r>
          </a:p>
        </p:txBody>
      </p:sp>
      <p:sp>
        <p:nvSpPr>
          <p:cNvPr id="3" name="Content Placeholder 2"/>
          <p:cNvSpPr>
            <a:spLocks noGrp="1"/>
          </p:cNvSpPr>
          <p:nvPr>
            <p:ph idx="1"/>
          </p:nvPr>
        </p:nvSpPr>
        <p:spPr>
          <a:xfrm>
            <a:off x="443621" y="1373125"/>
            <a:ext cx="8915400" cy="4799075"/>
          </a:xfrm>
        </p:spPr>
        <p:txBody>
          <a:bodyPr/>
          <a:lstStyle/>
          <a:p>
            <a:r>
              <a:rPr lang="en-US" sz="2400" dirty="0"/>
              <a:t>PGRR112 - Dynamic Data Model and Full Interconnection Study (FIS) Deadline for Quarterly Stability Assessment – in review at PLWG.</a:t>
            </a:r>
          </a:p>
          <a:p>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587259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682"/>
            <a:ext cx="9753600" cy="670718"/>
          </a:xfrm>
        </p:spPr>
        <p:txBody>
          <a:bodyPr/>
          <a:lstStyle/>
          <a:p>
            <a:r>
              <a:rPr lang="en-US" dirty="0"/>
              <a:t>Other contact information</a:t>
            </a:r>
          </a:p>
        </p:txBody>
      </p:sp>
      <p:sp>
        <p:nvSpPr>
          <p:cNvPr id="3" name="Content Placeholder 2"/>
          <p:cNvSpPr>
            <a:spLocks noGrp="1"/>
          </p:cNvSpPr>
          <p:nvPr>
            <p:ph idx="1"/>
          </p:nvPr>
        </p:nvSpPr>
        <p:spPr>
          <a:xfrm>
            <a:off x="609600" y="1143000"/>
            <a:ext cx="8534400" cy="4511040"/>
          </a:xfrm>
        </p:spPr>
        <p:txBody>
          <a:bodyPr/>
          <a:lstStyle/>
          <a:p>
            <a:r>
              <a:rPr lang="en-US" dirty="0">
                <a:hlinkClick r:id="rId3"/>
              </a:rPr>
              <a:t>ResourceIntegrationDepartment@ercot.com</a:t>
            </a:r>
            <a:r>
              <a:rPr lang="en-US" dirty="0"/>
              <a:t> is distribution list for Resource Integration department</a:t>
            </a:r>
          </a:p>
          <a:p>
            <a:r>
              <a:rPr lang="en-US" dirty="0"/>
              <a:t>Mailing List</a:t>
            </a:r>
          </a:p>
          <a:p>
            <a:pPr lvl="1"/>
            <a:r>
              <a:rPr lang="en-US" sz="2400" dirty="0"/>
              <a:t>RESOURCE_INTEGRATION@LISTS.ERCOT.COM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pPr/>
              <a:t>19</a:t>
            </a:fld>
            <a:endParaRPr lang="en-US"/>
          </a:p>
        </p:txBody>
      </p:sp>
    </p:spTree>
    <p:extLst>
      <p:ext uri="{BB962C8B-B14F-4D97-AF65-F5344CB8AC3E}">
        <p14:creationId xmlns:p14="http://schemas.microsoft.com/office/powerpoint/2010/main" val="3304018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406400" y="1066801"/>
            <a:ext cx="11379200" cy="5562599"/>
          </a:xfrm>
        </p:spPr>
        <p:txBody>
          <a:bodyPr/>
          <a:lstStyle/>
          <a:p>
            <a:pPr marL="0" indent="0">
              <a:buNone/>
            </a:pPr>
            <a:r>
              <a:rPr lang="en-US" dirty="0"/>
              <a:t>Planning Guide 5.9</a:t>
            </a:r>
          </a:p>
          <a:p>
            <a:r>
              <a:rPr lang="en-US" sz="2800" dirty="0"/>
              <a:t>Next Deadline for QSA</a:t>
            </a:r>
          </a:p>
          <a:p>
            <a:pPr marL="0" indent="0">
              <a:buNone/>
            </a:pPr>
            <a:endParaRPr lang="en-US" sz="2800" dirty="0"/>
          </a:p>
          <a:p>
            <a:pPr marL="0" indent="0">
              <a:buNone/>
            </a:pPr>
            <a:endParaRPr lang="en-US" sz="2800" dirty="0"/>
          </a:p>
          <a:p>
            <a:pPr marL="0" indent="0">
              <a:buNone/>
            </a:pPr>
            <a:endParaRPr lang="en-US" sz="2800" dirty="0"/>
          </a:p>
          <a:p>
            <a:pPr marL="0" indent="0">
              <a:buNone/>
            </a:pPr>
            <a:endParaRPr lang="en-US" sz="2800" dirty="0"/>
          </a:p>
          <a:p>
            <a:endParaRPr lang="en-US" sz="2800" dirty="0"/>
          </a:p>
          <a:p>
            <a:pPr marL="0" indent="0">
              <a:buNone/>
            </a:pPr>
            <a:endParaRPr lang="en-US" sz="2800" dirty="0"/>
          </a:p>
          <a:p>
            <a:r>
              <a:rPr lang="en-US" sz="2800" dirty="0"/>
              <a:t>If a GINR is not included in QSA, its Initial Synchronization date will be automatically delayed to the next quarter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73347588"/>
              </p:ext>
            </p:extLst>
          </p:nvPr>
        </p:nvGraphicFramePr>
        <p:xfrm>
          <a:off x="2209800" y="2362200"/>
          <a:ext cx="7467600" cy="2519680"/>
        </p:xfrm>
        <a:graphic>
          <a:graphicData uri="http://schemas.openxmlformats.org/drawingml/2006/table">
            <a:tbl>
              <a:tblPr firstRow="1" firstCol="1" bandRow="1">
                <a:tableStyleId>{5C22544A-7EE6-4342-B048-85BDC9FD1C3A}</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71120">
                <a:tc>
                  <a:txBody>
                    <a:bodyPr/>
                    <a:lstStyle/>
                    <a:p>
                      <a:pPr marL="0" marR="0">
                        <a:spcBef>
                          <a:spcPts val="0"/>
                        </a:spcBef>
                        <a:spcAft>
                          <a:spcPts val="0"/>
                        </a:spcAft>
                      </a:pPr>
                      <a:r>
                        <a:rPr lang="en-US" sz="1200" dirty="0">
                          <a:effectLst/>
                        </a:rPr>
                        <a:t>All-Inclusive Generation Resource Initial Synchronization Date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Last Day for an IE to meet prerequisites as listed in paragraph (4) below</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Completion of Quarterly Stability Assessment</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2760">
                <a:tc>
                  <a:txBody>
                    <a:bodyPr/>
                    <a:lstStyle/>
                    <a:p>
                      <a:pPr marL="0" marR="0">
                        <a:spcBef>
                          <a:spcPts val="0"/>
                        </a:spcBef>
                        <a:spcAft>
                          <a:spcPts val="0"/>
                        </a:spcAft>
                      </a:pPr>
                      <a:r>
                        <a:rPr lang="en-US" sz="1200">
                          <a:effectLst/>
                        </a:rPr>
                        <a:t>Upcoming January, February, March</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August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October</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92760">
                <a:tc>
                  <a:txBody>
                    <a:bodyPr/>
                    <a:lstStyle/>
                    <a:p>
                      <a:pPr marL="0" marR="0">
                        <a:spcBef>
                          <a:spcPts val="0"/>
                        </a:spcBef>
                        <a:spcAft>
                          <a:spcPts val="0"/>
                        </a:spcAft>
                      </a:pPr>
                      <a:r>
                        <a:rPr lang="en-US" sz="1200">
                          <a:effectLst/>
                        </a:rPr>
                        <a:t>Upcoming April, May, June</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Prior November 1</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January</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92760">
                <a:tc>
                  <a:txBody>
                    <a:bodyPr/>
                    <a:lstStyle/>
                    <a:p>
                      <a:pPr marL="0" marR="0">
                        <a:spcBef>
                          <a:spcPts val="0"/>
                        </a:spcBef>
                        <a:spcAft>
                          <a:spcPts val="0"/>
                        </a:spcAft>
                      </a:pPr>
                      <a:r>
                        <a:rPr lang="en-US" sz="1200">
                          <a:effectLst/>
                        </a:rPr>
                        <a:t>Upcoming July, August, September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February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End of April</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92760">
                <a:tc>
                  <a:txBody>
                    <a:bodyPr/>
                    <a:lstStyle/>
                    <a:p>
                      <a:pPr marL="0" marR="0">
                        <a:spcBef>
                          <a:spcPts val="0"/>
                        </a:spcBef>
                        <a:spcAft>
                          <a:spcPts val="0"/>
                        </a:spcAft>
                      </a:pPr>
                      <a:r>
                        <a:rPr lang="en-US" sz="1200">
                          <a:effectLst/>
                        </a:rPr>
                        <a:t>Upcoming October, November, December</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Prior May 1</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End of July</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6" name="Right Arrow 5"/>
          <p:cNvSpPr/>
          <p:nvPr/>
        </p:nvSpPr>
        <p:spPr>
          <a:xfrm>
            <a:off x="1221767" y="39624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931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
        <p:nvSpPr>
          <p:cNvPr id="3" name="Subtitle 2"/>
          <p:cNvSpPr>
            <a:spLocks noGrp="1"/>
          </p:cNvSpPr>
          <p:nvPr>
            <p:ph type="subTitle" idx="1"/>
          </p:nvPr>
        </p:nvSpPr>
        <p:spPr/>
        <p:txBody>
          <a:bodyPr/>
          <a:lstStyle/>
          <a:p>
            <a:r>
              <a:rPr lang="en-US" dirty="0"/>
              <a:t>Thank you!</a:t>
            </a:r>
          </a:p>
        </p:txBody>
      </p:sp>
      <p:pic>
        <p:nvPicPr>
          <p:cNvPr id="4" name="Picture 3"/>
          <p:cNvPicPr>
            <a:picLocks noChangeAspect="1"/>
          </p:cNvPicPr>
          <p:nvPr/>
        </p:nvPicPr>
        <p:blipFill>
          <a:blip r:embed="rId3"/>
          <a:stretch>
            <a:fillRect/>
          </a:stretch>
        </p:blipFill>
        <p:spPr>
          <a:xfrm>
            <a:off x="3124200" y="938274"/>
            <a:ext cx="5517497" cy="4624326"/>
          </a:xfrm>
          <a:prstGeom prst="rect">
            <a:avLst/>
          </a:prstGeom>
        </p:spPr>
      </p:pic>
    </p:spTree>
    <p:extLst>
      <p:ext uri="{BB962C8B-B14F-4D97-AF65-F5344CB8AC3E}">
        <p14:creationId xmlns:p14="http://schemas.microsoft.com/office/powerpoint/2010/main" val="3994861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12" name="Picture 11">
            <a:extLst>
              <a:ext uri="{FF2B5EF4-FFF2-40B4-BE49-F238E27FC236}">
                <a16:creationId xmlns:a16="http://schemas.microsoft.com/office/drawing/2014/main" id="{0958AB39-BD59-4B90-BD33-AC9ECA42ADEB}"/>
              </a:ext>
            </a:extLst>
          </p:cNvPr>
          <p:cNvPicPr>
            <a:picLocks noChangeAspect="1"/>
          </p:cNvPicPr>
          <p:nvPr/>
        </p:nvPicPr>
        <p:blipFill>
          <a:blip r:embed="rId2"/>
          <a:stretch>
            <a:fillRect/>
          </a:stretch>
        </p:blipFill>
        <p:spPr>
          <a:xfrm>
            <a:off x="1450692" y="0"/>
            <a:ext cx="9290615" cy="6858000"/>
          </a:xfrm>
          <a:prstGeom prst="rect">
            <a:avLst/>
          </a:prstGeom>
        </p:spPr>
      </p:pic>
    </p:spTree>
    <p:extLst>
      <p:ext uri="{BB962C8B-B14F-4D97-AF65-F5344CB8AC3E}">
        <p14:creationId xmlns:p14="http://schemas.microsoft.com/office/powerpoint/2010/main" val="3335158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22</a:t>
            </a:fld>
            <a:endParaRPr lang="en-US" dirty="0"/>
          </a:p>
        </p:txBody>
      </p:sp>
      <p:pic>
        <p:nvPicPr>
          <p:cNvPr id="5" name="Picture 4">
            <a:extLst>
              <a:ext uri="{FF2B5EF4-FFF2-40B4-BE49-F238E27FC236}">
                <a16:creationId xmlns:a16="http://schemas.microsoft.com/office/drawing/2014/main" id="{956989F5-8509-4DFD-987C-2449AD09F1D4}"/>
              </a:ext>
            </a:extLst>
          </p:cNvPr>
          <p:cNvPicPr>
            <a:picLocks noChangeAspect="1"/>
          </p:cNvPicPr>
          <p:nvPr/>
        </p:nvPicPr>
        <p:blipFill>
          <a:blip r:embed="rId2"/>
          <a:stretch>
            <a:fillRect/>
          </a:stretch>
        </p:blipFill>
        <p:spPr>
          <a:xfrm>
            <a:off x="1752600" y="76200"/>
            <a:ext cx="9218259" cy="6767951"/>
          </a:xfrm>
          <a:prstGeom prst="rect">
            <a:avLst/>
          </a:prstGeom>
        </p:spPr>
      </p:pic>
    </p:spTree>
    <p:extLst>
      <p:ext uri="{BB962C8B-B14F-4D97-AF65-F5344CB8AC3E}">
        <p14:creationId xmlns:p14="http://schemas.microsoft.com/office/powerpoint/2010/main" val="954024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23</a:t>
            </a:fld>
            <a:endParaRPr lang="en-US" dirty="0"/>
          </a:p>
        </p:txBody>
      </p:sp>
      <p:pic>
        <p:nvPicPr>
          <p:cNvPr id="6" name="Picture 5">
            <a:extLst>
              <a:ext uri="{FF2B5EF4-FFF2-40B4-BE49-F238E27FC236}">
                <a16:creationId xmlns:a16="http://schemas.microsoft.com/office/drawing/2014/main" id="{A1FD7F11-CDD1-41C2-8E4D-E3FC54E10C73}"/>
              </a:ext>
            </a:extLst>
          </p:cNvPr>
          <p:cNvPicPr>
            <a:picLocks noChangeAspect="1"/>
          </p:cNvPicPr>
          <p:nvPr/>
        </p:nvPicPr>
        <p:blipFill>
          <a:blip r:embed="rId2"/>
          <a:stretch>
            <a:fillRect/>
          </a:stretch>
        </p:blipFill>
        <p:spPr>
          <a:xfrm>
            <a:off x="1367639" y="0"/>
            <a:ext cx="9456720" cy="6857999"/>
          </a:xfrm>
          <a:prstGeom prst="rect">
            <a:avLst/>
          </a:prstGeom>
        </p:spPr>
      </p:pic>
    </p:spTree>
    <p:extLst>
      <p:ext uri="{BB962C8B-B14F-4D97-AF65-F5344CB8AC3E}">
        <p14:creationId xmlns:p14="http://schemas.microsoft.com/office/powerpoint/2010/main" val="3139257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670718"/>
          </a:xfrm>
        </p:spPr>
        <p:txBody>
          <a:bodyPr/>
          <a:lstStyle/>
          <a:p>
            <a:r>
              <a:rPr lang="en-US" dirty="0"/>
              <a:t>Node creation and use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24</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86E2CFA4-3163-C05A-AD51-8C99786EC0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572" y="776223"/>
            <a:ext cx="4191000" cy="2239267"/>
          </a:xfrm>
          <a:prstGeom prst="rect">
            <a:avLst/>
          </a:prstGeom>
        </p:spPr>
      </p:pic>
      <p:pic>
        <p:nvPicPr>
          <p:cNvPr id="8" name="Picture 7" descr="Diagram, schematic&#10;&#10;Description automatically generated">
            <a:extLst>
              <a:ext uri="{FF2B5EF4-FFF2-40B4-BE49-F238E27FC236}">
                <a16:creationId xmlns:a16="http://schemas.microsoft.com/office/drawing/2014/main" id="{D379B4F7-8F39-6A6D-69D7-807DF3E95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98414"/>
            <a:ext cx="6249272" cy="611590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3E8BFBE9-8233-BD31-8D4E-92D3B4D4A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0749" y="2877312"/>
            <a:ext cx="3631068" cy="3943677"/>
          </a:xfrm>
          <a:prstGeom prst="rect">
            <a:avLst/>
          </a:prstGeom>
        </p:spPr>
      </p:pic>
      <p:cxnSp>
        <p:nvCxnSpPr>
          <p:cNvPr id="14" name="Straight Arrow Connector 13">
            <a:extLst>
              <a:ext uri="{FF2B5EF4-FFF2-40B4-BE49-F238E27FC236}">
                <a16:creationId xmlns:a16="http://schemas.microsoft.com/office/drawing/2014/main" id="{A09036AA-3846-6E52-2A78-525D547994C6}"/>
              </a:ext>
            </a:extLst>
          </p:cNvPr>
          <p:cNvCxnSpPr>
            <a:cxnSpLocks/>
          </p:cNvCxnSpPr>
          <p:nvPr/>
        </p:nvCxnSpPr>
        <p:spPr>
          <a:xfrm flipV="1">
            <a:off x="3194072" y="5562600"/>
            <a:ext cx="4959328" cy="519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1EF0814-6B10-4DB1-6596-BD10E7743FBC}"/>
              </a:ext>
            </a:extLst>
          </p:cNvPr>
          <p:cNvCxnSpPr>
            <a:cxnSpLocks/>
          </p:cNvCxnSpPr>
          <p:nvPr/>
        </p:nvCxnSpPr>
        <p:spPr>
          <a:xfrm flipV="1">
            <a:off x="2159234" y="3294171"/>
            <a:ext cx="6222766" cy="3233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008DF2B-CFD2-0A5A-3036-3010FBBD8F63}"/>
              </a:ext>
            </a:extLst>
          </p:cNvPr>
          <p:cNvCxnSpPr>
            <a:cxnSpLocks/>
          </p:cNvCxnSpPr>
          <p:nvPr/>
        </p:nvCxnSpPr>
        <p:spPr>
          <a:xfrm flipV="1">
            <a:off x="609600" y="1354762"/>
            <a:ext cx="718153" cy="71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EB6C8EE-2524-2938-3532-6EF0A031CF2B}"/>
              </a:ext>
            </a:extLst>
          </p:cNvPr>
          <p:cNvCxnSpPr>
            <a:cxnSpLocks/>
          </p:cNvCxnSpPr>
          <p:nvPr/>
        </p:nvCxnSpPr>
        <p:spPr>
          <a:xfrm>
            <a:off x="609600" y="3272400"/>
            <a:ext cx="901381" cy="224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05C392-DD0E-F8EE-BDB7-3994F72A7DE9}"/>
              </a:ext>
            </a:extLst>
          </p:cNvPr>
          <p:cNvSpPr txBox="1"/>
          <p:nvPr/>
        </p:nvSpPr>
        <p:spPr>
          <a:xfrm>
            <a:off x="5214533" y="833781"/>
            <a:ext cx="1851789" cy="646331"/>
          </a:xfrm>
          <a:prstGeom prst="rect">
            <a:avLst/>
          </a:prstGeom>
          <a:noFill/>
        </p:spPr>
        <p:txBody>
          <a:bodyPr wrap="none" rtlCol="0">
            <a:spAutoFit/>
          </a:bodyPr>
          <a:lstStyle/>
          <a:p>
            <a:r>
              <a:rPr lang="en-US" dirty="0">
                <a:solidFill>
                  <a:srgbClr val="FF0000"/>
                </a:solidFill>
              </a:rPr>
              <a:t>Must be entered</a:t>
            </a:r>
          </a:p>
          <a:p>
            <a:r>
              <a:rPr lang="en-US" dirty="0">
                <a:solidFill>
                  <a:srgbClr val="FF0000"/>
                </a:solidFill>
              </a:rPr>
              <a:t>To create Node</a:t>
            </a:r>
          </a:p>
        </p:txBody>
      </p:sp>
      <p:sp>
        <p:nvSpPr>
          <p:cNvPr id="24" name="TextBox 23">
            <a:extLst>
              <a:ext uri="{FF2B5EF4-FFF2-40B4-BE49-F238E27FC236}">
                <a16:creationId xmlns:a16="http://schemas.microsoft.com/office/drawing/2014/main" id="{3BED28BB-150E-CFB5-B9D7-D9B62F25078B}"/>
              </a:ext>
            </a:extLst>
          </p:cNvPr>
          <p:cNvSpPr txBox="1"/>
          <p:nvPr/>
        </p:nvSpPr>
        <p:spPr>
          <a:xfrm>
            <a:off x="85376" y="2072071"/>
            <a:ext cx="1600965" cy="1200329"/>
          </a:xfrm>
          <a:prstGeom prst="rect">
            <a:avLst/>
          </a:prstGeom>
          <a:noFill/>
        </p:spPr>
        <p:txBody>
          <a:bodyPr wrap="square" rtlCol="0">
            <a:spAutoFit/>
          </a:bodyPr>
          <a:lstStyle/>
          <a:p>
            <a:r>
              <a:rPr lang="en-US" dirty="0">
                <a:solidFill>
                  <a:srgbClr val="FF0000"/>
                </a:solidFill>
              </a:rPr>
              <a:t>Must be entered</a:t>
            </a:r>
          </a:p>
          <a:p>
            <a:r>
              <a:rPr lang="en-US" dirty="0">
                <a:solidFill>
                  <a:srgbClr val="FF0000"/>
                </a:solidFill>
              </a:rPr>
              <a:t>To create Node</a:t>
            </a:r>
          </a:p>
        </p:txBody>
      </p:sp>
      <p:sp>
        <p:nvSpPr>
          <p:cNvPr id="25" name="TextBox 24">
            <a:extLst>
              <a:ext uri="{FF2B5EF4-FFF2-40B4-BE49-F238E27FC236}">
                <a16:creationId xmlns:a16="http://schemas.microsoft.com/office/drawing/2014/main" id="{319CE630-FAA1-15CE-3DDC-47322ECAB24C}"/>
              </a:ext>
            </a:extLst>
          </p:cNvPr>
          <p:cNvSpPr txBox="1"/>
          <p:nvPr/>
        </p:nvSpPr>
        <p:spPr>
          <a:xfrm>
            <a:off x="117566" y="5731214"/>
            <a:ext cx="1261884" cy="923330"/>
          </a:xfrm>
          <a:prstGeom prst="rect">
            <a:avLst/>
          </a:prstGeom>
          <a:noFill/>
        </p:spPr>
        <p:txBody>
          <a:bodyPr wrap="none" rtlCol="0">
            <a:spAutoFit/>
          </a:bodyPr>
          <a:lstStyle/>
          <a:p>
            <a:r>
              <a:rPr lang="en-US" dirty="0">
                <a:solidFill>
                  <a:srgbClr val="FF0000"/>
                </a:solidFill>
              </a:rPr>
              <a:t>Nodes</a:t>
            </a:r>
          </a:p>
          <a:p>
            <a:r>
              <a:rPr lang="en-US" dirty="0">
                <a:solidFill>
                  <a:srgbClr val="FF0000"/>
                </a:solidFill>
              </a:rPr>
              <a:t>Created at</a:t>
            </a:r>
          </a:p>
          <a:p>
            <a:r>
              <a:rPr lang="en-US" dirty="0">
                <a:solidFill>
                  <a:srgbClr val="FF0000"/>
                </a:solidFill>
              </a:rPr>
              <a:t>34.5 kV</a:t>
            </a:r>
          </a:p>
        </p:txBody>
      </p:sp>
      <p:sp>
        <p:nvSpPr>
          <p:cNvPr id="27" name="TextBox 26">
            <a:extLst>
              <a:ext uri="{FF2B5EF4-FFF2-40B4-BE49-F238E27FC236}">
                <a16:creationId xmlns:a16="http://schemas.microsoft.com/office/drawing/2014/main" id="{CCB64D2F-21D6-0EBB-9F95-305A43C6596D}"/>
              </a:ext>
            </a:extLst>
          </p:cNvPr>
          <p:cNvSpPr txBox="1"/>
          <p:nvPr/>
        </p:nvSpPr>
        <p:spPr>
          <a:xfrm>
            <a:off x="4211385" y="4033700"/>
            <a:ext cx="1710725" cy="646331"/>
          </a:xfrm>
          <a:prstGeom prst="rect">
            <a:avLst/>
          </a:prstGeom>
          <a:noFill/>
        </p:spPr>
        <p:txBody>
          <a:bodyPr wrap="none" rtlCol="0">
            <a:spAutoFit/>
          </a:bodyPr>
          <a:lstStyle/>
          <a:p>
            <a:r>
              <a:rPr lang="en-US" dirty="0">
                <a:solidFill>
                  <a:srgbClr val="FF0000"/>
                </a:solidFill>
              </a:rPr>
              <a:t>Click to create </a:t>
            </a:r>
          </a:p>
          <a:p>
            <a:r>
              <a:rPr lang="en-US" dirty="0">
                <a:solidFill>
                  <a:srgbClr val="FF0000"/>
                </a:solidFill>
              </a:rPr>
              <a:t>node</a:t>
            </a:r>
          </a:p>
        </p:txBody>
      </p:sp>
      <p:cxnSp>
        <p:nvCxnSpPr>
          <p:cNvPr id="19" name="Straight Arrow Connector 18">
            <a:extLst>
              <a:ext uri="{FF2B5EF4-FFF2-40B4-BE49-F238E27FC236}">
                <a16:creationId xmlns:a16="http://schemas.microsoft.com/office/drawing/2014/main" id="{297C7EBE-4A84-9D4F-517F-41545C0A2B96}"/>
              </a:ext>
            </a:extLst>
          </p:cNvPr>
          <p:cNvCxnSpPr>
            <a:cxnSpLocks/>
          </p:cNvCxnSpPr>
          <p:nvPr/>
        </p:nvCxnSpPr>
        <p:spPr>
          <a:xfrm flipV="1">
            <a:off x="4333182" y="3128814"/>
            <a:ext cx="733565" cy="1771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A83530D-B37C-5811-406F-0C99EAB2CB20}"/>
              </a:ext>
            </a:extLst>
          </p:cNvPr>
          <p:cNvCxnSpPr>
            <a:cxnSpLocks/>
          </p:cNvCxnSpPr>
          <p:nvPr/>
        </p:nvCxnSpPr>
        <p:spPr>
          <a:xfrm>
            <a:off x="2732952" y="1526124"/>
            <a:ext cx="2333795" cy="1578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Graphical user interface, text, application, email&#10;&#10;Description automatically generated">
            <a:extLst>
              <a:ext uri="{FF2B5EF4-FFF2-40B4-BE49-F238E27FC236}">
                <a16:creationId xmlns:a16="http://schemas.microsoft.com/office/drawing/2014/main" id="{F1D746A7-ADFA-ACB5-8230-A2D28A5B3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7272" y="1854975"/>
            <a:ext cx="2430991" cy="1752752"/>
          </a:xfrm>
          <a:prstGeom prst="rect">
            <a:avLst/>
          </a:prstGeom>
          <a:ln>
            <a:solidFill>
              <a:schemeClr val="accent1">
                <a:shade val="95000"/>
                <a:satMod val="105000"/>
              </a:schemeClr>
            </a:solidFill>
          </a:ln>
        </p:spPr>
      </p:pic>
      <p:cxnSp>
        <p:nvCxnSpPr>
          <p:cNvPr id="3" name="Straight Arrow Connector 2">
            <a:extLst>
              <a:ext uri="{FF2B5EF4-FFF2-40B4-BE49-F238E27FC236}">
                <a16:creationId xmlns:a16="http://schemas.microsoft.com/office/drawing/2014/main" id="{8BEEF928-4F8F-5262-53A0-8B0FD513C664}"/>
              </a:ext>
            </a:extLst>
          </p:cNvPr>
          <p:cNvCxnSpPr>
            <a:cxnSpLocks/>
          </p:cNvCxnSpPr>
          <p:nvPr/>
        </p:nvCxnSpPr>
        <p:spPr>
          <a:xfrm flipH="1">
            <a:off x="2209800" y="2590800"/>
            <a:ext cx="2743200" cy="3352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AF9B8C3-F977-75FF-DB80-54E50D97C047}"/>
              </a:ext>
            </a:extLst>
          </p:cNvPr>
          <p:cNvSpPr txBox="1"/>
          <p:nvPr/>
        </p:nvSpPr>
        <p:spPr>
          <a:xfrm>
            <a:off x="3581400" y="100796"/>
            <a:ext cx="8468985" cy="461665"/>
          </a:xfrm>
          <a:prstGeom prst="rect">
            <a:avLst/>
          </a:prstGeom>
          <a:noFill/>
        </p:spPr>
        <p:txBody>
          <a:bodyPr wrap="none" rtlCol="0">
            <a:spAutoFit/>
          </a:bodyPr>
          <a:lstStyle/>
          <a:p>
            <a:r>
              <a:rPr lang="en-US" sz="2400" dirty="0">
                <a:solidFill>
                  <a:srgbClr val="FF0000"/>
                </a:solidFill>
              </a:rPr>
              <a:t>August Update:  Please use 4 numeric digits for node names</a:t>
            </a:r>
          </a:p>
        </p:txBody>
      </p:sp>
      <p:sp>
        <p:nvSpPr>
          <p:cNvPr id="9" name="TextBox 8">
            <a:extLst>
              <a:ext uri="{FF2B5EF4-FFF2-40B4-BE49-F238E27FC236}">
                <a16:creationId xmlns:a16="http://schemas.microsoft.com/office/drawing/2014/main" id="{E318A19C-ABFD-27C0-3BD5-5B6E7383C839}"/>
              </a:ext>
            </a:extLst>
          </p:cNvPr>
          <p:cNvSpPr txBox="1"/>
          <p:nvPr/>
        </p:nvSpPr>
        <p:spPr>
          <a:xfrm>
            <a:off x="6765530" y="4215831"/>
            <a:ext cx="780129" cy="369332"/>
          </a:xfrm>
          <a:prstGeom prst="rect">
            <a:avLst/>
          </a:prstGeom>
          <a:noFill/>
        </p:spPr>
        <p:txBody>
          <a:bodyPr wrap="square" rtlCol="0">
            <a:spAutoFit/>
          </a:bodyPr>
          <a:lstStyle/>
          <a:p>
            <a:r>
              <a:rPr lang="en-US" dirty="0">
                <a:solidFill>
                  <a:srgbClr val="FF0000"/>
                </a:solidFill>
              </a:rPr>
              <a:t>0001</a:t>
            </a:r>
          </a:p>
        </p:txBody>
      </p:sp>
      <p:sp>
        <p:nvSpPr>
          <p:cNvPr id="10" name="TextBox 9">
            <a:extLst>
              <a:ext uri="{FF2B5EF4-FFF2-40B4-BE49-F238E27FC236}">
                <a16:creationId xmlns:a16="http://schemas.microsoft.com/office/drawing/2014/main" id="{C9E64174-80A3-1E9F-07FD-891B9DE0E649}"/>
              </a:ext>
            </a:extLst>
          </p:cNvPr>
          <p:cNvSpPr txBox="1"/>
          <p:nvPr/>
        </p:nvSpPr>
        <p:spPr>
          <a:xfrm>
            <a:off x="9144000" y="5208237"/>
            <a:ext cx="780129" cy="369332"/>
          </a:xfrm>
          <a:prstGeom prst="rect">
            <a:avLst/>
          </a:prstGeom>
          <a:noFill/>
        </p:spPr>
        <p:txBody>
          <a:bodyPr wrap="square" rtlCol="0">
            <a:spAutoFit/>
          </a:bodyPr>
          <a:lstStyle/>
          <a:p>
            <a:r>
              <a:rPr lang="en-US" dirty="0">
                <a:solidFill>
                  <a:srgbClr val="FF0000"/>
                </a:solidFill>
              </a:rPr>
              <a:t>0002</a:t>
            </a:r>
          </a:p>
        </p:txBody>
      </p:sp>
      <p:sp>
        <p:nvSpPr>
          <p:cNvPr id="11" name="TextBox 10">
            <a:extLst>
              <a:ext uri="{FF2B5EF4-FFF2-40B4-BE49-F238E27FC236}">
                <a16:creationId xmlns:a16="http://schemas.microsoft.com/office/drawing/2014/main" id="{83D98D58-E571-4B20-ED4D-58E5E326AC4F}"/>
              </a:ext>
            </a:extLst>
          </p:cNvPr>
          <p:cNvSpPr txBox="1"/>
          <p:nvPr/>
        </p:nvSpPr>
        <p:spPr>
          <a:xfrm>
            <a:off x="9744535" y="3032717"/>
            <a:ext cx="780129" cy="369332"/>
          </a:xfrm>
          <a:prstGeom prst="rect">
            <a:avLst/>
          </a:prstGeom>
          <a:noFill/>
        </p:spPr>
        <p:txBody>
          <a:bodyPr wrap="square" rtlCol="0">
            <a:spAutoFit/>
          </a:bodyPr>
          <a:lstStyle/>
          <a:p>
            <a:r>
              <a:rPr lang="en-US" dirty="0">
                <a:solidFill>
                  <a:srgbClr val="FF0000"/>
                </a:solidFill>
              </a:rPr>
              <a:t>0003</a:t>
            </a:r>
          </a:p>
        </p:txBody>
      </p:sp>
      <p:sp>
        <p:nvSpPr>
          <p:cNvPr id="13" name="TextBox 12">
            <a:extLst>
              <a:ext uri="{FF2B5EF4-FFF2-40B4-BE49-F238E27FC236}">
                <a16:creationId xmlns:a16="http://schemas.microsoft.com/office/drawing/2014/main" id="{46C18F6E-C693-35E3-3719-287CC0C8E7C9}"/>
              </a:ext>
            </a:extLst>
          </p:cNvPr>
          <p:cNvSpPr txBox="1"/>
          <p:nvPr/>
        </p:nvSpPr>
        <p:spPr>
          <a:xfrm>
            <a:off x="9767771" y="2190770"/>
            <a:ext cx="780129" cy="369332"/>
          </a:xfrm>
          <a:prstGeom prst="rect">
            <a:avLst/>
          </a:prstGeom>
          <a:noFill/>
        </p:spPr>
        <p:txBody>
          <a:bodyPr wrap="square" rtlCol="0">
            <a:spAutoFit/>
          </a:bodyPr>
          <a:lstStyle/>
          <a:p>
            <a:r>
              <a:rPr lang="en-US" dirty="0">
                <a:solidFill>
                  <a:srgbClr val="FF0000"/>
                </a:solidFill>
              </a:rPr>
              <a:t>0004</a:t>
            </a:r>
          </a:p>
        </p:txBody>
      </p:sp>
    </p:spTree>
    <p:extLst>
      <p:ext uri="{BB962C8B-B14F-4D97-AF65-F5344CB8AC3E}">
        <p14:creationId xmlns:p14="http://schemas.microsoft.com/office/powerpoint/2010/main" val="464678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dirty="0"/>
              <a:t>Date Relationships and how to change them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25</a:t>
            </a:fld>
            <a:endParaRPr lang="en-US">
              <a:solidFill>
                <a:prstClr val="black">
                  <a:tint val="75000"/>
                </a:prstClr>
              </a:solidFill>
            </a:endParaRPr>
          </a:p>
        </p:txBody>
      </p:sp>
      <p:pic>
        <p:nvPicPr>
          <p:cNvPr id="5" name="Picture 4" descr="Graphical user interface, application&#10;&#10;Description automatically generated">
            <a:extLst>
              <a:ext uri="{FF2B5EF4-FFF2-40B4-BE49-F238E27FC236}">
                <a16:creationId xmlns:a16="http://schemas.microsoft.com/office/drawing/2014/main" id="{BAFDF37D-EAE9-BDCE-4B05-B79ABEB38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71600"/>
            <a:ext cx="5323610" cy="4881787"/>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E68FB526-9C0A-2306-59F5-C21ECA565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1" y="853598"/>
            <a:ext cx="2819400" cy="1469361"/>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705B7F28-CF6E-A713-0BD3-5C484F939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34200" y="2336022"/>
            <a:ext cx="1752600" cy="798407"/>
          </a:xfrm>
          <a:prstGeom prst="rect">
            <a:avLst/>
          </a:prstGeom>
        </p:spPr>
      </p:pic>
      <p:cxnSp>
        <p:nvCxnSpPr>
          <p:cNvPr id="12" name="Straight Arrow Connector 11">
            <a:extLst>
              <a:ext uri="{FF2B5EF4-FFF2-40B4-BE49-F238E27FC236}">
                <a16:creationId xmlns:a16="http://schemas.microsoft.com/office/drawing/2014/main" id="{B8DF6452-AC00-E71B-C47A-0F3380FB3C43}"/>
              </a:ext>
            </a:extLst>
          </p:cNvPr>
          <p:cNvCxnSpPr>
            <a:stCxn id="10" idx="1"/>
          </p:cNvCxnSpPr>
          <p:nvPr/>
        </p:nvCxnSpPr>
        <p:spPr>
          <a:xfrm flipH="1">
            <a:off x="4038600" y="2735226"/>
            <a:ext cx="2895600" cy="1303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 text, application, email&#10;&#10;Description automatically generated">
            <a:extLst>
              <a:ext uri="{FF2B5EF4-FFF2-40B4-BE49-F238E27FC236}">
                <a16:creationId xmlns:a16="http://schemas.microsoft.com/office/drawing/2014/main" id="{2178F514-4256-C829-6CB4-1214416F0F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3222632"/>
            <a:ext cx="4820321" cy="1395607"/>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D04F64DE-FF8F-64A6-4E1F-B1DFB8CA13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4646273"/>
            <a:ext cx="3565519" cy="2085892"/>
          </a:xfrm>
          <a:prstGeom prst="rect">
            <a:avLst/>
          </a:prstGeom>
        </p:spPr>
      </p:pic>
      <p:cxnSp>
        <p:nvCxnSpPr>
          <p:cNvPr id="18" name="Straight Arrow Connector 17">
            <a:extLst>
              <a:ext uri="{FF2B5EF4-FFF2-40B4-BE49-F238E27FC236}">
                <a16:creationId xmlns:a16="http://schemas.microsoft.com/office/drawing/2014/main" id="{94E5A8D4-4E88-3F1E-4EA1-0A37E5FA743E}"/>
              </a:ext>
            </a:extLst>
          </p:cNvPr>
          <p:cNvCxnSpPr>
            <a:cxnSpLocks/>
          </p:cNvCxnSpPr>
          <p:nvPr/>
        </p:nvCxnSpPr>
        <p:spPr>
          <a:xfrm flipH="1" flipV="1">
            <a:off x="4800600" y="5334000"/>
            <a:ext cx="5410200" cy="12030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74C93BF-B760-50A8-CFA1-DE8B9F999064}"/>
              </a:ext>
            </a:extLst>
          </p:cNvPr>
          <p:cNvSpPr txBox="1"/>
          <p:nvPr/>
        </p:nvSpPr>
        <p:spPr>
          <a:xfrm>
            <a:off x="4709603" y="5791722"/>
            <a:ext cx="3223959" cy="923330"/>
          </a:xfrm>
          <a:prstGeom prst="rect">
            <a:avLst/>
          </a:prstGeom>
          <a:noFill/>
        </p:spPr>
        <p:txBody>
          <a:bodyPr wrap="none" rtlCol="0">
            <a:spAutoFit/>
          </a:bodyPr>
          <a:lstStyle/>
          <a:p>
            <a:r>
              <a:rPr lang="en-US" dirty="0">
                <a:solidFill>
                  <a:srgbClr val="FF0000"/>
                </a:solidFill>
              </a:rPr>
              <a:t>Use Basic Project Information</a:t>
            </a:r>
          </a:p>
          <a:p>
            <a:r>
              <a:rPr lang="en-US" dirty="0">
                <a:solidFill>
                  <a:srgbClr val="FF0000"/>
                </a:solidFill>
              </a:rPr>
              <a:t>Add a Change Request</a:t>
            </a:r>
          </a:p>
          <a:p>
            <a:r>
              <a:rPr lang="en-US" dirty="0">
                <a:solidFill>
                  <a:srgbClr val="FF0000"/>
                </a:solidFill>
              </a:rPr>
              <a:t>To Change</a:t>
            </a:r>
          </a:p>
        </p:txBody>
      </p:sp>
      <p:sp>
        <p:nvSpPr>
          <p:cNvPr id="23" name="TextBox 22">
            <a:extLst>
              <a:ext uri="{FF2B5EF4-FFF2-40B4-BE49-F238E27FC236}">
                <a16:creationId xmlns:a16="http://schemas.microsoft.com/office/drawing/2014/main" id="{C9B135DD-01BC-042A-13C4-BB9201577E4F}"/>
              </a:ext>
            </a:extLst>
          </p:cNvPr>
          <p:cNvSpPr txBox="1"/>
          <p:nvPr/>
        </p:nvSpPr>
        <p:spPr>
          <a:xfrm>
            <a:off x="8297998" y="2552182"/>
            <a:ext cx="3236784" cy="369332"/>
          </a:xfrm>
          <a:prstGeom prst="rect">
            <a:avLst/>
          </a:prstGeom>
          <a:noFill/>
        </p:spPr>
        <p:txBody>
          <a:bodyPr wrap="none" rtlCol="0">
            <a:spAutoFit/>
          </a:bodyPr>
          <a:lstStyle/>
          <a:p>
            <a:r>
              <a:rPr lang="en-US" dirty="0">
                <a:solidFill>
                  <a:srgbClr val="FF0000"/>
                </a:solidFill>
              </a:rPr>
              <a:t>Change on Substation Details</a:t>
            </a:r>
          </a:p>
        </p:txBody>
      </p:sp>
    </p:spTree>
    <p:extLst>
      <p:ext uri="{BB962C8B-B14F-4D97-AF65-F5344CB8AC3E}">
        <p14:creationId xmlns:p14="http://schemas.microsoft.com/office/powerpoint/2010/main" val="256907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4724400" cy="492919"/>
          </a:xfrm>
        </p:spPr>
        <p:txBody>
          <a:bodyPr/>
          <a:lstStyle/>
          <a:p>
            <a:r>
              <a:rPr lang="en-US" dirty="0"/>
              <a:t>Changing Contacts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26</a:t>
            </a:fld>
            <a:endParaRPr lang="en-US">
              <a:solidFill>
                <a:prstClr val="black">
                  <a:tint val="75000"/>
                </a:prstClr>
              </a:solidFill>
            </a:endParaRPr>
          </a:p>
        </p:txBody>
      </p:sp>
      <p:sp>
        <p:nvSpPr>
          <p:cNvPr id="3" name="TextBox 2">
            <a:extLst>
              <a:ext uri="{FF2B5EF4-FFF2-40B4-BE49-F238E27FC236}">
                <a16:creationId xmlns:a16="http://schemas.microsoft.com/office/drawing/2014/main" id="{0470D64A-C9D1-AF2F-E594-30E5F001803D}"/>
              </a:ext>
            </a:extLst>
          </p:cNvPr>
          <p:cNvSpPr txBox="1"/>
          <p:nvPr/>
        </p:nvSpPr>
        <p:spPr>
          <a:xfrm>
            <a:off x="1010194" y="782598"/>
            <a:ext cx="3257006" cy="2585323"/>
          </a:xfrm>
          <a:prstGeom prst="rect">
            <a:avLst/>
          </a:prstGeom>
          <a:noFill/>
          <a:ln>
            <a:solidFill>
              <a:schemeClr val="tx1"/>
            </a:solidFill>
          </a:ln>
        </p:spPr>
        <p:txBody>
          <a:bodyPr wrap="square" rtlCol="0">
            <a:spAutoFit/>
          </a:bodyPr>
          <a:lstStyle/>
          <a:p>
            <a:r>
              <a:rPr lang="en-US" b="1" dirty="0"/>
              <a:t>RE Contact Scheme</a:t>
            </a:r>
            <a:endParaRPr lang="en-US" b="1" i="0" dirty="0">
              <a:solidFill>
                <a:srgbClr val="2D3338"/>
              </a:solidFill>
              <a:effectLst/>
              <a:latin typeface="Roboto" panose="02000000000000000000" pitchFamily="2" charset="0"/>
            </a:endParaRPr>
          </a:p>
          <a:p>
            <a:pPr algn="l"/>
            <a:endParaRPr lang="en-US" b="1" dirty="0">
              <a:solidFill>
                <a:srgbClr val="2D3338"/>
              </a:solidFill>
              <a:latin typeface="Roboto" panose="02000000000000000000" pitchFamily="2" charset="0"/>
            </a:endParaRPr>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I Me Mine</a:t>
            </a:r>
          </a:p>
          <a:p>
            <a:pPr algn="l"/>
            <a:r>
              <a:rPr lang="en-US" b="0" i="0" dirty="0">
                <a:solidFill>
                  <a:srgbClr val="FF0000"/>
                </a:solidFill>
                <a:effectLst/>
                <a:latin typeface="Roboto" panose="02000000000000000000" pitchFamily="2" charset="0"/>
              </a:rPr>
              <a:t>Company: ERCOT RE LLC (RE)</a:t>
            </a:r>
          </a:p>
          <a:p>
            <a:pPr algn="l"/>
            <a:r>
              <a:rPr lang="en-US" b="0" i="0" u="none" strike="noStrike" dirty="0">
                <a:solidFill>
                  <a:srgbClr val="0063DB"/>
                </a:solidFill>
                <a:effectLst/>
                <a:latin typeface="Roboto" panose="02000000000000000000" pitchFamily="2" charset="0"/>
                <a:hlinkClick r:id="rId3"/>
              </a:rPr>
              <a:t>An.emailaddress@att.net</a:t>
            </a:r>
            <a:endParaRPr lang="en-US" b="0" i="0" u="none" strike="noStrike" dirty="0">
              <a:solidFill>
                <a:srgbClr val="0063DB"/>
              </a:solidFill>
              <a:effectLst/>
              <a:latin typeface="Roboto" panose="02000000000000000000" pitchFamily="2" charset="0"/>
            </a:endParaRPr>
          </a:p>
          <a:p>
            <a:pPr algn="l"/>
            <a:r>
              <a:rPr lang="en-US" b="0" i="0" dirty="0">
                <a:solidFill>
                  <a:srgbClr val="FF0000"/>
                </a:solidFill>
                <a:effectLst/>
                <a:latin typeface="Roboto" panose="02000000000000000000" pitchFamily="2" charset="0"/>
              </a:rPr>
              <a:t>DUNS: 012345673000</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8" name="TextBox 7">
            <a:extLst>
              <a:ext uri="{FF2B5EF4-FFF2-40B4-BE49-F238E27FC236}">
                <a16:creationId xmlns:a16="http://schemas.microsoft.com/office/drawing/2014/main" id="{445E4414-5B08-2C86-6B2B-D50922ED0BC7}"/>
              </a:ext>
            </a:extLst>
          </p:cNvPr>
          <p:cNvSpPr txBox="1"/>
          <p:nvPr/>
        </p:nvSpPr>
        <p:spPr>
          <a:xfrm>
            <a:off x="1010194" y="3429000"/>
            <a:ext cx="3257006" cy="3416320"/>
          </a:xfrm>
          <a:prstGeom prst="rect">
            <a:avLst/>
          </a:prstGeom>
          <a:noFill/>
          <a:ln>
            <a:solidFill>
              <a:schemeClr val="tx1"/>
            </a:solidFill>
          </a:ln>
        </p:spPr>
        <p:txBody>
          <a:bodyPr wrap="square" rtlCol="0">
            <a:spAutoFit/>
          </a:bodyPr>
          <a:lstStyle/>
          <a:p>
            <a:r>
              <a:rPr lang="en-US" b="1" dirty="0"/>
              <a:t>IE Contact Scheme</a:t>
            </a:r>
          </a:p>
          <a:p>
            <a:endParaRPr lang="en-US" dirty="0"/>
          </a:p>
          <a:p>
            <a:pPr algn="l"/>
            <a:r>
              <a:rPr lang="en-US" b="1" i="0" dirty="0">
                <a:solidFill>
                  <a:srgbClr val="2D3338"/>
                </a:solidFill>
                <a:effectLst/>
                <a:latin typeface="Roboto" panose="02000000000000000000" pitchFamily="2" charset="0"/>
              </a:rPr>
              <a:t>Primary Contact</a:t>
            </a:r>
          </a:p>
          <a:p>
            <a:pPr algn="l"/>
            <a:r>
              <a:rPr lang="en-US" b="0" i="0" dirty="0">
                <a:solidFill>
                  <a:srgbClr val="2D3338"/>
                </a:solidFill>
                <a:effectLst/>
                <a:latin typeface="Roboto" panose="02000000000000000000" pitchFamily="2" charset="0"/>
              </a:rPr>
              <a:t>Full Name: For You Blue</a:t>
            </a:r>
          </a:p>
          <a:p>
            <a:r>
              <a:rPr lang="en-US" b="0" i="0" u="none" strike="noStrike" dirty="0">
                <a:solidFill>
                  <a:srgbClr val="0063DB"/>
                </a:solidFill>
                <a:effectLst/>
                <a:latin typeface="Roboto" panose="02000000000000000000" pitchFamily="2" charset="0"/>
                <a:hlinkClick r:id="rId4"/>
              </a:rPr>
              <a:t>An.emailaddress@att.net</a:t>
            </a:r>
            <a:r>
              <a:rPr lang="en-US" b="0" i="0" u="none" strike="noStrike" dirty="0">
                <a:solidFill>
                  <a:srgbClr val="0063DB"/>
                </a:solidFill>
                <a:effectLst/>
                <a:latin typeface="Roboto" panose="02000000000000000000" pitchFamily="2" charset="0"/>
              </a:rPr>
              <a:t> </a:t>
            </a:r>
          </a:p>
          <a:p>
            <a:r>
              <a:rPr lang="en-US" b="0" i="0" u="none" strike="noStrike" dirty="0">
                <a:effectLst/>
                <a:latin typeface="Roboto" panose="02000000000000000000" pitchFamily="2" charset="0"/>
              </a:rPr>
              <a:t>P</a:t>
            </a:r>
            <a:r>
              <a:rPr lang="en-US" b="0" i="0" dirty="0">
                <a:solidFill>
                  <a:srgbClr val="2D3338"/>
                </a:solidFill>
                <a:effectLst/>
                <a:latin typeface="Roboto" panose="02000000000000000000" pitchFamily="2" charset="0"/>
              </a:rPr>
              <a:t>: 5125551234</a:t>
            </a:r>
          </a:p>
          <a:p>
            <a:pPr algn="l"/>
            <a:r>
              <a:rPr lang="en-US" b="0" i="0" dirty="0">
                <a:solidFill>
                  <a:srgbClr val="2D3338"/>
                </a:solidFill>
                <a:effectLst/>
                <a:latin typeface="Roboto" panose="02000000000000000000" pitchFamily="2" charset="0"/>
              </a:rPr>
              <a:t>Ext:</a:t>
            </a:r>
          </a:p>
          <a:p>
            <a:pPr algn="l"/>
            <a:r>
              <a:rPr lang="en-US" b="1" i="0" dirty="0">
                <a:solidFill>
                  <a:srgbClr val="2D3338"/>
                </a:solidFill>
                <a:effectLst/>
                <a:latin typeface="Roboto" panose="02000000000000000000" pitchFamily="2" charset="0"/>
              </a:rPr>
              <a:t>Backup Contact</a:t>
            </a:r>
          </a:p>
          <a:p>
            <a:pPr algn="l"/>
            <a:r>
              <a:rPr lang="en-US" b="0" i="0" dirty="0">
                <a:solidFill>
                  <a:srgbClr val="2D3338"/>
                </a:solidFill>
                <a:effectLst/>
                <a:latin typeface="Roboto" panose="02000000000000000000" pitchFamily="2" charset="0"/>
              </a:rPr>
              <a:t>Full Name: </a:t>
            </a:r>
            <a:r>
              <a:rPr lang="en-US" dirty="0">
                <a:solidFill>
                  <a:srgbClr val="2D3338"/>
                </a:solidFill>
                <a:latin typeface="Roboto" panose="02000000000000000000" pitchFamily="2" charset="0"/>
              </a:rPr>
              <a:t>I Me Mine</a:t>
            </a:r>
            <a:endParaRPr lang="en-US" b="0" i="0" dirty="0">
              <a:solidFill>
                <a:srgbClr val="2D3338"/>
              </a:solidFill>
              <a:effectLst/>
              <a:latin typeface="Roboto" panose="02000000000000000000" pitchFamily="2" charset="0"/>
            </a:endParaRPr>
          </a:p>
          <a:p>
            <a:pPr algn="l"/>
            <a:r>
              <a:rPr lang="en-US" b="0" i="0" u="none" strike="noStrike" dirty="0">
                <a:solidFill>
                  <a:srgbClr val="0063DB"/>
                </a:solidFill>
                <a:effectLst/>
                <a:latin typeface="Roboto" panose="02000000000000000000" pitchFamily="2" charset="0"/>
                <a:hlinkClick r:id="rId3"/>
              </a:rPr>
              <a:t>An.emailaddress@att.net</a:t>
            </a:r>
            <a:r>
              <a:rPr lang="en-US" dirty="0">
                <a:solidFill>
                  <a:srgbClr val="0063DB"/>
                </a:solidFill>
                <a:latin typeface="Roboto" panose="02000000000000000000" pitchFamily="2" charset="0"/>
              </a:rPr>
              <a:t> </a:t>
            </a:r>
          </a:p>
          <a:p>
            <a:pPr algn="l"/>
            <a:r>
              <a:rPr lang="en-US" b="0" i="0" dirty="0">
                <a:solidFill>
                  <a:srgbClr val="2D3338"/>
                </a:solidFill>
                <a:effectLst/>
                <a:latin typeface="Roboto" panose="02000000000000000000" pitchFamily="2" charset="0"/>
              </a:rPr>
              <a:t>P: 512-5551234</a:t>
            </a:r>
          </a:p>
          <a:p>
            <a:pPr algn="l"/>
            <a:r>
              <a:rPr lang="en-US" b="0" i="0" dirty="0">
                <a:solidFill>
                  <a:srgbClr val="2D3338"/>
                </a:solidFill>
                <a:effectLst/>
                <a:latin typeface="Roboto" panose="02000000000000000000" pitchFamily="2" charset="0"/>
              </a:rPr>
              <a:t>Ext:</a:t>
            </a:r>
          </a:p>
        </p:txBody>
      </p:sp>
      <p:sp>
        <p:nvSpPr>
          <p:cNvPr id="11" name="TextBox 10">
            <a:extLst>
              <a:ext uri="{FF2B5EF4-FFF2-40B4-BE49-F238E27FC236}">
                <a16:creationId xmlns:a16="http://schemas.microsoft.com/office/drawing/2014/main" id="{97E79BCD-16D6-5F26-89B4-688B36DCF201}"/>
              </a:ext>
            </a:extLst>
          </p:cNvPr>
          <p:cNvSpPr txBox="1"/>
          <p:nvPr/>
        </p:nvSpPr>
        <p:spPr>
          <a:xfrm>
            <a:off x="5116396" y="910243"/>
            <a:ext cx="6288966" cy="369332"/>
          </a:xfrm>
          <a:prstGeom prst="rect">
            <a:avLst/>
          </a:prstGeom>
          <a:noFill/>
        </p:spPr>
        <p:txBody>
          <a:bodyPr wrap="none" rtlCol="0">
            <a:spAutoFit/>
          </a:bodyPr>
          <a:lstStyle/>
          <a:p>
            <a:r>
              <a:rPr lang="en-US" dirty="0"/>
              <a:t>To Change from RE Contact Scheme to IE Contact Scheme</a:t>
            </a:r>
          </a:p>
        </p:txBody>
      </p:sp>
      <p:pic>
        <p:nvPicPr>
          <p:cNvPr id="13" name="Picture 12">
            <a:extLst>
              <a:ext uri="{FF2B5EF4-FFF2-40B4-BE49-F238E27FC236}">
                <a16:creationId xmlns:a16="http://schemas.microsoft.com/office/drawing/2014/main" id="{07E18574-76B0-E5B2-B5E9-CFE1BCF7359C}"/>
              </a:ext>
            </a:extLst>
          </p:cNvPr>
          <p:cNvPicPr>
            <a:picLocks noChangeAspect="1"/>
          </p:cNvPicPr>
          <p:nvPr/>
        </p:nvPicPr>
        <p:blipFill>
          <a:blip r:embed="rId5"/>
          <a:stretch>
            <a:fillRect/>
          </a:stretch>
        </p:blipFill>
        <p:spPr>
          <a:xfrm>
            <a:off x="4685501" y="1371600"/>
            <a:ext cx="7019919" cy="5105400"/>
          </a:xfrm>
          <a:prstGeom prst="rect">
            <a:avLst/>
          </a:prstGeom>
        </p:spPr>
      </p:pic>
    </p:spTree>
    <p:extLst>
      <p:ext uri="{BB962C8B-B14F-4D97-AF65-F5344CB8AC3E}">
        <p14:creationId xmlns:p14="http://schemas.microsoft.com/office/powerpoint/2010/main" val="632837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RARF Attestation – </a:t>
            </a:r>
            <a:r>
              <a:rPr lang="en-US" sz="2800" dirty="0">
                <a:solidFill>
                  <a:srgbClr val="FF0000"/>
                </a:solidFill>
              </a:rPr>
              <a:t>Coming Up in September</a:t>
            </a: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27</a:t>
            </a:fld>
            <a:endParaRPr lang="en-US">
              <a:solidFill>
                <a:prstClr val="black">
                  <a:tint val="75000"/>
                </a:prstClr>
              </a:solidFill>
            </a:endParaRPr>
          </a:p>
        </p:txBody>
      </p:sp>
      <p:sp>
        <p:nvSpPr>
          <p:cNvPr id="3" name="Content Placeholder 2">
            <a:extLst>
              <a:ext uri="{FF2B5EF4-FFF2-40B4-BE49-F238E27FC236}">
                <a16:creationId xmlns:a16="http://schemas.microsoft.com/office/drawing/2014/main" id="{8429B85A-96F8-D74D-D900-A69920218E25}"/>
              </a:ext>
            </a:extLst>
          </p:cNvPr>
          <p:cNvSpPr>
            <a:spLocks noGrp="1"/>
          </p:cNvSpPr>
          <p:nvPr>
            <p:ph idx="1"/>
          </p:nvPr>
        </p:nvSpPr>
        <p:spPr>
          <a:xfrm>
            <a:off x="443621" y="1373125"/>
            <a:ext cx="8915400" cy="1370075"/>
          </a:xfrm>
        </p:spPr>
        <p:txBody>
          <a:bodyPr/>
          <a:lstStyle/>
          <a:p>
            <a:r>
              <a:rPr lang="en-US" sz="2400" dirty="0"/>
              <a:t>Most entities could not click “Make an Attestation” button</a:t>
            </a:r>
          </a:p>
          <a:p>
            <a:r>
              <a:rPr lang="en-US" sz="2400" dirty="0"/>
              <a:t>Cause undetermined at the time</a:t>
            </a:r>
          </a:p>
          <a:p>
            <a:r>
              <a:rPr lang="en-US" sz="2400" dirty="0"/>
              <a:t>Should be fixed</a:t>
            </a:r>
          </a:p>
        </p:txBody>
      </p:sp>
      <p:pic>
        <p:nvPicPr>
          <p:cNvPr id="6" name="Picture 5" descr="Graphical user interface, application&#10;&#10;Description automatically generated">
            <a:extLst>
              <a:ext uri="{FF2B5EF4-FFF2-40B4-BE49-F238E27FC236}">
                <a16:creationId xmlns:a16="http://schemas.microsoft.com/office/drawing/2014/main" id="{CEC62325-71C5-FC1C-0579-7EF29EC69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2971800"/>
            <a:ext cx="5096586" cy="3219899"/>
          </a:xfrm>
          <a:prstGeom prst="rect">
            <a:avLst/>
          </a:prstGeom>
        </p:spPr>
      </p:pic>
      <p:sp>
        <p:nvSpPr>
          <p:cNvPr id="8" name="TextBox 7">
            <a:extLst>
              <a:ext uri="{FF2B5EF4-FFF2-40B4-BE49-F238E27FC236}">
                <a16:creationId xmlns:a16="http://schemas.microsoft.com/office/drawing/2014/main" id="{5E08BB4F-F69E-05BD-C586-AE78151212A8}"/>
              </a:ext>
            </a:extLst>
          </p:cNvPr>
          <p:cNvSpPr txBox="1"/>
          <p:nvPr/>
        </p:nvSpPr>
        <p:spPr>
          <a:xfrm>
            <a:off x="381000" y="3416263"/>
            <a:ext cx="5334000" cy="2215991"/>
          </a:xfrm>
          <a:prstGeom prst="rect">
            <a:avLst/>
          </a:prstGeom>
          <a:noFill/>
        </p:spPr>
        <p:txBody>
          <a:bodyPr wrap="square" rtlCol="0">
            <a:spAutoFit/>
          </a:bodyPr>
          <a:lstStyle/>
          <a:p>
            <a:r>
              <a:rPr lang="en-US" sz="2400" dirty="0">
                <a:solidFill>
                  <a:schemeClr val="tx2"/>
                </a:solidFill>
              </a:rPr>
              <a:t>ERCOT instructed entities to complete Planning Guide Section 8, Attachment A: Declaration of Resource Data Accuracy and attach to RIOO as type “Other”</a:t>
            </a:r>
          </a:p>
          <a:p>
            <a:endParaRPr lang="en-US" dirty="0"/>
          </a:p>
        </p:txBody>
      </p:sp>
      <p:sp>
        <p:nvSpPr>
          <p:cNvPr id="9" name="Rectangle 8">
            <a:extLst>
              <a:ext uri="{FF2B5EF4-FFF2-40B4-BE49-F238E27FC236}">
                <a16:creationId xmlns:a16="http://schemas.microsoft.com/office/drawing/2014/main" id="{F85F9CE1-9979-78A7-830C-3C200F21E86F}"/>
              </a:ext>
            </a:extLst>
          </p:cNvPr>
          <p:cNvSpPr/>
          <p:nvPr/>
        </p:nvSpPr>
        <p:spPr>
          <a:xfrm>
            <a:off x="6477000" y="5562600"/>
            <a:ext cx="1371600" cy="6290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809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670718"/>
          </a:xfrm>
        </p:spPr>
        <p:txBody>
          <a:bodyPr/>
          <a:lstStyle/>
          <a:p>
            <a:r>
              <a:rPr lang="en-US" sz="2800" dirty="0"/>
              <a:t>Attachments for embedded documents</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28</a:t>
            </a:fld>
            <a:endParaRPr lang="en-US">
              <a:solidFill>
                <a:prstClr val="black">
                  <a:tint val="75000"/>
                </a:prstClr>
              </a:solidFill>
            </a:endParaRPr>
          </a:p>
        </p:txBody>
      </p:sp>
      <p:graphicFrame>
        <p:nvGraphicFramePr>
          <p:cNvPr id="5" name="Table 4">
            <a:extLst>
              <a:ext uri="{FF2B5EF4-FFF2-40B4-BE49-F238E27FC236}">
                <a16:creationId xmlns:a16="http://schemas.microsoft.com/office/drawing/2014/main" id="{D6DC02A1-511B-3EFA-3D28-6CB3F5EC13D8}"/>
              </a:ext>
            </a:extLst>
          </p:cNvPr>
          <p:cNvGraphicFramePr>
            <a:graphicFrameLocks noGrp="1"/>
          </p:cNvGraphicFramePr>
          <p:nvPr>
            <p:extLst>
              <p:ext uri="{D42A27DB-BD31-4B8C-83A1-F6EECF244321}">
                <p14:modId xmlns:p14="http://schemas.microsoft.com/office/powerpoint/2010/main" val="4213889712"/>
              </p:ext>
            </p:extLst>
          </p:nvPr>
        </p:nvGraphicFramePr>
        <p:xfrm>
          <a:off x="1219200" y="1143000"/>
          <a:ext cx="9448797" cy="4302128"/>
        </p:xfrm>
        <a:graphic>
          <a:graphicData uri="http://schemas.openxmlformats.org/drawingml/2006/table">
            <a:tbl>
              <a:tblPr firstRow="1" firstCol="1" bandRow="1"/>
              <a:tblGrid>
                <a:gridCol w="3372652">
                  <a:extLst>
                    <a:ext uri="{9D8B030D-6E8A-4147-A177-3AD203B41FA5}">
                      <a16:colId xmlns:a16="http://schemas.microsoft.com/office/drawing/2014/main" val="2399241350"/>
                    </a:ext>
                  </a:extLst>
                </a:gridCol>
                <a:gridCol w="3372652">
                  <a:extLst>
                    <a:ext uri="{9D8B030D-6E8A-4147-A177-3AD203B41FA5}">
                      <a16:colId xmlns:a16="http://schemas.microsoft.com/office/drawing/2014/main" val="771112566"/>
                    </a:ext>
                  </a:extLst>
                </a:gridCol>
                <a:gridCol w="2703493">
                  <a:extLst>
                    <a:ext uri="{9D8B030D-6E8A-4147-A177-3AD203B41FA5}">
                      <a16:colId xmlns:a16="http://schemas.microsoft.com/office/drawing/2014/main" val="487968996"/>
                    </a:ext>
                  </a:extLst>
                </a:gridCol>
              </a:tblGrid>
              <a:tr h="388823">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Renewable Form Tab Name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Proposed RIOO Attachment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257715638"/>
                  </a:ext>
                </a:extLst>
              </a:tr>
              <a:tr h="756834">
                <a:tc rowSpan="2">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 System - RENEWABLE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One Line Diagram – Collector Workbook, One-Line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974475"/>
                  </a:ext>
                </a:extLst>
              </a:tr>
              <a:tr h="800351">
                <a:tc vMerge="1">
                  <a:txBody>
                    <a:bodyPr/>
                    <a:lstStyle/>
                    <a:p>
                      <a:endParaRPr lang="en-US"/>
                    </a:p>
                  </a:txBody>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Collection System Detailed Model – RAW, SEQ</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CollectorSystemModel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5534497"/>
                  </a:ext>
                </a:extLst>
              </a:tr>
              <a:tr h="522689">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Dynamic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Model and MQT</a:t>
                      </a:r>
                    </a:p>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VSAT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PSSE MMQT,VSAT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1821959"/>
                  </a:ext>
                </a:extLst>
              </a:tr>
              <a:tr h="32165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Model and 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PSCAD MMQT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439546"/>
                  </a:ext>
                </a:extLst>
              </a:tr>
              <a:tr h="367065">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Efficiency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Inverter Curve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671003"/>
                  </a:ext>
                </a:extLst>
              </a:tr>
              <a:tr h="388823">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Transmission Form Tab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Files to be include from that tab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RIOO Attachment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85000"/>
                      </a:schemeClr>
                    </a:solidFill>
                  </a:tcPr>
                </a:tc>
                <a:extLst>
                  <a:ext uri="{0D108BD9-81ED-4DB2-BD59-A6C34878D82A}">
                    <a16:rowId xmlns:a16="http://schemas.microsoft.com/office/drawing/2014/main" val="4179816842"/>
                  </a:ext>
                </a:extLst>
              </a:tr>
              <a:tr h="367065">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One Line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PDF or CAD One Line Diagram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One-Line (existing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932332"/>
                  </a:ext>
                </a:extLst>
              </a:tr>
              <a:tr h="388823">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Transformer 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Test Data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2000683"/>
                  </a:ext>
                </a:extLst>
              </a:tr>
            </a:tbl>
          </a:graphicData>
        </a:graphic>
      </p:graphicFrame>
      <p:sp>
        <p:nvSpPr>
          <p:cNvPr id="3" name="TextBox 2">
            <a:extLst>
              <a:ext uri="{FF2B5EF4-FFF2-40B4-BE49-F238E27FC236}">
                <a16:creationId xmlns:a16="http://schemas.microsoft.com/office/drawing/2014/main" id="{DEE96357-B0E2-1306-0BA6-57E5A430CF59}"/>
              </a:ext>
            </a:extLst>
          </p:cNvPr>
          <p:cNvSpPr txBox="1"/>
          <p:nvPr/>
        </p:nvSpPr>
        <p:spPr>
          <a:xfrm>
            <a:off x="1219200" y="5791200"/>
            <a:ext cx="9751387" cy="369332"/>
          </a:xfrm>
          <a:prstGeom prst="rect">
            <a:avLst/>
          </a:prstGeom>
          <a:noFill/>
        </p:spPr>
        <p:txBody>
          <a:bodyPr wrap="none" rtlCol="0">
            <a:spAutoFit/>
          </a:bodyPr>
          <a:lstStyle/>
          <a:p>
            <a:r>
              <a:rPr lang="en-US" dirty="0"/>
              <a:t>Attach these documents using Basic CR with type “Other” until attachment types are available</a:t>
            </a:r>
          </a:p>
        </p:txBody>
      </p:sp>
    </p:spTree>
    <p:extLst>
      <p:ext uri="{BB962C8B-B14F-4D97-AF65-F5344CB8AC3E}">
        <p14:creationId xmlns:p14="http://schemas.microsoft.com/office/powerpoint/2010/main" val="1215377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29</a:t>
            </a:fld>
            <a:endParaRPr lang="en-US">
              <a:solidFill>
                <a:prstClr val="black">
                  <a:tint val="75000"/>
                </a:prstClr>
              </a:solidFill>
            </a:endParaRPr>
          </a:p>
        </p:txBody>
      </p:sp>
      <p:pic>
        <p:nvPicPr>
          <p:cNvPr id="5" name="Picture 4" descr="Graphical user interface, table&#10;&#10;Description automatically generated">
            <a:extLst>
              <a:ext uri="{FF2B5EF4-FFF2-40B4-BE49-F238E27FC236}">
                <a16:creationId xmlns:a16="http://schemas.microsoft.com/office/drawing/2014/main" id="{C4C8CEDD-3D47-7DF1-4D81-A5611324A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859" y="1123182"/>
            <a:ext cx="10440857" cy="5506218"/>
          </a:xfrm>
          <a:prstGeom prst="rect">
            <a:avLst/>
          </a:prstGeom>
        </p:spPr>
      </p:pic>
      <p:sp>
        <p:nvSpPr>
          <p:cNvPr id="6" name="Rectangle 5">
            <a:extLst>
              <a:ext uri="{FF2B5EF4-FFF2-40B4-BE49-F238E27FC236}">
                <a16:creationId xmlns:a16="http://schemas.microsoft.com/office/drawing/2014/main" id="{A2F256CF-101A-2B93-DAF9-54A0C7B02E31}"/>
              </a:ext>
            </a:extLst>
          </p:cNvPr>
          <p:cNvSpPr/>
          <p:nvPr/>
        </p:nvSpPr>
        <p:spPr>
          <a:xfrm>
            <a:off x="1143000" y="6096000"/>
            <a:ext cx="10122716" cy="4318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4677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Quarterly Stability Assessment (QSA) </a:t>
            </a:r>
            <a:br>
              <a:rPr lang="en-US" dirty="0"/>
            </a:br>
            <a:endParaRPr lang="en-US" dirty="0"/>
          </a:p>
        </p:txBody>
      </p:sp>
      <p:sp>
        <p:nvSpPr>
          <p:cNvPr id="3" name="Content Placeholder 2"/>
          <p:cNvSpPr>
            <a:spLocks noGrp="1"/>
          </p:cNvSpPr>
          <p:nvPr>
            <p:ph idx="1"/>
          </p:nvPr>
        </p:nvSpPr>
        <p:spPr>
          <a:xfrm>
            <a:off x="508000" y="795995"/>
            <a:ext cx="11379200" cy="5833405"/>
          </a:xfrm>
        </p:spPr>
        <p:txBody>
          <a:bodyPr/>
          <a:lstStyle/>
          <a:p>
            <a:pPr marL="0" indent="0">
              <a:buNone/>
            </a:pPr>
            <a:r>
              <a:rPr lang="en-US" dirty="0"/>
              <a:t>Planning Guide 5.9, Quarterly Stability Assessment</a:t>
            </a:r>
          </a:p>
          <a:p>
            <a:r>
              <a:rPr lang="en-US" sz="2800" dirty="0"/>
              <a:t>Issue’s seen in previous QSA’s</a:t>
            </a:r>
          </a:p>
          <a:p>
            <a:pPr lvl="1"/>
            <a:r>
              <a:rPr lang="en-US" sz="2400" dirty="0"/>
              <a:t>10 day comment period for FIS</a:t>
            </a:r>
          </a:p>
          <a:p>
            <a:pPr lvl="2"/>
            <a:r>
              <a:rPr lang="en-US" sz="2000" dirty="0"/>
              <a:t>Needs to be complete before QSA deadline</a:t>
            </a:r>
          </a:p>
          <a:p>
            <a:pPr lvl="2"/>
            <a:r>
              <a:rPr lang="en-US" sz="2000" dirty="0"/>
              <a:t>TSPs need to plan for it</a:t>
            </a:r>
          </a:p>
          <a:p>
            <a:pPr lvl="1"/>
            <a:r>
              <a:rPr lang="en-US" sz="2400" dirty="0"/>
              <a:t>Dynamic/PSCAD Model Review</a:t>
            </a:r>
          </a:p>
          <a:p>
            <a:pPr lvl="2"/>
            <a:r>
              <a:rPr lang="en-US" sz="2000" dirty="0"/>
              <a:t>Dependent on FIS Stability study</a:t>
            </a:r>
          </a:p>
          <a:p>
            <a:pPr lvl="2"/>
            <a:r>
              <a:rPr lang="en-US" sz="2000" dirty="0"/>
              <a:t>Need to meet PG 6.9 15 to 30 days prior to QSA deadline</a:t>
            </a:r>
          </a:p>
          <a:p>
            <a:r>
              <a:rPr lang="en-US" sz="2800" dirty="0"/>
              <a:t>PSSE Model Quality Test Required</a:t>
            </a:r>
          </a:p>
          <a:p>
            <a:r>
              <a:rPr lang="en-US" sz="2800" dirty="0"/>
              <a:t>PSCAD Model Quality Test and Unit Model Validation required</a:t>
            </a:r>
          </a:p>
          <a:p>
            <a:r>
              <a:rPr lang="en-US" sz="2800" dirty="0"/>
              <a:t>TSAT Model Required – If PSSE model is UDM, then TSAT model should be UDM and should include MQT</a:t>
            </a:r>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3241044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9829800" cy="914400"/>
          </a:xfrm>
        </p:spPr>
        <p:txBody>
          <a:bodyPr/>
          <a:lstStyle/>
          <a:p>
            <a:r>
              <a:rPr lang="en-US" sz="2800" dirty="0"/>
              <a:t>Modifying the Project Details to make corrections that cannot be made in RIOO</a:t>
            </a:r>
            <a:br>
              <a:rPr lang="en-US" sz="2800" dirty="0"/>
            </a:br>
            <a:br>
              <a:rPr lang="en-US" sz="2800" dirty="0"/>
            </a:b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30</a:t>
            </a:fld>
            <a:endParaRPr lang="en-US">
              <a:solidFill>
                <a:prstClr val="black">
                  <a:tint val="75000"/>
                </a:prstClr>
              </a:solidFill>
            </a:endParaRPr>
          </a:p>
        </p:txBody>
      </p:sp>
      <p:pic>
        <p:nvPicPr>
          <p:cNvPr id="7" name="Picture 6">
            <a:extLst>
              <a:ext uri="{FF2B5EF4-FFF2-40B4-BE49-F238E27FC236}">
                <a16:creationId xmlns:a16="http://schemas.microsoft.com/office/drawing/2014/main" id="{3835E670-8B7A-96C5-D56E-EE92B9C6DE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770" y="1219200"/>
            <a:ext cx="10221751" cy="466790"/>
          </a:xfrm>
          <a:prstGeom prst="rect">
            <a:avLst/>
          </a:prstGeom>
        </p:spPr>
      </p:pic>
      <p:sp>
        <p:nvSpPr>
          <p:cNvPr id="8" name="TextBox 7">
            <a:extLst>
              <a:ext uri="{FF2B5EF4-FFF2-40B4-BE49-F238E27FC236}">
                <a16:creationId xmlns:a16="http://schemas.microsoft.com/office/drawing/2014/main" id="{A021A490-CF29-1F04-B6CF-1D113872A813}"/>
              </a:ext>
            </a:extLst>
          </p:cNvPr>
          <p:cNvSpPr txBox="1"/>
          <p:nvPr/>
        </p:nvSpPr>
        <p:spPr>
          <a:xfrm>
            <a:off x="980770" y="1699053"/>
            <a:ext cx="9839630" cy="923330"/>
          </a:xfrm>
          <a:prstGeom prst="rect">
            <a:avLst/>
          </a:prstGeom>
          <a:noFill/>
        </p:spPr>
        <p:txBody>
          <a:bodyPr wrap="square" rtlCol="0">
            <a:spAutoFit/>
          </a:bodyPr>
          <a:lstStyle/>
          <a:p>
            <a:r>
              <a:rPr lang="en-US" dirty="0"/>
              <a:t>Take latest Project Details file, which is an excel spreadsheet and modify the data that cannot be modified in RIOO.  Find the tab and modify the data.  Re-attach to RIOO as file “Other” and put “_modified” at the end of the filename.  “</a:t>
            </a:r>
            <a:r>
              <a:rPr lang="en-US" dirty="0">
                <a:solidFill>
                  <a:srgbClr val="FF0000"/>
                </a:solidFill>
              </a:rPr>
              <a:t>REG_23INR0424_11-04-2022_modified.xlsx</a:t>
            </a:r>
            <a:r>
              <a:rPr lang="en-US" dirty="0"/>
              <a:t>”</a:t>
            </a:r>
          </a:p>
        </p:txBody>
      </p:sp>
      <p:pic>
        <p:nvPicPr>
          <p:cNvPr id="10" name="Picture 9" descr="Graphical user interface, text, application, email&#10;&#10;Description automatically generated">
            <a:extLst>
              <a:ext uri="{FF2B5EF4-FFF2-40B4-BE49-F238E27FC236}">
                <a16:creationId xmlns:a16="http://schemas.microsoft.com/office/drawing/2014/main" id="{82721F42-5A7D-C05E-0976-6DB3E16919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470" y="2788748"/>
            <a:ext cx="11176000" cy="4069252"/>
          </a:xfrm>
          <a:prstGeom prst="rect">
            <a:avLst/>
          </a:prstGeom>
        </p:spPr>
      </p:pic>
    </p:spTree>
    <p:extLst>
      <p:ext uri="{BB962C8B-B14F-4D97-AF65-F5344CB8AC3E}">
        <p14:creationId xmlns:p14="http://schemas.microsoft.com/office/powerpoint/2010/main" val="112876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43621" y="1373125"/>
            <a:ext cx="6414379" cy="4875275"/>
          </a:xfrm>
        </p:spPr>
        <p:txBody>
          <a:bodyPr/>
          <a:lstStyle/>
          <a:p>
            <a:r>
              <a:rPr lang="en-US" sz="2400" dirty="0"/>
              <a:t>Use this document</a:t>
            </a:r>
          </a:p>
          <a:p>
            <a:pPr lvl="1"/>
            <a:r>
              <a:rPr lang="en-US" sz="2000" dirty="0"/>
              <a:t>https://www.ercot.com/files/docs/2022/01/14/TSP-Sign-Up-for-RIOO-Services.pdf.  </a:t>
            </a:r>
          </a:p>
          <a:p>
            <a:r>
              <a:rPr lang="en-US" sz="2400" dirty="0"/>
              <a:t>Too many TSP employees create IE account because they didn’t use the above document</a:t>
            </a:r>
          </a:p>
          <a:p>
            <a:r>
              <a:rPr lang="en-US" sz="2400" dirty="0"/>
              <a:t>Takes several days for ERCOT to fix this issue in the database and in auth0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31</a:t>
            </a:fld>
            <a:endParaRPr lang="en-US">
              <a:solidFill>
                <a:prstClr val="black">
                  <a:tint val="75000"/>
                </a:prstClr>
              </a:solidFill>
            </a:endParaRPr>
          </a:p>
        </p:txBody>
      </p:sp>
      <p:pic>
        <p:nvPicPr>
          <p:cNvPr id="6" name="Picture 5" descr="Graphical user interface, application&#10;&#10;Description automatically generated">
            <a:extLst>
              <a:ext uri="{FF2B5EF4-FFF2-40B4-BE49-F238E27FC236}">
                <a16:creationId xmlns:a16="http://schemas.microsoft.com/office/drawing/2014/main" id="{E4FFC7B8-72DD-C25C-B764-6F626A97B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600" y="2438400"/>
            <a:ext cx="2309060" cy="3124471"/>
          </a:xfrm>
          <a:prstGeom prst="rect">
            <a:avLst/>
          </a:prstGeom>
        </p:spPr>
      </p:pic>
      <p:sp>
        <p:nvSpPr>
          <p:cNvPr id="7" name="Oval 6">
            <a:extLst>
              <a:ext uri="{FF2B5EF4-FFF2-40B4-BE49-F238E27FC236}">
                <a16:creationId xmlns:a16="http://schemas.microsoft.com/office/drawing/2014/main" id="{13CB0BDD-4ABB-BCEF-919D-B7363E896B2A}"/>
              </a:ext>
            </a:extLst>
          </p:cNvPr>
          <p:cNvSpPr/>
          <p:nvPr/>
        </p:nvSpPr>
        <p:spPr>
          <a:xfrm>
            <a:off x="9906000" y="3352800"/>
            <a:ext cx="838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6D91F76-C54B-FC26-6231-F6ADE47A3312}"/>
              </a:ext>
            </a:extLst>
          </p:cNvPr>
          <p:cNvSpPr txBox="1"/>
          <p:nvPr/>
        </p:nvSpPr>
        <p:spPr>
          <a:xfrm>
            <a:off x="8534401" y="1676400"/>
            <a:ext cx="3124200" cy="646331"/>
          </a:xfrm>
          <a:prstGeom prst="rect">
            <a:avLst/>
          </a:prstGeom>
          <a:noFill/>
        </p:spPr>
        <p:txBody>
          <a:bodyPr wrap="square" rtlCol="0">
            <a:spAutoFit/>
          </a:bodyPr>
          <a:lstStyle/>
          <a:p>
            <a:r>
              <a:rPr lang="en-US" dirty="0">
                <a:solidFill>
                  <a:srgbClr val="FF0000"/>
                </a:solidFill>
              </a:rPr>
              <a:t>TSP’s and RE’s – never click this tab!</a:t>
            </a:r>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10179050" y="2628900"/>
            <a:ext cx="1517650" cy="387350"/>
          </a:xfrm>
          <a:prstGeom prst="bentConnector3">
            <a:avLst>
              <a:gd name="adj1" fmla="val 100055"/>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7A1C1AA-F745-CC1E-FEC5-8D4C3E0F08F4}"/>
              </a:ext>
            </a:extLst>
          </p:cNvPr>
          <p:cNvSpPr txBox="1"/>
          <p:nvPr/>
        </p:nvSpPr>
        <p:spPr>
          <a:xfrm>
            <a:off x="4085492" y="5029200"/>
            <a:ext cx="3124200" cy="646331"/>
          </a:xfrm>
          <a:prstGeom prst="rect">
            <a:avLst/>
          </a:prstGeom>
          <a:noFill/>
        </p:spPr>
        <p:txBody>
          <a:bodyPr wrap="square" rtlCol="0">
            <a:spAutoFit/>
          </a:bodyPr>
          <a:lstStyle/>
          <a:p>
            <a:r>
              <a:rPr lang="en-US" dirty="0">
                <a:solidFill>
                  <a:srgbClr val="FF0000"/>
                </a:solidFill>
              </a:rPr>
              <a:t>TSP’s and RE’s – start here after USA adds role</a:t>
            </a:r>
          </a:p>
        </p:txBody>
      </p:sp>
      <p:cxnSp>
        <p:nvCxnSpPr>
          <p:cNvPr id="9" name="Connector: Elbow 8">
            <a:extLst>
              <a:ext uri="{FF2B5EF4-FFF2-40B4-BE49-F238E27FC236}">
                <a16:creationId xmlns:a16="http://schemas.microsoft.com/office/drawing/2014/main" id="{C9AA5385-8D36-2202-7459-A1845E440DED}"/>
              </a:ext>
            </a:extLst>
          </p:cNvPr>
          <p:cNvCxnSpPr>
            <a:cxnSpLocks/>
          </p:cNvCxnSpPr>
          <p:nvPr/>
        </p:nvCxnSpPr>
        <p:spPr>
          <a:xfrm flipV="1">
            <a:off x="7010400" y="4800602"/>
            <a:ext cx="1752602" cy="609597"/>
          </a:xfrm>
          <a:prstGeom prst="bentConnector3">
            <a:avLst>
              <a:gd name="adj1" fmla="val 5000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97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6757182" y="2057400"/>
            <a:ext cx="4825218" cy="4267200"/>
          </a:xfrm>
        </p:spPr>
        <p:txBody>
          <a:bodyPr/>
          <a:lstStyle/>
          <a:p>
            <a:pPr>
              <a:buFont typeface="+mj-lt"/>
              <a:buAutoNum type="arabicPeriod"/>
            </a:pPr>
            <a:r>
              <a:rPr lang="en-US" sz="1600" dirty="0"/>
              <a:t>Do not do anything until you receive an email from ERCOT.  </a:t>
            </a:r>
            <a:r>
              <a:rPr lang="en-US" sz="1600" dirty="0">
                <a:solidFill>
                  <a:srgbClr val="FF0000"/>
                </a:solidFill>
              </a:rPr>
              <a:t>This may take 20 minutes after the role is added</a:t>
            </a:r>
            <a:r>
              <a:rPr lang="en-US" sz="1600" dirty="0"/>
              <a:t>.</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“Don’t remember your password” link.</a:t>
            </a:r>
          </a:p>
          <a:p>
            <a:pPr>
              <a:buFont typeface="+mj-lt"/>
              <a:buAutoNum type="arabicPeriod"/>
            </a:pPr>
            <a:r>
              <a:rPr lang="en-US" sz="1600" dirty="0">
                <a:solidFill>
                  <a:schemeClr val="bg1">
                    <a:lumMod val="85000"/>
                  </a:schemeClr>
                </a:solidFill>
              </a:rPr>
              <a:t>The next screen enter your email and another email will be sent to you.  Click the “Change my Password” link.</a:t>
            </a:r>
          </a:p>
          <a:p>
            <a:pPr>
              <a:buFont typeface="+mj-lt"/>
              <a:buAutoNum type="arabicPeriod"/>
            </a:pPr>
            <a:r>
              <a:rPr lang="en-US" sz="1600" dirty="0">
                <a:solidFill>
                  <a:schemeClr val="bg1">
                    <a:lumMod val="85000"/>
                  </a:schemeClr>
                </a:solidFill>
              </a:rPr>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32</a:t>
            </a:fld>
            <a:endParaRPr lang="en-US">
              <a:solidFill>
                <a:prstClr val="black">
                  <a:tint val="75000"/>
                </a:prstClr>
              </a:solidFill>
            </a:endParaRPr>
          </a:p>
        </p:txBody>
      </p:sp>
      <p:pic>
        <p:nvPicPr>
          <p:cNvPr id="9" name="Picture 8" descr="Text&#10;&#10;Description automatically generated">
            <a:extLst>
              <a:ext uri="{FF2B5EF4-FFF2-40B4-BE49-F238E27FC236}">
                <a16:creationId xmlns:a16="http://schemas.microsoft.com/office/drawing/2014/main" id="{76D5283B-6B9B-5910-3931-710DB8744F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143000"/>
            <a:ext cx="5189670" cy="4427604"/>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3429000" y="4267200"/>
            <a:ext cx="15240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AA420BFD-7B86-E9F6-F838-E9E3C20ADE2C}"/>
              </a:ext>
            </a:extLst>
          </p:cNvPr>
          <p:cNvCxnSpPr>
            <a:cxnSpLocks/>
          </p:cNvCxnSpPr>
          <p:nvPr/>
        </p:nvCxnSpPr>
        <p:spPr>
          <a:xfrm rot="5400000">
            <a:off x="4304617" y="2437718"/>
            <a:ext cx="2744568" cy="1447799"/>
          </a:xfrm>
          <a:prstGeom prst="bentConnector3">
            <a:avLst>
              <a:gd name="adj1" fmla="val 10023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D91F76-C54B-FC26-6231-F6ADE47A3312}"/>
              </a:ext>
            </a:extLst>
          </p:cNvPr>
          <p:cNvSpPr txBox="1"/>
          <p:nvPr/>
        </p:nvSpPr>
        <p:spPr>
          <a:xfrm>
            <a:off x="5181600" y="1143000"/>
            <a:ext cx="4344708" cy="646331"/>
          </a:xfrm>
          <a:prstGeom prst="rect">
            <a:avLst/>
          </a:prstGeom>
          <a:noFill/>
        </p:spPr>
        <p:txBody>
          <a:bodyPr wrap="square" rtlCol="0">
            <a:spAutoFit/>
          </a:bodyPr>
          <a:lstStyle/>
          <a:p>
            <a:r>
              <a:rPr lang="en-US" dirty="0">
                <a:solidFill>
                  <a:srgbClr val="FF0000"/>
                </a:solidFill>
              </a:rPr>
              <a:t>TSP’s – GINR_M_OPERATOR only</a:t>
            </a:r>
          </a:p>
          <a:p>
            <a:r>
              <a:rPr lang="en-US" dirty="0">
                <a:solidFill>
                  <a:srgbClr val="FF0000"/>
                </a:solidFill>
              </a:rPr>
              <a:t>RE’s – RIOORS_M_OPERATOR only</a:t>
            </a:r>
          </a:p>
        </p:txBody>
      </p:sp>
    </p:spTree>
    <p:extLst>
      <p:ext uri="{BB962C8B-B14F-4D97-AF65-F5344CB8AC3E}">
        <p14:creationId xmlns:p14="http://schemas.microsoft.com/office/powerpoint/2010/main" val="27295985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4849087" y="1148862"/>
            <a:ext cx="4825218" cy="4267200"/>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t>Then click the verify email link in the email.</a:t>
            </a:r>
          </a:p>
          <a:p>
            <a:pPr>
              <a:buFont typeface="+mj-lt"/>
              <a:buAutoNum type="arabicPeriod"/>
            </a:pPr>
            <a:r>
              <a:rPr lang="en-US" sz="1600" dirty="0"/>
              <a:t>This gives you the RIOO Services log in page.  Do not enter an email address or any other username.  Click the “</a:t>
            </a:r>
            <a:r>
              <a:rPr lang="en-US" sz="1600" b="1" dirty="0"/>
              <a:t>Don’t remember your password</a:t>
            </a:r>
            <a:r>
              <a:rPr lang="en-US" sz="1600" dirty="0"/>
              <a:t>” link.</a:t>
            </a:r>
          </a:p>
          <a:p>
            <a:pPr>
              <a:buFont typeface="+mj-lt"/>
              <a:buAutoNum type="arabicPeriod"/>
            </a:pPr>
            <a:r>
              <a:rPr lang="en-US" sz="1600" dirty="0"/>
              <a:t>The next screen enter your email and another email will be sent to you.  Click the “Send Email” link.</a:t>
            </a:r>
          </a:p>
          <a:p>
            <a:pPr>
              <a:buFont typeface="+mj-lt"/>
              <a:buAutoNum type="arabicPeriod"/>
            </a:pPr>
            <a:r>
              <a:rPr lang="en-US" sz="1600" dirty="0">
                <a:solidFill>
                  <a:schemeClr val="bg1">
                    <a:lumMod val="85000"/>
                  </a:schemeClr>
                </a:solidFill>
              </a:rPr>
              <a:t>You should get a message that your password has been reset successfully</a:t>
            </a:r>
            <a:r>
              <a:rPr lang="en-US" sz="16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33</a:t>
            </a:fld>
            <a:endParaRPr lang="en-US">
              <a:solidFill>
                <a:prstClr val="black">
                  <a:tint val="75000"/>
                </a:prstClr>
              </a:solidFill>
            </a:endParaRPr>
          </a:p>
        </p:txBody>
      </p:sp>
      <p:sp>
        <p:nvSpPr>
          <p:cNvPr id="8" name="TextBox 7">
            <a:extLst>
              <a:ext uri="{FF2B5EF4-FFF2-40B4-BE49-F238E27FC236}">
                <a16:creationId xmlns:a16="http://schemas.microsoft.com/office/drawing/2014/main" id="{B6D91F76-C54B-FC26-6231-F6ADE47A3312}"/>
              </a:ext>
            </a:extLst>
          </p:cNvPr>
          <p:cNvSpPr txBox="1"/>
          <p:nvPr/>
        </p:nvSpPr>
        <p:spPr>
          <a:xfrm>
            <a:off x="4038600" y="5758937"/>
            <a:ext cx="5585294" cy="369332"/>
          </a:xfrm>
          <a:prstGeom prst="rect">
            <a:avLst/>
          </a:prstGeom>
          <a:noFill/>
        </p:spPr>
        <p:txBody>
          <a:bodyPr wrap="square" rtlCol="0">
            <a:spAutoFit/>
          </a:bodyPr>
          <a:lstStyle/>
          <a:p>
            <a:r>
              <a:rPr lang="en-US" dirty="0">
                <a:solidFill>
                  <a:srgbClr val="FF0000"/>
                </a:solidFill>
              </a:rPr>
              <a:t>Click the “</a:t>
            </a:r>
            <a:r>
              <a:rPr lang="en-US" b="1" dirty="0">
                <a:solidFill>
                  <a:srgbClr val="FF0000"/>
                </a:solidFill>
              </a:rPr>
              <a:t>Don’t remember your password</a:t>
            </a:r>
            <a:r>
              <a:rPr lang="en-US" dirty="0">
                <a:solidFill>
                  <a:srgbClr val="FF0000"/>
                </a:solidFill>
              </a:rPr>
              <a:t>? link</a:t>
            </a:r>
          </a:p>
        </p:txBody>
      </p:sp>
      <p:pic>
        <p:nvPicPr>
          <p:cNvPr id="6" name="Picture 5" descr="Graphical user interface, text, application&#10;&#10;Description automatically generated">
            <a:extLst>
              <a:ext uri="{FF2B5EF4-FFF2-40B4-BE49-F238E27FC236}">
                <a16:creationId xmlns:a16="http://schemas.microsoft.com/office/drawing/2014/main" id="{835BBC78-18D3-5608-D0A3-D2ABCBE1E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95" y="1130105"/>
            <a:ext cx="3787306" cy="2225233"/>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6FA3F882-8F72-CF7D-1223-6CD50DC5BD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3341270"/>
            <a:ext cx="2590799" cy="3559628"/>
          </a:xfrm>
          <a:prstGeom prst="rect">
            <a:avLst/>
          </a:prstGeom>
        </p:spPr>
      </p:pic>
      <p:sp>
        <p:nvSpPr>
          <p:cNvPr id="11" name="Oval 10">
            <a:extLst>
              <a:ext uri="{FF2B5EF4-FFF2-40B4-BE49-F238E27FC236}">
                <a16:creationId xmlns:a16="http://schemas.microsoft.com/office/drawing/2014/main" id="{FA8EA1F9-DFF3-6B68-5489-58454A94FBEF}"/>
              </a:ext>
            </a:extLst>
          </p:cNvPr>
          <p:cNvSpPr/>
          <p:nvPr/>
        </p:nvSpPr>
        <p:spPr>
          <a:xfrm>
            <a:off x="1066800" y="5638800"/>
            <a:ext cx="2209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923E9B11-9CDA-8398-1C8B-89CA2236F129}"/>
              </a:ext>
            </a:extLst>
          </p:cNvPr>
          <p:cNvSpPr/>
          <p:nvPr/>
        </p:nvSpPr>
        <p:spPr>
          <a:xfrm>
            <a:off x="2362200" y="4117340"/>
            <a:ext cx="914400" cy="914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flipH="1">
            <a:off x="3505200" y="5943603"/>
            <a:ext cx="53340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descr="Graphical user interface, application&#10;&#10;Description automatically generated">
            <a:extLst>
              <a:ext uri="{FF2B5EF4-FFF2-40B4-BE49-F238E27FC236}">
                <a16:creationId xmlns:a16="http://schemas.microsoft.com/office/drawing/2014/main" id="{746CD6EC-D0A5-C387-7539-4A694953A1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4305" y="4023293"/>
            <a:ext cx="2309060" cy="2591025"/>
          </a:xfrm>
          <a:prstGeom prst="rect">
            <a:avLst/>
          </a:prstGeom>
        </p:spPr>
      </p:pic>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a:off x="9220200" y="5943603"/>
            <a:ext cx="533401"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79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10;&#10;Description automatically generated">
            <a:extLst>
              <a:ext uri="{FF2B5EF4-FFF2-40B4-BE49-F238E27FC236}">
                <a16:creationId xmlns:a16="http://schemas.microsoft.com/office/drawing/2014/main" id="{8D3CDF6D-B198-0F8C-42AF-EC2558B4CD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4170354"/>
            <a:ext cx="3513124" cy="2476715"/>
          </a:xfrm>
          <a:prstGeom prst="rect">
            <a:avLst/>
          </a:prstGeom>
        </p:spPr>
      </p:pic>
      <p:sp>
        <p:nvSpPr>
          <p:cNvPr id="2" name="Title 1"/>
          <p:cNvSpPr>
            <a:spLocks noGrp="1"/>
          </p:cNvSpPr>
          <p:nvPr>
            <p:ph type="title"/>
          </p:nvPr>
        </p:nvSpPr>
        <p:spPr>
          <a:xfrm>
            <a:off x="533400" y="243682"/>
            <a:ext cx="9829800" cy="975518"/>
          </a:xfrm>
        </p:spPr>
        <p:txBody>
          <a:bodyPr/>
          <a:lstStyle/>
          <a:p>
            <a:r>
              <a:rPr lang="en-US" dirty="0"/>
              <a:t>TSPs not Creating RIOO Accounts Correctly</a:t>
            </a:r>
          </a:p>
        </p:txBody>
      </p:sp>
      <p:sp>
        <p:nvSpPr>
          <p:cNvPr id="3" name="Content Placeholder 2"/>
          <p:cNvSpPr>
            <a:spLocks noGrp="1"/>
          </p:cNvSpPr>
          <p:nvPr>
            <p:ph idx="1"/>
          </p:nvPr>
        </p:nvSpPr>
        <p:spPr>
          <a:xfrm>
            <a:off x="508782" y="1648252"/>
            <a:ext cx="4825218" cy="5133548"/>
          </a:xfrm>
        </p:spPr>
        <p:txBody>
          <a:bodyPr/>
          <a:lstStyle/>
          <a:p>
            <a:pPr>
              <a:buFont typeface="+mj-lt"/>
              <a:buAutoNum type="arabicPeriod"/>
            </a:pPr>
            <a:r>
              <a:rPr lang="en-US" sz="1600" dirty="0">
                <a:solidFill>
                  <a:schemeClr val="bg1">
                    <a:lumMod val="85000"/>
                  </a:schemeClr>
                </a:solidFill>
              </a:rPr>
              <a:t>Do not do anything until you receive an email from ERCOT.  This may take 20 minutes after the role is added.</a:t>
            </a:r>
          </a:p>
          <a:p>
            <a:pPr>
              <a:buFont typeface="+mj-lt"/>
              <a:buAutoNum type="arabicPeriod"/>
            </a:pPr>
            <a:r>
              <a:rPr lang="en-US" sz="1600" dirty="0">
                <a:solidFill>
                  <a:schemeClr val="bg1">
                    <a:lumMod val="85000"/>
                  </a:schemeClr>
                </a:solidFill>
              </a:rPr>
              <a:t>Then click the verify email link in the email.</a:t>
            </a:r>
          </a:p>
          <a:p>
            <a:pPr>
              <a:buFont typeface="+mj-lt"/>
              <a:buAutoNum type="arabicPeriod"/>
            </a:pPr>
            <a:r>
              <a:rPr lang="en-US" sz="1600" dirty="0">
                <a:solidFill>
                  <a:schemeClr val="bg1">
                    <a:lumMod val="85000"/>
                  </a:schemeClr>
                </a:solidFill>
              </a:rPr>
              <a:t>This gives you the RIOO Services log in page.  Do not enter an email address or any other username.  Click the “</a:t>
            </a:r>
            <a:r>
              <a:rPr lang="en-US" sz="1600" b="1" dirty="0">
                <a:solidFill>
                  <a:schemeClr val="bg1">
                    <a:lumMod val="85000"/>
                  </a:schemeClr>
                </a:solidFill>
              </a:rPr>
              <a:t>Don’t remember your password</a:t>
            </a:r>
            <a:r>
              <a:rPr lang="en-US" sz="1600" dirty="0">
                <a:solidFill>
                  <a:schemeClr val="bg1">
                    <a:lumMod val="85000"/>
                  </a:schemeClr>
                </a:solidFill>
              </a:rPr>
              <a:t>” link.</a:t>
            </a:r>
          </a:p>
          <a:p>
            <a:pPr>
              <a:buFont typeface="+mj-lt"/>
              <a:buAutoNum type="arabicPeriod"/>
            </a:pPr>
            <a:r>
              <a:rPr lang="en-US" sz="1600" dirty="0">
                <a:solidFill>
                  <a:schemeClr val="bg1">
                    <a:lumMod val="85000"/>
                  </a:schemeClr>
                </a:solidFill>
              </a:rPr>
              <a:t>The next screen enter your email and another email will be sent to you.  Click the “Send Email” link.</a:t>
            </a:r>
          </a:p>
          <a:p>
            <a:pPr>
              <a:buFont typeface="+mj-lt"/>
              <a:buAutoNum type="arabicPeriod"/>
            </a:pPr>
            <a:r>
              <a:rPr lang="en-US" sz="1600" dirty="0"/>
              <a:t>If you do not get the “Password Change Request” email, contact your USA to make sure the email address is correct.  Click the “</a:t>
            </a:r>
            <a:r>
              <a:rPr lang="en-US" sz="1600" b="1" dirty="0"/>
              <a:t>Change my Password</a:t>
            </a:r>
            <a:r>
              <a:rPr lang="en-US" sz="1600" dirty="0"/>
              <a:t>” link.</a:t>
            </a:r>
          </a:p>
          <a:p>
            <a:pPr>
              <a:buFont typeface="+mj-lt"/>
              <a:buAutoNum type="arabicPeriod"/>
            </a:pPr>
            <a:r>
              <a:rPr lang="en-US" sz="1600" dirty="0"/>
              <a:t>Change your password by entering your new password twice and click the         button.</a:t>
            </a:r>
          </a:p>
          <a:p>
            <a:pPr>
              <a:buFont typeface="+mj-lt"/>
              <a:buAutoNum type="arabicPeriod"/>
            </a:pPr>
            <a:r>
              <a:rPr lang="en-US" sz="1600" dirty="0"/>
              <a:t>You should get a message that your password has been reset successfully.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34</a:t>
            </a:fld>
            <a:endParaRPr lang="en-US">
              <a:solidFill>
                <a:prstClr val="black">
                  <a:tint val="75000"/>
                </a:prstClr>
              </a:solidFill>
            </a:endParaRPr>
          </a:p>
        </p:txBody>
      </p:sp>
      <p:cxnSp>
        <p:nvCxnSpPr>
          <p:cNvPr id="26" name="Straight Arrow Connector 25">
            <a:extLst>
              <a:ext uri="{FF2B5EF4-FFF2-40B4-BE49-F238E27FC236}">
                <a16:creationId xmlns:a16="http://schemas.microsoft.com/office/drawing/2014/main" id="{1D320323-05F1-AA4F-46ED-37454B486765}"/>
              </a:ext>
            </a:extLst>
          </p:cNvPr>
          <p:cNvCxnSpPr>
            <a:cxnSpLocks/>
          </p:cNvCxnSpPr>
          <p:nvPr/>
        </p:nvCxnSpPr>
        <p:spPr>
          <a:xfrm flipV="1">
            <a:off x="8305800" y="5334000"/>
            <a:ext cx="1912924" cy="1590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Graphical user interface, text, application&#10;&#10;Description automatically generated">
            <a:extLst>
              <a:ext uri="{FF2B5EF4-FFF2-40B4-BE49-F238E27FC236}">
                <a16:creationId xmlns:a16="http://schemas.microsoft.com/office/drawing/2014/main" id="{AA9E241F-2937-EA3D-0307-88304A0F45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1313564"/>
            <a:ext cx="4511431" cy="2781541"/>
          </a:xfrm>
          <a:prstGeom prst="rect">
            <a:avLst/>
          </a:prstGeom>
        </p:spPr>
      </p:pic>
      <p:pic>
        <p:nvPicPr>
          <p:cNvPr id="14" name="Picture 13">
            <a:extLst>
              <a:ext uri="{FF2B5EF4-FFF2-40B4-BE49-F238E27FC236}">
                <a16:creationId xmlns:a16="http://schemas.microsoft.com/office/drawing/2014/main" id="{B9E35737-B5C6-96B5-42AC-F1EF4D22CB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7573" y="5821809"/>
            <a:ext cx="388654" cy="335309"/>
          </a:xfrm>
          <a:prstGeom prst="rect">
            <a:avLst/>
          </a:prstGeom>
        </p:spPr>
      </p:pic>
      <p:pic>
        <p:nvPicPr>
          <p:cNvPr id="17" name="Picture 16" descr="Graphical user interface, application&#10;&#10;Description automatically generated">
            <a:extLst>
              <a:ext uri="{FF2B5EF4-FFF2-40B4-BE49-F238E27FC236}">
                <a16:creationId xmlns:a16="http://schemas.microsoft.com/office/drawing/2014/main" id="{F61045E4-B7F3-2D61-9C79-CC9553F23E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8724" y="4164890"/>
            <a:ext cx="1798476" cy="2400508"/>
          </a:xfrm>
          <a:prstGeom prst="rect">
            <a:avLst/>
          </a:prstGeom>
        </p:spPr>
      </p:pic>
      <p:cxnSp>
        <p:nvCxnSpPr>
          <p:cNvPr id="19" name="Straight Arrow Connector 18">
            <a:extLst>
              <a:ext uri="{FF2B5EF4-FFF2-40B4-BE49-F238E27FC236}">
                <a16:creationId xmlns:a16="http://schemas.microsoft.com/office/drawing/2014/main" id="{8ADC36F5-9EF1-0F8B-359A-123EEE1CB791}"/>
              </a:ext>
            </a:extLst>
          </p:cNvPr>
          <p:cNvCxnSpPr>
            <a:cxnSpLocks/>
          </p:cNvCxnSpPr>
          <p:nvPr/>
        </p:nvCxnSpPr>
        <p:spPr>
          <a:xfrm>
            <a:off x="7467600" y="4009527"/>
            <a:ext cx="0" cy="30480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048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35</a:t>
            </a:fld>
            <a:endParaRPr lang="en-US">
              <a:solidFill>
                <a:prstClr val="black">
                  <a:tint val="75000"/>
                </a:prstClr>
              </a:solidFill>
            </a:endParaRPr>
          </a:p>
        </p:txBody>
      </p:sp>
      <p:pic>
        <p:nvPicPr>
          <p:cNvPr id="5" name="Picture 4" descr="Graphical user interface, text, application, email&#10;&#10;Description automatically generated">
            <a:extLst>
              <a:ext uri="{FF2B5EF4-FFF2-40B4-BE49-F238E27FC236}">
                <a16:creationId xmlns:a16="http://schemas.microsoft.com/office/drawing/2014/main" id="{783ECB1B-4E48-BFBF-3646-5248EF65F7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990600"/>
            <a:ext cx="7568105" cy="2694341"/>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5857D4B0-8190-9942-3300-F0B5A5C063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3962400"/>
            <a:ext cx="9144000" cy="2495085"/>
          </a:xfrm>
          <a:prstGeom prst="rect">
            <a:avLst/>
          </a:prstGeom>
        </p:spPr>
      </p:pic>
    </p:spTree>
    <p:extLst>
      <p:ext uri="{BB962C8B-B14F-4D97-AF65-F5344CB8AC3E}">
        <p14:creationId xmlns:p14="http://schemas.microsoft.com/office/powerpoint/2010/main" val="1120237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Is Load associated with INR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36</a:t>
            </a:fld>
            <a:endParaRPr lang="en-US">
              <a:solidFill>
                <a:prstClr val="black">
                  <a:tint val="75000"/>
                </a:prstClr>
              </a:solidFill>
            </a:endParaRPr>
          </a:p>
        </p:txBody>
      </p:sp>
      <p:sp>
        <p:nvSpPr>
          <p:cNvPr id="9" name="TextBox 8">
            <a:extLst>
              <a:ext uri="{FF2B5EF4-FFF2-40B4-BE49-F238E27FC236}">
                <a16:creationId xmlns:a16="http://schemas.microsoft.com/office/drawing/2014/main" id="{133C5D02-B138-DED1-AB8C-61B41FCAB0A6}"/>
              </a:ext>
            </a:extLst>
          </p:cNvPr>
          <p:cNvSpPr txBox="1"/>
          <p:nvPr/>
        </p:nvSpPr>
        <p:spPr>
          <a:xfrm>
            <a:off x="1524000" y="4913126"/>
            <a:ext cx="7467600" cy="1477328"/>
          </a:xfrm>
          <a:prstGeom prst="rect">
            <a:avLst/>
          </a:prstGeom>
          <a:noFill/>
        </p:spPr>
        <p:txBody>
          <a:bodyPr wrap="square" rtlCol="0">
            <a:spAutoFit/>
          </a:bodyPr>
          <a:lstStyle/>
          <a:p>
            <a:pPr marL="0" lvl="6"/>
            <a:r>
              <a:rPr lang="en-US" sz="2400" dirty="0">
                <a:solidFill>
                  <a:schemeClr val="tx2"/>
                </a:solidFill>
              </a:rPr>
              <a:t>Not to be checked for</a:t>
            </a:r>
          </a:p>
          <a:p>
            <a:pPr marL="285750" lvl="8" indent="-285750">
              <a:buFont typeface="Arial" panose="020B0604020202020204" pitchFamily="34" charset="0"/>
              <a:buChar char="•"/>
              <a:tabLst>
                <a:tab pos="914400" algn="l"/>
              </a:tabLst>
            </a:pPr>
            <a:r>
              <a:rPr lang="en-US" sz="2400" dirty="0">
                <a:solidFill>
                  <a:schemeClr val="tx2"/>
                </a:solidFill>
              </a:rPr>
              <a:t>Aux Load</a:t>
            </a:r>
          </a:p>
          <a:p>
            <a:pPr marL="285750" lvl="7" indent="-285750">
              <a:buFont typeface="Arial" panose="020B0604020202020204" pitchFamily="34" charset="0"/>
              <a:buChar char="•"/>
              <a:tabLst>
                <a:tab pos="914400" algn="l"/>
              </a:tabLst>
            </a:pPr>
            <a:r>
              <a:rPr lang="en-US" sz="2400" dirty="0">
                <a:solidFill>
                  <a:schemeClr val="tx2"/>
                </a:solidFill>
              </a:rPr>
              <a:t>Battery charging load</a:t>
            </a:r>
          </a:p>
          <a:p>
            <a:pPr marL="285750" indent="-285750">
              <a:buFont typeface="Arial" panose="020B0604020202020204"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31D1AEAB-130D-3FE2-C865-8B5B36E702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295400"/>
            <a:ext cx="9952582" cy="3505504"/>
          </a:xfrm>
          <a:prstGeom prst="rect">
            <a:avLst/>
          </a:prstGeom>
        </p:spPr>
      </p:pic>
    </p:spTree>
    <p:extLst>
      <p:ext uri="{BB962C8B-B14F-4D97-AF65-F5344CB8AC3E}">
        <p14:creationId xmlns:p14="http://schemas.microsoft.com/office/powerpoint/2010/main" val="1722740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Load Names for BESS and non-BESS</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dirty="0"/>
              <a:t>For non-BESS, one load is required per MPT</a:t>
            </a:r>
          </a:p>
          <a:p>
            <a:r>
              <a:rPr lang="en-US" dirty="0"/>
              <a:t>Name = “LOAD1”, “LOAD2”, etc.</a:t>
            </a:r>
          </a:p>
          <a:p>
            <a:endParaRPr lang="en-US" dirty="0"/>
          </a:p>
          <a:p>
            <a:pPr marL="0" indent="0">
              <a:buNone/>
            </a:pPr>
            <a:r>
              <a:rPr lang="en-US" dirty="0"/>
              <a:t>For each BESS, two loads are required</a:t>
            </a:r>
          </a:p>
          <a:p>
            <a:r>
              <a:rPr lang="en-US" dirty="0"/>
              <a:t>Name for WSL load = “CHARGE1”, “CHARGE2”, etc.</a:t>
            </a:r>
          </a:p>
          <a:p>
            <a:r>
              <a:rPr lang="en-US" dirty="0"/>
              <a:t>Name for Aux load, like chillers, = “BESS_AUX1”, “BESS_AUX2”, etc.</a:t>
            </a:r>
          </a:p>
          <a:p>
            <a:endParaRPr lang="en-US"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1393387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D910D-6409-D5F6-C8A9-25842748F1FF}"/>
              </a:ext>
            </a:extLst>
          </p:cNvPr>
          <p:cNvSpPr>
            <a:spLocks noGrp="1"/>
          </p:cNvSpPr>
          <p:nvPr>
            <p:ph type="title"/>
          </p:nvPr>
        </p:nvSpPr>
        <p:spPr/>
        <p:txBody>
          <a:bodyPr/>
          <a:lstStyle/>
          <a:p>
            <a:r>
              <a:rPr lang="en-US" dirty="0"/>
              <a:t>Changes to COD and FIS Restudy</a:t>
            </a:r>
          </a:p>
        </p:txBody>
      </p:sp>
      <p:sp>
        <p:nvSpPr>
          <p:cNvPr id="3" name="Content Placeholder 2">
            <a:extLst>
              <a:ext uri="{FF2B5EF4-FFF2-40B4-BE49-F238E27FC236}">
                <a16:creationId xmlns:a16="http://schemas.microsoft.com/office/drawing/2014/main" id="{DFDB3521-A81B-D2FF-CBD5-23F0B6019754}"/>
              </a:ext>
            </a:extLst>
          </p:cNvPr>
          <p:cNvSpPr>
            <a:spLocks noGrp="1"/>
          </p:cNvSpPr>
          <p:nvPr>
            <p:ph idx="1"/>
          </p:nvPr>
        </p:nvSpPr>
        <p:spPr>
          <a:xfrm>
            <a:off x="431800" y="914399"/>
            <a:ext cx="11328400" cy="5699917"/>
          </a:xfrm>
        </p:spPr>
        <p:txBody>
          <a:bodyPr/>
          <a:lstStyle/>
          <a:p>
            <a:pPr marL="0" indent="0">
              <a:buNone/>
            </a:pPr>
            <a:r>
              <a:rPr lang="en-US" sz="2400" dirty="0"/>
              <a:t>If the COD is changed and the case that would be used to do FIS study based on new COD is 2 case years or more different than original FIS study case year</a:t>
            </a:r>
          </a:p>
          <a:p>
            <a:r>
              <a:rPr lang="en-US" sz="2400" dirty="0"/>
              <a:t>prior to meeting QSA prerequisites</a:t>
            </a:r>
          </a:p>
          <a:p>
            <a:pPr lvl="1"/>
            <a:r>
              <a:rPr lang="en-US" sz="1800" dirty="0"/>
              <a:t>Restudy is Needed</a:t>
            </a:r>
          </a:p>
          <a:p>
            <a:pPr lvl="1"/>
            <a:r>
              <a:rPr lang="en-US" sz="1800" dirty="0"/>
              <a:t>TSP to determine FIS study elements that need to be restudied</a:t>
            </a:r>
          </a:p>
          <a:p>
            <a:pPr lvl="1"/>
            <a:r>
              <a:rPr lang="en-US" sz="1800" dirty="0"/>
              <a:t>TSP and ERCOT agree</a:t>
            </a:r>
          </a:p>
          <a:p>
            <a:r>
              <a:rPr lang="en-US" sz="2400" dirty="0"/>
              <a:t>after meeting QSA prerequisites</a:t>
            </a:r>
          </a:p>
          <a:p>
            <a:pPr lvl="1"/>
            <a:r>
              <a:rPr lang="en-US" sz="1800" dirty="0"/>
              <a:t>Check with TDSP and ERCOT Planning to see if project included in annual planning studies  </a:t>
            </a:r>
          </a:p>
          <a:p>
            <a:pPr lvl="1"/>
            <a:r>
              <a:rPr lang="en-US" sz="1800" dirty="0"/>
              <a:t>Check that no changes to dynamic model has occurred</a:t>
            </a:r>
          </a:p>
          <a:p>
            <a:pPr lvl="1"/>
            <a:r>
              <a:rPr lang="en-US" sz="1800" dirty="0"/>
              <a:t>If Yes to both then no FIS restudies are required</a:t>
            </a:r>
          </a:p>
          <a:p>
            <a:pPr lvl="2"/>
            <a:r>
              <a:rPr lang="en-US" sz="1400" dirty="0"/>
              <a:t>Recheck in 1 year OR if COD is delayed further</a:t>
            </a:r>
          </a:p>
          <a:p>
            <a:pPr lvl="1"/>
            <a:r>
              <a:rPr lang="en-US" sz="1800" dirty="0"/>
              <a:t>If No to either check than FIS restudy needed</a:t>
            </a:r>
          </a:p>
          <a:p>
            <a:pPr lvl="2"/>
            <a:r>
              <a:rPr lang="en-US" sz="1400" dirty="0"/>
              <a:t>TSP to determine FIS study elements that need to be restudied</a:t>
            </a:r>
          </a:p>
          <a:p>
            <a:pPr lvl="2"/>
            <a:r>
              <a:rPr lang="en-US" sz="1400" dirty="0"/>
              <a:t>TSP and ERCOT agree</a:t>
            </a:r>
          </a:p>
          <a:p>
            <a:r>
              <a:rPr lang="en-US" sz="2000" dirty="0">
                <a:latin typeface="Calibri" panose="020F0502020204030204" pitchFamily="34" charset="0"/>
                <a:ea typeface="Calibri" panose="020F0502020204030204" pitchFamily="34" charset="0"/>
              </a:rPr>
              <a:t>What if subsequent COD changes occur?</a:t>
            </a:r>
            <a:endParaRPr lang="en-US" sz="2200" dirty="0"/>
          </a:p>
          <a:p>
            <a:pPr lvl="2"/>
            <a:endParaRPr lang="en-US" sz="1100" dirty="0"/>
          </a:p>
          <a:p>
            <a:pPr lvl="2"/>
            <a:endParaRPr lang="en-US" sz="1100" dirty="0"/>
          </a:p>
        </p:txBody>
      </p:sp>
      <p:sp>
        <p:nvSpPr>
          <p:cNvPr id="4" name="Slide Number Placeholder 3">
            <a:extLst>
              <a:ext uri="{FF2B5EF4-FFF2-40B4-BE49-F238E27FC236}">
                <a16:creationId xmlns:a16="http://schemas.microsoft.com/office/drawing/2014/main" id="{BAAA407E-5826-CFEA-C3A4-0421A08EF1BC}"/>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Tree>
    <p:extLst>
      <p:ext uri="{BB962C8B-B14F-4D97-AF65-F5344CB8AC3E}">
        <p14:creationId xmlns:p14="http://schemas.microsoft.com/office/powerpoint/2010/main" val="79318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COD Change Example</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If the original study had a COD date of 2/2023, the original FIS would use the SSWG 23 Summer Peak case (July 1 is the flip date between 23SUM and 24SUM).  If the COD then gets delayed to 2/2024, the 24 Summer Peak case would be used if a study was done.  But this is only a difference of 1 SSWG case year, so no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But if the COD gets further delayed until 8/2024, the 25 Summer Peak case would be used.  This is a 2 year SSWG case difference (2025 -2023) so a restudy would be necessary.</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rPr>
              <a:t>We use the SSWG cases because they are built for every year for 5 years.  I believe the DWG cases are built for 2 year increments, right?  If we used the DWG case year difference, the case difference would either be 0 or 2 and possibly trigger too many restudies.</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2363153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and RARF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4</a:t>
            </a:fld>
            <a:endParaRPr lang="en-US">
              <a:solidFill>
                <a:prstClr val="black">
                  <a:tint val="75000"/>
                </a:prstClr>
              </a:solidFill>
            </a:endParaRPr>
          </a:p>
        </p:txBody>
      </p:sp>
      <p:sp>
        <p:nvSpPr>
          <p:cNvPr id="7" name="TextBox 6">
            <a:extLst>
              <a:ext uri="{FF2B5EF4-FFF2-40B4-BE49-F238E27FC236}">
                <a16:creationId xmlns:a16="http://schemas.microsoft.com/office/drawing/2014/main" id="{49C1AF52-EA83-4713-AB1F-01B509D3A245}"/>
              </a:ext>
            </a:extLst>
          </p:cNvPr>
          <p:cNvSpPr txBox="1"/>
          <p:nvPr/>
        </p:nvSpPr>
        <p:spPr>
          <a:xfrm>
            <a:off x="762000" y="1264905"/>
            <a:ext cx="974924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Those with an PLD in 2023 may continue to use RARF forms</a:t>
            </a:r>
          </a:p>
          <a:p>
            <a:pPr marL="457200" indent="-457200">
              <a:buFont typeface="Arial" panose="020B0604020202020204" pitchFamily="34" charset="0"/>
              <a:buChar char="•"/>
            </a:pPr>
            <a:r>
              <a:rPr lang="en-US" sz="2800" dirty="0"/>
              <a:t>PLD dates beyond 2023 (even those that slip) will have to re-enter data into RIOO-IS</a:t>
            </a:r>
          </a:p>
          <a:p>
            <a:pPr marL="457200" indent="-457200">
              <a:buFont typeface="Arial" panose="020B0604020202020204" pitchFamily="34" charset="0"/>
              <a:buChar char="•"/>
            </a:pPr>
            <a:r>
              <a:rPr lang="en-US" sz="2800" dirty="0"/>
              <a:t>RARF forms will no longer be used starting in 2024</a:t>
            </a:r>
          </a:p>
          <a:p>
            <a:pPr marL="457200" indent="-457200">
              <a:buFont typeface="Arial" panose="020B0604020202020204" pitchFamily="34" charset="0"/>
              <a:buChar char="•"/>
            </a:pPr>
            <a:r>
              <a:rPr lang="en-US" sz="2800" b="0" i="0" u="none" strike="noStrike" dirty="0">
                <a:solidFill>
                  <a:srgbClr val="0063DB"/>
                </a:solidFill>
                <a:effectLst/>
                <a:latin typeface="Roboto" panose="02000000000000000000" pitchFamily="2" charset="0"/>
                <a:hlinkClick r:id="rId3" tooltip="November 2023 Changes to RIOO-IS – Self Limiting Facilities and POIB"/>
              </a:rPr>
              <a:t>November 2023 Changes to RIOO-IS – Self Limiting Facilities and POIB</a:t>
            </a:r>
            <a:r>
              <a:rPr lang="en-US" sz="2800" b="0" i="0" u="none" strike="noStrike" dirty="0">
                <a:solidFill>
                  <a:srgbClr val="0063DB"/>
                </a:solidFill>
                <a:effectLst/>
                <a:latin typeface="Roboto" panose="02000000000000000000" pitchFamily="2" charset="0"/>
              </a:rPr>
              <a:t> - </a:t>
            </a:r>
            <a:r>
              <a:rPr lang="en-US" sz="2800" dirty="0"/>
              <a:t>screenshots posted on Services-&gt;Resource Integration</a:t>
            </a:r>
          </a:p>
          <a:p>
            <a:pPr marL="457200" indent="-457200">
              <a:buFont typeface="Arial" panose="020B0604020202020204" pitchFamily="34" charset="0"/>
              <a:buChar char="•"/>
            </a:pPr>
            <a:r>
              <a:rPr lang="en-US" sz="2800" dirty="0"/>
              <a:t>New release on 12/19 for NPRR1153 (Fee Changes) and SCR824 (File Size Increase)</a:t>
            </a:r>
          </a:p>
        </p:txBody>
      </p:sp>
    </p:spTree>
    <p:extLst>
      <p:ext uri="{BB962C8B-B14F-4D97-AF65-F5344CB8AC3E}">
        <p14:creationId xmlns:p14="http://schemas.microsoft.com/office/powerpoint/2010/main" val="37294017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Small Gen Clarifications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For Small Generation projects, the TDSP should log in to RIOO-IS and enter dates for IA signed date, financial commitment and notice to proceed. This is based on planning guide section 5.4 where this information is provided from the TDSP to ERCOT. </a:t>
            </a:r>
            <a:endParaRPr lang="en-US" sz="2400" dirty="0">
              <a:latin typeface="Calibri" panose="020F0502020204030204" pitchFamily="34" charset="0"/>
              <a:ea typeface="Calibri" panose="020F0502020204030204" pitchFamily="34" charset="0"/>
            </a:endParaRP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System Impact Study (SIS) scope is a determination of the TDSP.</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The SIS scope and necessity of the SIS is a determination of the TDSP.  </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recommends that, at a minimum, a thermal, voltage, short circuit and flicker analysis are performed.</a:t>
            </a:r>
          </a:p>
          <a:p>
            <a:pPr marL="800100" lvl="1" indent="-342900">
              <a:spcBef>
                <a:spcPts val="0"/>
              </a:spcBef>
              <a:buFont typeface="+mj-lt"/>
              <a:buAutoNum type="alphaLcParenR"/>
            </a:pPr>
            <a:r>
              <a:rPr lang="en-US" sz="1800" dirty="0">
                <a:effectLst/>
                <a:latin typeface="Calibri" panose="020F0502020204030204" pitchFamily="34" charset="0"/>
                <a:ea typeface="Calibri" panose="020F0502020204030204" pitchFamily="34" charset="0"/>
              </a:rPr>
              <a:t>ERCOT may inquire as to the reasoning why a TDSP states that a SIS may not be required. </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If an affiliated IE or RE submits a less than 10 MW GIM that is behind the same TDSP station as another planned and affiliated GIM then the new less than 10 MW GIM will need to go through the large gen process.</a:t>
            </a:r>
          </a:p>
          <a:p>
            <a:pPr marR="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rPr>
              <a:t>Small generation projects require PSS/E models, PSCAD models, their associated Model Quality Tests and a PSCAD Unit Model Validation.</a:t>
            </a: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3864486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E482-087B-C987-B71D-F27B11E2417B}"/>
              </a:ext>
            </a:extLst>
          </p:cNvPr>
          <p:cNvSpPr>
            <a:spLocks noGrp="1"/>
          </p:cNvSpPr>
          <p:nvPr>
            <p:ph type="title"/>
          </p:nvPr>
        </p:nvSpPr>
        <p:spPr/>
        <p:txBody>
          <a:bodyPr/>
          <a:lstStyle/>
          <a:p>
            <a:r>
              <a:rPr lang="en-US" dirty="0"/>
              <a:t>Miscellaneous Reminders</a:t>
            </a:r>
          </a:p>
        </p:txBody>
      </p:sp>
      <p:sp>
        <p:nvSpPr>
          <p:cNvPr id="3" name="Content Placeholder 2">
            <a:extLst>
              <a:ext uri="{FF2B5EF4-FFF2-40B4-BE49-F238E27FC236}">
                <a16:creationId xmlns:a16="http://schemas.microsoft.com/office/drawing/2014/main" id="{B96A8DD6-D007-0EC6-D989-003CACB9BCD8}"/>
              </a:ext>
            </a:extLst>
          </p:cNvPr>
          <p:cNvSpPr>
            <a:spLocks noGrp="1"/>
          </p:cNvSpPr>
          <p:nvPr>
            <p:ph idx="1"/>
          </p:nvPr>
        </p:nvSpPr>
        <p:spPr/>
        <p:txBody>
          <a:bodyPr/>
          <a:lstStyle/>
          <a:p>
            <a:pPr marL="461963" marR="0" indent="-461963">
              <a:spcBef>
                <a:spcPts val="600"/>
              </a:spcBef>
              <a:spcAft>
                <a:spcPts val="600"/>
              </a:spcAft>
              <a:buFont typeface="+mj-lt"/>
              <a:buAutoNum type="arabicPeriod"/>
            </a:pPr>
            <a:r>
              <a:rPr lang="en-US" sz="2400" dirty="0">
                <a:latin typeface="Calibri" panose="020F0502020204030204" pitchFamily="34" charset="0"/>
              </a:rPr>
              <a:t>Prior to Full Registration, ERCOT requests that the RE reach out to ERCOT at least 30 days prior to the deadline for the desired PLD to allow for calls and edits prior to submittal in RIOO-IS for review.  For Full Registration, the desired Production Load Date deadlines can be found in </a:t>
            </a:r>
            <a:r>
              <a:rPr lang="en-US" sz="2400" dirty="0">
                <a:latin typeface="Calibri" panose="020F0502020204030204" pitchFamily="34" charset="0"/>
                <a:hlinkClick r:id="rId2">
                  <a:extLst>
                    <a:ext uri="{A12FA001-AC4F-418D-AE19-62706E023703}">
                      <ahyp:hlinkClr xmlns:ahyp="http://schemas.microsoft.com/office/drawing/2018/hyperlinkcolor" val="tx"/>
                    </a:ext>
                  </a:extLst>
                </a:hlinkClick>
              </a:rPr>
              <a:t>https://www.ercot.com/gridinfo/transmission/opsys-change-schedule</a:t>
            </a:r>
            <a:r>
              <a:rPr lang="en-US" sz="2400" dirty="0">
                <a:latin typeface="Calibri" panose="020F0502020204030204" pitchFamily="34" charset="0"/>
              </a:rPr>
              <a:t>. Resource data submitted after 15 days prior to the PLD deadline may not get processed in time to be included in the desired PLD!</a:t>
            </a:r>
          </a:p>
          <a:p>
            <a:pPr marL="457200" marR="0" indent="-457200">
              <a:spcBef>
                <a:spcPts val="0"/>
              </a:spcBef>
              <a:spcAft>
                <a:spcPts val="0"/>
              </a:spcAft>
              <a:buFont typeface="+mj-lt"/>
              <a:buAutoNum type="arabicPeriod"/>
            </a:pPr>
            <a:r>
              <a:rPr lang="en-US" sz="2400" dirty="0">
                <a:latin typeface="Calibri" panose="020F0502020204030204" pitchFamily="34" charset="0"/>
              </a:rPr>
              <a:t>Load Resource request must be submitted in RIOO-IS at the same time as the Resource (BESS) full registration data submittal.  Resource data will not be processed if the Load Resource Request is missing by the PLD deadline. </a:t>
            </a:r>
          </a:p>
          <a:p>
            <a:pPr marL="0" marR="0" indent="0">
              <a:spcBef>
                <a:spcPts val="0"/>
              </a:spcBef>
              <a:spcAft>
                <a:spcPts val="0"/>
              </a:spcAft>
              <a:buNone/>
            </a:pPr>
            <a:endParaRPr lang="en-US"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823BC195-8431-7E48-1C76-32C078F0DEC7}"/>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1262386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11125200" cy="620651"/>
          </a:xfrm>
        </p:spPr>
        <p:txBody>
          <a:bodyPr/>
          <a:lstStyle/>
          <a:p>
            <a:r>
              <a:rPr lang="en-US" dirty="0"/>
              <a:t>PGRR103 Good Cause exception request form – latest version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5</a:t>
            </a:fld>
            <a:endParaRPr lang="en-US">
              <a:solidFill>
                <a:prstClr val="black">
                  <a:tint val="75000"/>
                </a:prstClr>
              </a:solidFill>
            </a:endParaRPr>
          </a:p>
        </p:txBody>
      </p:sp>
      <p:sp>
        <p:nvSpPr>
          <p:cNvPr id="13" name="TextBox 12">
            <a:extLst>
              <a:ext uri="{FF2B5EF4-FFF2-40B4-BE49-F238E27FC236}">
                <a16:creationId xmlns:a16="http://schemas.microsoft.com/office/drawing/2014/main" id="{DC831F0B-ABCE-5E40-479B-B21F3DBE8376}"/>
              </a:ext>
            </a:extLst>
          </p:cNvPr>
          <p:cNvSpPr txBox="1"/>
          <p:nvPr/>
        </p:nvSpPr>
        <p:spPr>
          <a:xfrm>
            <a:off x="5204460" y="1752600"/>
            <a:ext cx="6096000" cy="2277547"/>
          </a:xfrm>
          <a:prstGeom prst="rect">
            <a:avLst/>
          </a:prstGeom>
          <a:noFill/>
        </p:spPr>
        <p:txBody>
          <a:bodyPr wrap="square">
            <a:spAutoFit/>
          </a:bodyPr>
          <a:lstStyle/>
          <a:p>
            <a:pPr marL="457200" marR="0" indent="-457200">
              <a:spcBef>
                <a:spcPts val="0"/>
              </a:spcBef>
              <a:spcAft>
                <a:spcPts val="1200"/>
              </a:spcAft>
            </a:pPr>
            <a:r>
              <a:rPr lang="en-US" sz="1200" dirty="0">
                <a:effectLst/>
                <a:latin typeface="Times New Roman" panose="02020603050405020304" pitchFamily="18" charset="0"/>
                <a:ea typeface="Times New Roman" panose="02020603050405020304" pitchFamily="18" charset="0"/>
              </a:rPr>
              <a:t>(2)	Within 300 days of receiving ERCOT’s approval for Initial Synchronization above 20 MVA of a new or repowered Generation Resource or ESR, a Resource Entity shall ensure the Resource meets the conditions established by ERCOT for commercial operations and shall submit a request to ERCOT to commission the Resource.   </a:t>
            </a:r>
          </a:p>
          <a:p>
            <a:pPr marL="457200" marR="0" indent="0">
              <a:spcBef>
                <a:spcPts val="0"/>
              </a:spcBef>
              <a:spcAft>
                <a:spcPts val="1200"/>
              </a:spcAft>
            </a:pPr>
            <a:r>
              <a:rPr lang="en-US" sz="1200" dirty="0">
                <a:effectLst/>
                <a:latin typeface="Times New Roman" panose="02020603050405020304" pitchFamily="18" charset="0"/>
                <a:ea typeface="Times New Roman" panose="02020603050405020304" pitchFamily="18" charset="0"/>
              </a:rPr>
              <a:t>In the event a Generation Resource or ESR will be unable to complete all necessary construction and required testing to commence commercial operations and connect reliably to the ERCOT System within the 300 days, the Generation Resource or ESR may request a </a:t>
            </a:r>
            <a:r>
              <a:rPr lang="en-US" sz="1200" b="1" dirty="0">
                <a:effectLst/>
                <a:latin typeface="Times New Roman" panose="02020603050405020304" pitchFamily="18" charset="0"/>
                <a:ea typeface="Times New Roman" panose="02020603050405020304" pitchFamily="18" charset="0"/>
              </a:rPr>
              <a:t>good cause exception with sufficient detail, and shall notify ERCOT prior to the planned commercial operation date and provide ERCOT with an updated commercial operation date </a:t>
            </a:r>
            <a:r>
              <a:rPr lang="en-US" sz="1200" dirty="0">
                <a:effectLst/>
                <a:latin typeface="Times New Roman" panose="02020603050405020304" pitchFamily="18" charset="0"/>
                <a:ea typeface="Times New Roman" panose="02020603050405020304" pitchFamily="18" charset="0"/>
              </a:rPr>
              <a:t>that the Generation Resource or ESR can reasonably expect to commence operations in a reliable manner.</a:t>
            </a:r>
          </a:p>
        </p:txBody>
      </p:sp>
      <p:sp>
        <p:nvSpPr>
          <p:cNvPr id="14" name="TextBox 13">
            <a:extLst>
              <a:ext uri="{FF2B5EF4-FFF2-40B4-BE49-F238E27FC236}">
                <a16:creationId xmlns:a16="http://schemas.microsoft.com/office/drawing/2014/main" id="{6237F746-B095-FFF4-E724-73CC90E1E580}"/>
              </a:ext>
            </a:extLst>
          </p:cNvPr>
          <p:cNvSpPr txBox="1"/>
          <p:nvPr/>
        </p:nvSpPr>
        <p:spPr>
          <a:xfrm>
            <a:off x="6367230" y="1162735"/>
            <a:ext cx="3339376" cy="646331"/>
          </a:xfrm>
          <a:prstGeom prst="rect">
            <a:avLst/>
          </a:prstGeom>
          <a:noFill/>
        </p:spPr>
        <p:txBody>
          <a:bodyPr wrap="none" rtlCol="0">
            <a:spAutoFit/>
          </a:bodyPr>
          <a:lstStyle/>
          <a:p>
            <a:r>
              <a:rPr lang="en-US" dirty="0"/>
              <a:t>Language added by PGRR103</a:t>
            </a:r>
          </a:p>
          <a:p>
            <a:pPr algn="ctr"/>
            <a:r>
              <a:rPr lang="en-US" dirty="0"/>
              <a:t>to Planning Guide 5.5</a:t>
            </a:r>
          </a:p>
        </p:txBody>
      </p:sp>
      <p:pic>
        <p:nvPicPr>
          <p:cNvPr id="7" name="Picture 6" descr="Table&#10;&#10;Description automatically generated">
            <a:extLst>
              <a:ext uri="{FF2B5EF4-FFF2-40B4-BE49-F238E27FC236}">
                <a16:creationId xmlns:a16="http://schemas.microsoft.com/office/drawing/2014/main" id="{CC170547-2FB6-36A7-00EF-0ECBCCCCFB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864333"/>
            <a:ext cx="4917191" cy="5791200"/>
          </a:xfrm>
          <a:prstGeom prst="rect">
            <a:avLst/>
          </a:prstGeom>
        </p:spPr>
      </p:pic>
      <p:sp>
        <p:nvSpPr>
          <p:cNvPr id="8" name="Oval 7">
            <a:extLst>
              <a:ext uri="{FF2B5EF4-FFF2-40B4-BE49-F238E27FC236}">
                <a16:creationId xmlns:a16="http://schemas.microsoft.com/office/drawing/2014/main" id="{3906656C-EA5A-781A-9209-4EA40A72484B}"/>
              </a:ext>
            </a:extLst>
          </p:cNvPr>
          <p:cNvSpPr/>
          <p:nvPr/>
        </p:nvSpPr>
        <p:spPr>
          <a:xfrm>
            <a:off x="609600" y="1600200"/>
            <a:ext cx="1600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455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PGRR103 Good Cause exception request form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6</a:t>
            </a:fld>
            <a:endParaRPr lang="en-US">
              <a:solidFill>
                <a:prstClr val="black">
                  <a:tint val="75000"/>
                </a:prstClr>
              </a:solidFill>
            </a:endParaRPr>
          </a:p>
        </p:txBody>
      </p:sp>
      <p:sp>
        <p:nvSpPr>
          <p:cNvPr id="3" name="TextBox 2">
            <a:extLst>
              <a:ext uri="{FF2B5EF4-FFF2-40B4-BE49-F238E27FC236}">
                <a16:creationId xmlns:a16="http://schemas.microsoft.com/office/drawing/2014/main" id="{371F4948-EFE3-3AF1-C882-625646AF1B0F}"/>
              </a:ext>
            </a:extLst>
          </p:cNvPr>
          <p:cNvSpPr txBox="1"/>
          <p:nvPr/>
        </p:nvSpPr>
        <p:spPr>
          <a:xfrm>
            <a:off x="685800" y="1109926"/>
            <a:ext cx="9749246"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Submitted forms are reviewed, then approved and signed and posted to RIOO-IS in the appropriate project</a:t>
            </a:r>
          </a:p>
          <a:p>
            <a:pPr marL="457200" indent="-457200">
              <a:buFont typeface="Arial" panose="020B0604020202020204" pitchFamily="34" charset="0"/>
              <a:buChar char="•"/>
            </a:pPr>
            <a:r>
              <a:rPr lang="en-US" sz="2800" dirty="0"/>
              <a:t>10 exception requests submitted </a:t>
            </a:r>
          </a:p>
          <a:p>
            <a:pPr marL="457200" indent="-457200">
              <a:buFont typeface="Arial" panose="020B0604020202020204" pitchFamily="34" charset="0"/>
              <a:buChar char="•"/>
            </a:pPr>
            <a:r>
              <a:rPr lang="en-US" sz="2800" dirty="0"/>
              <a:t>File name must contain the words “Exception Request” as in the original file name to be found</a:t>
            </a:r>
          </a:p>
          <a:p>
            <a:pPr marL="457200" indent="-457200">
              <a:buFont typeface="Arial" panose="020B0604020202020204" pitchFamily="34" charset="0"/>
              <a:buChar char="•"/>
            </a:pPr>
            <a:r>
              <a:rPr lang="en-US" sz="2800" dirty="0"/>
              <a:t>Template posted on Services-&gt;Resource Integration https://www.ercot.com/files/docs/2023/10/17/Exception_Request_10242023.docx </a:t>
            </a:r>
          </a:p>
          <a:p>
            <a:pPr marL="457200" indent="-457200">
              <a:buFont typeface="Arial" panose="020B0604020202020204" pitchFamily="34" charset="0"/>
              <a:buChar char="•"/>
            </a:pPr>
            <a:r>
              <a:rPr lang="en-US" sz="2800" dirty="0"/>
              <a:t>First set of 43 projects submitted to ERCOT Reliability Monitor (ERM)</a:t>
            </a:r>
          </a:p>
        </p:txBody>
      </p:sp>
      <p:pic>
        <p:nvPicPr>
          <p:cNvPr id="6" name="Picture 5">
            <a:extLst>
              <a:ext uri="{FF2B5EF4-FFF2-40B4-BE49-F238E27FC236}">
                <a16:creationId xmlns:a16="http://schemas.microsoft.com/office/drawing/2014/main" id="{480DB1C6-2CD3-80ED-41D6-49EC56C2B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486400"/>
            <a:ext cx="11125201" cy="666999"/>
          </a:xfrm>
          <a:prstGeom prst="rect">
            <a:avLst/>
          </a:prstGeom>
        </p:spPr>
      </p:pic>
    </p:spTree>
    <p:extLst>
      <p:ext uri="{BB962C8B-B14F-4D97-AF65-F5344CB8AC3E}">
        <p14:creationId xmlns:p14="http://schemas.microsoft.com/office/powerpoint/2010/main" val="387719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November 2023 Changes to RIOO - SLF</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7</a:t>
            </a:fld>
            <a:endParaRPr lang="en-US">
              <a:solidFill>
                <a:prstClr val="black">
                  <a:tint val="75000"/>
                </a:prstClr>
              </a:solidFill>
            </a:endParaRPr>
          </a:p>
        </p:txBody>
      </p:sp>
      <p:grpSp>
        <p:nvGrpSpPr>
          <p:cNvPr id="8" name="Group 7">
            <a:extLst>
              <a:ext uri="{FF2B5EF4-FFF2-40B4-BE49-F238E27FC236}">
                <a16:creationId xmlns:a16="http://schemas.microsoft.com/office/drawing/2014/main" id="{2E2B33A1-9FEB-5F8C-B372-7942155A453D}"/>
              </a:ext>
            </a:extLst>
          </p:cNvPr>
          <p:cNvGrpSpPr/>
          <p:nvPr/>
        </p:nvGrpSpPr>
        <p:grpSpPr>
          <a:xfrm>
            <a:off x="1904996" y="914400"/>
            <a:ext cx="8557360" cy="5486400"/>
            <a:chOff x="1904996" y="914400"/>
            <a:chExt cx="8557360" cy="5486400"/>
          </a:xfrm>
        </p:grpSpPr>
        <p:pic>
          <p:nvPicPr>
            <p:cNvPr id="5" name="Picture 4" descr="Table&#10;&#10;Description automatically generated">
              <a:extLst>
                <a:ext uri="{FF2B5EF4-FFF2-40B4-BE49-F238E27FC236}">
                  <a16:creationId xmlns:a16="http://schemas.microsoft.com/office/drawing/2014/main" id="{D76A1B58-1AE8-B5DB-F669-D0AACD294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6" y="914400"/>
              <a:ext cx="8557360" cy="5486400"/>
            </a:xfrm>
            <a:prstGeom prst="rect">
              <a:avLst/>
            </a:prstGeom>
          </p:spPr>
        </p:pic>
        <p:sp>
          <p:nvSpPr>
            <p:cNvPr id="7" name="Rectangle 6">
              <a:extLst>
                <a:ext uri="{FF2B5EF4-FFF2-40B4-BE49-F238E27FC236}">
                  <a16:creationId xmlns:a16="http://schemas.microsoft.com/office/drawing/2014/main" id="{59F33252-345E-3789-78A8-127035A77691}"/>
                </a:ext>
              </a:extLst>
            </p:cNvPr>
            <p:cNvSpPr/>
            <p:nvPr/>
          </p:nvSpPr>
          <p:spPr>
            <a:xfrm>
              <a:off x="5105400" y="4262194"/>
              <a:ext cx="4648200" cy="16814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253595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E083F70E-4A3F-2DB2-4135-6239C59A4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828430"/>
            <a:ext cx="8616226" cy="5486400"/>
          </a:xfrm>
          <a:prstGeom prst="rect">
            <a:avLst/>
          </a:prstGeom>
        </p:spPr>
      </p:pic>
      <p:sp>
        <p:nvSpPr>
          <p:cNvPr id="2" name="Title 1"/>
          <p:cNvSpPr>
            <a:spLocks noGrp="1"/>
          </p:cNvSpPr>
          <p:nvPr>
            <p:ph type="title"/>
          </p:nvPr>
        </p:nvSpPr>
        <p:spPr>
          <a:xfrm>
            <a:off x="533400" y="243682"/>
            <a:ext cx="9829800" cy="975518"/>
          </a:xfrm>
        </p:spPr>
        <p:txBody>
          <a:bodyPr/>
          <a:lstStyle/>
          <a:p>
            <a:r>
              <a:rPr lang="en-US" dirty="0"/>
              <a:t>RIOO-IS November 2023 Changes to RIOO SLF</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8</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4933508" y="4724400"/>
            <a:ext cx="5429692" cy="369332"/>
          </a:xfrm>
          <a:prstGeom prst="rect">
            <a:avLst/>
          </a:prstGeom>
          <a:noFill/>
        </p:spPr>
        <p:txBody>
          <a:bodyPr wrap="none" rtlCol="0">
            <a:spAutoFit/>
          </a:bodyPr>
          <a:lstStyle/>
          <a:p>
            <a:r>
              <a:rPr lang="en-US" dirty="0"/>
              <a:t>Must put name and date even if “No” chosen above</a:t>
            </a:r>
          </a:p>
        </p:txBody>
      </p:sp>
    </p:spTree>
    <p:extLst>
      <p:ext uri="{BB962C8B-B14F-4D97-AF65-F5344CB8AC3E}">
        <p14:creationId xmlns:p14="http://schemas.microsoft.com/office/powerpoint/2010/main" val="1682643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43682"/>
            <a:ext cx="9829800" cy="975518"/>
          </a:xfrm>
        </p:spPr>
        <p:txBody>
          <a:bodyPr/>
          <a:lstStyle/>
          <a:p>
            <a:r>
              <a:rPr lang="en-US" dirty="0"/>
              <a:t>RIOO-IS November 2023 Changes to RIOO POIB</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prstClr val="black">
                    <a:tint val="75000"/>
                  </a:prstClr>
                </a:solidFill>
              </a:rPr>
              <a:pPr/>
              <a:t>9</a:t>
            </a:fld>
            <a:endParaRPr lang="en-US">
              <a:solidFill>
                <a:prstClr val="black">
                  <a:tint val="75000"/>
                </a:prstClr>
              </a:solidFill>
            </a:endParaRPr>
          </a:p>
        </p:txBody>
      </p:sp>
      <p:sp>
        <p:nvSpPr>
          <p:cNvPr id="8" name="TextBox 7">
            <a:extLst>
              <a:ext uri="{FF2B5EF4-FFF2-40B4-BE49-F238E27FC236}">
                <a16:creationId xmlns:a16="http://schemas.microsoft.com/office/drawing/2014/main" id="{18A249F0-6D5F-5567-E61C-E0BC81010EEA}"/>
              </a:ext>
            </a:extLst>
          </p:cNvPr>
          <p:cNvSpPr txBox="1"/>
          <p:nvPr/>
        </p:nvSpPr>
        <p:spPr>
          <a:xfrm>
            <a:off x="2724713" y="6429652"/>
            <a:ext cx="7631256" cy="369332"/>
          </a:xfrm>
          <a:prstGeom prst="rect">
            <a:avLst/>
          </a:prstGeom>
          <a:noFill/>
        </p:spPr>
        <p:txBody>
          <a:bodyPr wrap="none" rtlCol="0">
            <a:spAutoFit/>
          </a:bodyPr>
          <a:lstStyle/>
          <a:p>
            <a:r>
              <a:rPr lang="en-US" dirty="0"/>
              <a:t>Multiple POIB’s can be created – use if parts of RE station not connected</a:t>
            </a:r>
          </a:p>
        </p:txBody>
      </p:sp>
      <p:pic>
        <p:nvPicPr>
          <p:cNvPr id="14" name="Picture 13" descr="Graphical user interface, application&#10;&#10;Description automatically generated">
            <a:extLst>
              <a:ext uri="{FF2B5EF4-FFF2-40B4-BE49-F238E27FC236}">
                <a16:creationId xmlns:a16="http://schemas.microsoft.com/office/drawing/2014/main" id="{130EC28C-B80C-5C5F-CEB2-00DE31E63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731520"/>
            <a:ext cx="6344535" cy="5696745"/>
          </a:xfrm>
          <a:prstGeom prst="rect">
            <a:avLst/>
          </a:prstGeom>
        </p:spPr>
      </p:pic>
      <p:grpSp>
        <p:nvGrpSpPr>
          <p:cNvPr id="18" name="Group 17">
            <a:extLst>
              <a:ext uri="{FF2B5EF4-FFF2-40B4-BE49-F238E27FC236}">
                <a16:creationId xmlns:a16="http://schemas.microsoft.com/office/drawing/2014/main" id="{523D36B8-0F32-06E1-17F8-10BB4A86A7FD}"/>
              </a:ext>
            </a:extLst>
          </p:cNvPr>
          <p:cNvGrpSpPr/>
          <p:nvPr/>
        </p:nvGrpSpPr>
        <p:grpSpPr>
          <a:xfrm>
            <a:off x="6126480" y="769625"/>
            <a:ext cx="6049219" cy="5658640"/>
            <a:chOff x="6126480" y="769625"/>
            <a:chExt cx="6049219" cy="5658640"/>
          </a:xfrm>
        </p:grpSpPr>
        <p:pic>
          <p:nvPicPr>
            <p:cNvPr id="16" name="Picture 15" descr="Graphical user interface, application&#10;&#10;Description automatically generated">
              <a:extLst>
                <a:ext uri="{FF2B5EF4-FFF2-40B4-BE49-F238E27FC236}">
                  <a16:creationId xmlns:a16="http://schemas.microsoft.com/office/drawing/2014/main" id="{0F003640-F21A-7DC9-D9F2-F74E176C2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6480" y="769625"/>
              <a:ext cx="6049219" cy="5658640"/>
            </a:xfrm>
            <a:prstGeom prst="rect">
              <a:avLst/>
            </a:prstGeom>
          </p:spPr>
        </p:pic>
        <p:sp>
          <p:nvSpPr>
            <p:cNvPr id="17" name="TextBox 16">
              <a:extLst>
                <a:ext uri="{FF2B5EF4-FFF2-40B4-BE49-F238E27FC236}">
                  <a16:creationId xmlns:a16="http://schemas.microsoft.com/office/drawing/2014/main" id="{E44A6F23-37F8-B2B1-9777-3AA0F4948F70}"/>
                </a:ext>
              </a:extLst>
            </p:cNvPr>
            <p:cNvSpPr txBox="1"/>
            <p:nvPr/>
          </p:nvSpPr>
          <p:spPr>
            <a:xfrm>
              <a:off x="10712862" y="5105400"/>
              <a:ext cx="1069524" cy="646331"/>
            </a:xfrm>
            <a:prstGeom prst="rect">
              <a:avLst/>
            </a:prstGeom>
            <a:noFill/>
          </p:spPr>
          <p:txBody>
            <a:bodyPr wrap="none" rtlCol="0">
              <a:spAutoFit/>
            </a:bodyPr>
            <a:lstStyle/>
            <a:p>
              <a:r>
                <a:rPr lang="en-US" dirty="0"/>
                <a:t>Must be </a:t>
              </a:r>
            </a:p>
            <a:p>
              <a:r>
                <a:rPr lang="en-US" dirty="0"/>
                <a:t>Different</a:t>
              </a:r>
            </a:p>
          </p:txBody>
        </p:sp>
      </p:grpSp>
      <p:sp>
        <p:nvSpPr>
          <p:cNvPr id="19" name="TextBox 18">
            <a:extLst>
              <a:ext uri="{FF2B5EF4-FFF2-40B4-BE49-F238E27FC236}">
                <a16:creationId xmlns:a16="http://schemas.microsoft.com/office/drawing/2014/main" id="{C6276367-B1A4-C2DC-39F1-0A8F76B61CD2}"/>
              </a:ext>
            </a:extLst>
          </p:cNvPr>
          <p:cNvSpPr txBox="1"/>
          <p:nvPr/>
        </p:nvSpPr>
        <p:spPr>
          <a:xfrm>
            <a:off x="4191000" y="4038600"/>
            <a:ext cx="966931" cy="369332"/>
          </a:xfrm>
          <a:prstGeom prst="rect">
            <a:avLst/>
          </a:prstGeom>
          <a:noFill/>
        </p:spPr>
        <p:txBody>
          <a:bodyPr wrap="none" rtlCol="0">
            <a:spAutoFit/>
          </a:bodyPr>
          <a:lstStyle/>
          <a:p>
            <a:r>
              <a:rPr lang="en-US" dirty="0"/>
              <a:t>existing</a:t>
            </a:r>
          </a:p>
        </p:txBody>
      </p:sp>
      <p:sp>
        <p:nvSpPr>
          <p:cNvPr id="20" name="TextBox 19">
            <a:extLst>
              <a:ext uri="{FF2B5EF4-FFF2-40B4-BE49-F238E27FC236}">
                <a16:creationId xmlns:a16="http://schemas.microsoft.com/office/drawing/2014/main" id="{7B0817E4-4C4D-3616-6C72-7BD710A9DAE6}"/>
              </a:ext>
            </a:extLst>
          </p:cNvPr>
          <p:cNvSpPr txBox="1"/>
          <p:nvPr/>
        </p:nvSpPr>
        <p:spPr>
          <a:xfrm>
            <a:off x="4190999" y="4761103"/>
            <a:ext cx="607859" cy="369332"/>
          </a:xfrm>
          <a:prstGeom prst="rect">
            <a:avLst/>
          </a:prstGeom>
          <a:noFill/>
        </p:spPr>
        <p:txBody>
          <a:bodyPr wrap="none" rtlCol="0">
            <a:spAutoFit/>
          </a:bodyPr>
          <a:lstStyle/>
          <a:p>
            <a:r>
              <a:rPr lang="en-US" dirty="0"/>
              <a:t>new</a:t>
            </a:r>
          </a:p>
        </p:txBody>
      </p:sp>
    </p:spTree>
    <p:extLst>
      <p:ext uri="{BB962C8B-B14F-4D97-AF65-F5344CB8AC3E}">
        <p14:creationId xmlns:p14="http://schemas.microsoft.com/office/powerpoint/2010/main" val="4599073"/>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side pages">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63D459-1C05-483F-85D1-C9E478EC32CC}">
  <ds:schemaRefs>
    <ds:schemaRef ds:uri="http://purl.org/dc/terms/"/>
    <ds:schemaRef ds:uri="http://schemas.openxmlformats.org/package/2006/metadata/core-properties"/>
    <ds:schemaRef ds:uri="http://purl.org/dc/dcmitype/"/>
    <ds:schemaRef ds:uri="c34af464-7aa1-4edd-9be4-83dffc1cb926"/>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39968CB8-5FF8-44D7-A459-A3FC34AC4F77}">
  <ds:schemaRefs>
    <ds:schemaRef ds:uri="http://schemas.microsoft.com/sharepoint/v3/contenttype/forms"/>
  </ds:schemaRefs>
</ds:datastoreItem>
</file>

<file path=customXml/itemProps3.xml><?xml version="1.0" encoding="utf-8"?>
<ds:datastoreItem xmlns:ds="http://schemas.openxmlformats.org/officeDocument/2006/customXml" ds:itemID="{D6933135-FA74-4199-91D5-29F71F2AA5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90144</TotalTime>
  <Words>3083</Words>
  <Application>Microsoft Office PowerPoint</Application>
  <PresentationFormat>Widescreen</PresentationFormat>
  <Paragraphs>380</Paragraphs>
  <Slides>41</Slides>
  <Notes>33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41</vt:i4>
      </vt:variant>
    </vt:vector>
  </HeadingPairs>
  <TitlesOfParts>
    <vt:vector size="48" baseType="lpstr">
      <vt:lpstr>Arial</vt:lpstr>
      <vt:lpstr>Calibri</vt:lpstr>
      <vt:lpstr>Roboto</vt:lpstr>
      <vt:lpstr>Times New Roman</vt:lpstr>
      <vt:lpstr>1_Custom Design</vt:lpstr>
      <vt:lpstr>Inside pages</vt:lpstr>
      <vt:lpstr>2_Custom Design</vt:lpstr>
      <vt:lpstr>PowerPoint Presentation</vt:lpstr>
      <vt:lpstr>Quarterly Stability Assessment (QSA)  </vt:lpstr>
      <vt:lpstr>Quarterly Stability Assessment (QSA)  </vt:lpstr>
      <vt:lpstr>RIOO-IS and RARF </vt:lpstr>
      <vt:lpstr>PGRR103 Good Cause exception request form – latest version</vt:lpstr>
      <vt:lpstr>PGRR103 Good Cause exception request form</vt:lpstr>
      <vt:lpstr>RIOO-IS November 2023 Changes to RIOO - SLF</vt:lpstr>
      <vt:lpstr>RIOO-IS November 2023 Changes to RIOO SLF</vt:lpstr>
      <vt:lpstr>RIOO-IS November 2023 Changes to RIOO POIB</vt:lpstr>
      <vt:lpstr>RIOO-IS November 2023 Changes to RIOO POIB</vt:lpstr>
      <vt:lpstr>RIOO-IS November 2023 Changes to RIOO POIB</vt:lpstr>
      <vt:lpstr>RIOO-RS November 2023 Changes to RIOO POIB</vt:lpstr>
      <vt:lpstr>RIOO-RS November 2023 Changes to RIOO POIB</vt:lpstr>
      <vt:lpstr>RIOO-RS November 2023 Changes to RIOO POIB</vt:lpstr>
      <vt:lpstr>RIOO-RS December 2023 Changes to RIOO NPRR1153 - New Fee Schedule</vt:lpstr>
      <vt:lpstr>RIOO-RS December 2023 Changes to RIOO NPRR1153 - New Fee Schedule</vt:lpstr>
      <vt:lpstr>RIOO-RS December 2023 Changes to RIOO SCR 824</vt:lpstr>
      <vt:lpstr>Active RR’s</vt:lpstr>
      <vt:lpstr>Other contact information</vt:lpstr>
      <vt:lpstr>Questions?</vt:lpstr>
      <vt:lpstr>PowerPoint Presentation</vt:lpstr>
      <vt:lpstr>PowerPoint Presentation</vt:lpstr>
      <vt:lpstr>PowerPoint Presentation</vt:lpstr>
      <vt:lpstr>Node creation and use</vt:lpstr>
      <vt:lpstr>Date Relationships and how to change them</vt:lpstr>
      <vt:lpstr>Changing Contacts </vt:lpstr>
      <vt:lpstr>RARF Attestation – Coming Up in September  </vt:lpstr>
      <vt:lpstr>Attachments for embedded documents   </vt:lpstr>
      <vt:lpstr>Modifying the Project Details to make corrections that cannot be made in RIOO   </vt:lpstr>
      <vt:lpstr>Modifying the Project Details to make corrections that cannot be made in RIOO   </vt:lpstr>
      <vt:lpstr>TSPs not Creating RIOO Accounts Correctly</vt:lpstr>
      <vt:lpstr>TSPs not Creating RIOO Accounts Correctly</vt:lpstr>
      <vt:lpstr>TSPs not Creating RIOO Accounts Correctly</vt:lpstr>
      <vt:lpstr>TSPs not Creating RIOO Accounts Correctly</vt:lpstr>
      <vt:lpstr>Is Load associated with INR</vt:lpstr>
      <vt:lpstr>Is Load associated with INR</vt:lpstr>
      <vt:lpstr>Load Names for BESS and non-BESS</vt:lpstr>
      <vt:lpstr>Changes to COD and FIS Restudy</vt:lpstr>
      <vt:lpstr>COD Change Example</vt:lpstr>
      <vt:lpstr>Small Gen Clarifications</vt:lpstr>
      <vt:lpstr>Miscellaneous Reminders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Teixeira, Jay</cp:lastModifiedBy>
  <cp:revision>758</cp:revision>
  <cp:lastPrinted>2018-07-25T14:31:19Z</cp:lastPrinted>
  <dcterms:created xsi:type="dcterms:W3CDTF">2016-01-21T15:20:31Z</dcterms:created>
  <dcterms:modified xsi:type="dcterms:W3CDTF">2023-12-18T21:32:18Z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y fmtid="{D5CDD505-2E9C-101B-9397-08002B2CF9AE}" pid="3" name="MSIP_Label_7084cbda-52b8-46fb-a7b7-cb5bd465ed85_Enabled">
    <vt:lpwstr>true</vt:lpwstr>
  </property>
  <property fmtid="{D5CDD505-2E9C-101B-9397-08002B2CF9AE}" pid="4" name="MSIP_Label_7084cbda-52b8-46fb-a7b7-cb5bd465ed85_SetDate">
    <vt:lpwstr>2023-08-17T18:39:49Z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0942f964-1bf9-4ff5-a10d-74a7b62a81cf</vt:lpwstr>
  </property>
  <property fmtid="{D5CDD505-2E9C-101B-9397-08002B2CF9AE}" pid="9" name="MSIP_Label_7084cbda-52b8-46fb-a7b7-cb5bd465ed85_ContentBits">
    <vt:lpwstr>0</vt:lpwstr>
  </property>
</Properties>
</file>