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3196" autoAdjust="0"/>
  </p:normalViewPr>
  <p:slideViewPr>
    <p:cSldViewPr showGuides="1">
      <p:cViewPr varScale="1">
        <p:scale>
          <a:sx n="71" d="100"/>
          <a:sy n="71" d="100"/>
        </p:scale>
        <p:origin x="1829" y="5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12/19/2023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12/19/2023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November 2022 and November 2023, we see slightly more instances of frequency hovering at or below the lower deadband in November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November 2021 and November 2023, we see fewer instances of frequency hovering well below the lower deadband in November 2023, and significantly fewer instances of frequency crossing the higher deadband in November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31,531,973</a:t>
            </a:r>
            <a:r>
              <a:rPr lang="en-US" sz="2800" dirty="0"/>
              <a:t> </a:t>
            </a:r>
            <a:r>
              <a:rPr lang="en-US" sz="1800" b="1" i="0" u="none" strike="noStrike" dirty="0">
                <a:effectLst/>
                <a:latin typeface="Arial" panose="020B0604020202020204" pitchFamily="34" charset="0"/>
              </a:rPr>
              <a:t>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rPr>
              <a:t>7,779,271</a:t>
            </a:r>
            <a:r>
              <a:rPr lang="en-US" dirty="0"/>
              <a:t> </a:t>
            </a:r>
            <a:r>
              <a:rPr lang="en-US" sz="1200" b="1" dirty="0">
                <a:solidFill>
                  <a:schemeClr val="accent2"/>
                </a:solidFill>
              </a:rPr>
              <a:t>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24.67</a:t>
            </a:r>
            <a:r>
              <a:rPr lang="en-US" sz="1800" b="1" i="0" u="none" strike="noStrike" dirty="0">
                <a:solidFill>
                  <a:srgbClr val="000000"/>
                </a:solidFill>
                <a:effectLst/>
                <a:latin typeface="Calibri" panose="020F0502020204030204" pitchFamily="34" charset="0"/>
              </a:rPr>
              <a:t>%</a:t>
            </a:r>
            <a:endParaRPr lang="en-US" sz="1800" b="1"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i="0" dirty="0">
                <a:solidFill>
                  <a:schemeClr val="accent2"/>
                </a:solidFill>
              </a:rPr>
              <a:t>1,916,520</a:t>
            </a:r>
            <a:r>
              <a:rPr lang="en-US" sz="2800" b="1" i="0" dirty="0"/>
              <a:t> </a:t>
            </a:r>
            <a:r>
              <a:rPr lang="en-US" i="0" dirty="0"/>
              <a:t> </a:t>
            </a:r>
            <a:r>
              <a:rPr lang="en-US" sz="1200" b="1" i="0" dirty="0">
                <a:solidFill>
                  <a:schemeClr val="accent2"/>
                </a:solidFill>
              </a:rPr>
              <a:t> MWh </a:t>
            </a:r>
            <a:endParaRPr lang="en-US" i="0"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6.08</a:t>
            </a:r>
            <a:r>
              <a:rPr lang="en-US" sz="1800" b="1" i="0" u="none" strike="noStrike" dirty="0">
                <a:effectLst/>
                <a:latin typeface="Arial" panose="020B0604020202020204" pitchFamily="34" charset="0"/>
              </a:rPr>
              <a:t>%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 </a:t>
            </a:r>
            <a:r>
              <a:rPr lang="en-US" sz="1200" b="0" i="0" u="none" strike="noStrike" dirty="0">
                <a:solidFill>
                  <a:srgbClr val="000000"/>
                </a:solidFill>
                <a:effectLst/>
                <a:latin typeface="Calibri" panose="020F0502020204030204" pitchFamily="34" charset="0"/>
              </a:rPr>
              <a:t>157,095 </a:t>
            </a:r>
            <a:r>
              <a:rPr lang="en-US" sz="1100" b="0" dirty="0">
                <a:solidFill>
                  <a:schemeClr val="accent2"/>
                </a:solidFill>
              </a:rPr>
              <a:t>MW*s </a:t>
            </a:r>
            <a:r>
              <a:rPr lang="en-US" baseline="0" dirty="0"/>
              <a:t>on 11/21/2023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197,289</a:t>
            </a:r>
            <a:r>
              <a:rPr lang="en-US" sz="2400" dirty="0"/>
              <a:t> </a:t>
            </a:r>
            <a:r>
              <a:rPr lang="en-US" sz="1600" b="1" baseline="0" dirty="0"/>
              <a:t> </a:t>
            </a:r>
            <a:r>
              <a:rPr lang="en-US" sz="1600" b="1"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600" b="1" i="0" u="none" strike="noStrike" dirty="0">
                <a:solidFill>
                  <a:srgbClr val="000000"/>
                </a:solidFill>
                <a:effectLst/>
                <a:latin typeface="Calibri" panose="020F0502020204030204" pitchFamily="34" charset="0"/>
              </a:rPr>
              <a:t>264,808</a:t>
            </a:r>
            <a:r>
              <a:rPr lang="en-US" sz="1400" b="1" dirty="0">
                <a:solidFill>
                  <a:schemeClr val="accent2"/>
                </a:solidFill>
              </a:rPr>
              <a:t> </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November 28th</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800" b="1" i="0" u="none" strike="noStrike" dirty="0">
                <a:solidFill>
                  <a:srgbClr val="000000"/>
                </a:solidFill>
                <a:effectLst/>
                <a:latin typeface="Calibri" panose="020F0502020204030204" pitchFamily="34" charset="0"/>
              </a:rPr>
              <a:t>157,095 </a:t>
            </a:r>
            <a:r>
              <a:rPr lang="en-US" sz="1600" b="1" dirty="0">
                <a:solidFill>
                  <a:schemeClr val="accent2"/>
                </a:solidFill>
              </a:rPr>
              <a:t>MW*s</a:t>
            </a:r>
            <a:r>
              <a:rPr lang="en-US" sz="1600" b="1" baseline="0" dirty="0">
                <a:solidFill>
                  <a:schemeClr val="accent2"/>
                </a:solidFill>
              </a:rPr>
              <a:t>  </a:t>
            </a:r>
            <a:r>
              <a:rPr lang="en-US" sz="1600" dirty="0">
                <a:solidFill>
                  <a:schemeClr val="accent2"/>
                </a:solidFill>
              </a:rPr>
              <a:t>on November 21st</a:t>
            </a:r>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200" b="0" dirty="0">
                <a:solidFill>
                  <a:schemeClr val="accent2"/>
                </a:solidFill>
              </a:rPr>
              <a:t>175.08 </a:t>
            </a:r>
            <a:r>
              <a:rPr lang="en-US" dirty="0"/>
              <a:t>which is in line with expectations, and the CPS1 score for November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larger overall compared with 2022.</a:t>
            </a:r>
          </a:p>
          <a:p>
            <a:pPr lvl="1"/>
            <a:r>
              <a:rPr lang="en-US" sz="1600" dirty="0">
                <a:solidFill>
                  <a:schemeClr val="accent2"/>
                </a:solidFill>
              </a:rPr>
              <a:t>Mean: 14.94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11.76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24.40 </a:t>
            </a:r>
            <a:r>
              <a:rPr lang="en-US" sz="1600" dirty="0" err="1">
                <a:solidFill>
                  <a:schemeClr val="accent2"/>
                </a:solidFill>
              </a:rPr>
              <a:t>mHz</a:t>
            </a:r>
            <a:endParaRPr lang="en-US" sz="1600" dirty="0">
              <a:solidFill>
                <a:schemeClr val="accent2"/>
              </a:solidFill>
            </a:endParaRP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14.82 </a:t>
            </a:r>
            <a:r>
              <a:rPr lang="en-US" sz="1600" dirty="0" err="1"/>
              <a:t>mHz</a:t>
            </a:r>
            <a:r>
              <a:rPr lang="en-US" sz="1600" dirty="0"/>
              <a:t> on avg for November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November 2023</a:t>
            </a:r>
          </a:p>
          <a:p>
            <a:endParaRPr lang="en-US" dirty="0"/>
          </a:p>
          <a:p>
            <a:r>
              <a:rPr lang="en-US" dirty="0"/>
              <a:t>ERCOT</a:t>
            </a:r>
          </a:p>
          <a:p>
            <a:r>
              <a:rPr lang="en-US" dirty="0"/>
              <a:t>Operations Planning</a:t>
            </a:r>
          </a:p>
          <a:p>
            <a:endParaRPr lang="en-US" dirty="0"/>
          </a:p>
          <a:p>
            <a:r>
              <a:rPr lang="en-US" dirty="0"/>
              <a:t>PDCWG | </a:t>
            </a:r>
            <a:r>
              <a:rPr lang="en-US"/>
              <a:t>December 20, </a:t>
            </a:r>
            <a:r>
              <a:rPr lang="en-US" dirty="0"/>
              <a:t>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0E4C6CF-FA6B-E086-91FA-CECBFAF8D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6968" y="789545"/>
            <a:ext cx="7390063" cy="5368449"/>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8E444ABC-8882-6CDA-575B-3E2635264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1018" y="757076"/>
            <a:ext cx="7341963" cy="5333507"/>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4BDA1DF7-C6CE-6EDD-31BB-091E96F7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95838" y="748094"/>
            <a:ext cx="7380924" cy="5361810"/>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EE0B1E9F-1F19-B29F-E8E7-2EF92CE13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011" y="719101"/>
            <a:ext cx="7467976" cy="5419796"/>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November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175.36%</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175.08%</a:t>
            </a: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0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14.94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24.40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31,531,973 MWh</a:t>
            </a:r>
          </a:p>
          <a:p>
            <a:pPr lvl="1"/>
            <a:r>
              <a:rPr lang="en-US" sz="1600" dirty="0">
                <a:solidFill>
                  <a:schemeClr val="accent2"/>
                </a:solidFill>
              </a:rPr>
              <a:t>Wind Energy: </a:t>
            </a:r>
            <a:r>
              <a:rPr lang="en-US" sz="1600" b="1" dirty="0">
                <a:solidFill>
                  <a:schemeClr val="accent2"/>
                </a:solidFill>
              </a:rPr>
              <a:t>7,779,271 MWh</a:t>
            </a:r>
          </a:p>
          <a:p>
            <a:pPr lvl="1"/>
            <a:r>
              <a:rPr lang="en-US" sz="1600" dirty="0">
                <a:solidFill>
                  <a:schemeClr val="accent2"/>
                </a:solidFill>
              </a:rPr>
              <a:t>Percent Energy from Wind: </a:t>
            </a:r>
            <a:r>
              <a:rPr lang="en-US" sz="1600" b="1" dirty="0">
                <a:solidFill>
                  <a:schemeClr val="accent2"/>
                </a:solidFill>
              </a:rPr>
              <a:t>24.67% </a:t>
            </a:r>
          </a:p>
          <a:p>
            <a:pPr lvl="1"/>
            <a:r>
              <a:rPr lang="en-US" sz="1600" dirty="0">
                <a:solidFill>
                  <a:schemeClr val="accent2"/>
                </a:solidFill>
              </a:rPr>
              <a:t>Solar Energy: </a:t>
            </a:r>
            <a:r>
              <a:rPr lang="en-US" sz="1600" b="1" dirty="0">
                <a:solidFill>
                  <a:schemeClr val="accent2"/>
                </a:solidFill>
              </a:rPr>
              <a:t>1,916,520 MWh </a:t>
            </a:r>
          </a:p>
          <a:p>
            <a:pPr lvl="1"/>
            <a:r>
              <a:rPr lang="en-US" sz="1600" dirty="0">
                <a:solidFill>
                  <a:schemeClr val="accent2"/>
                </a:solidFill>
              </a:rPr>
              <a:t>Percent Energy from Solar: </a:t>
            </a:r>
            <a:r>
              <a:rPr lang="en-US" sz="1600" b="1" dirty="0">
                <a:solidFill>
                  <a:schemeClr val="accent2"/>
                </a:solidFill>
              </a:rPr>
              <a:t>6.08%</a:t>
            </a:r>
          </a:p>
          <a:p>
            <a:r>
              <a:rPr lang="en-US" sz="1800" dirty="0">
                <a:solidFill>
                  <a:schemeClr val="accent2"/>
                </a:solidFill>
              </a:rPr>
              <a:t>Minimum System Inertia</a:t>
            </a:r>
          </a:p>
          <a:p>
            <a:pPr lvl="1"/>
            <a:r>
              <a:rPr lang="en-US" sz="1600" dirty="0">
                <a:solidFill>
                  <a:schemeClr val="accent2"/>
                </a:solidFill>
              </a:rPr>
              <a:t>Mean: </a:t>
            </a:r>
            <a:r>
              <a:rPr lang="en-US" sz="1600" b="1" dirty="0">
                <a:solidFill>
                  <a:schemeClr val="accent2"/>
                </a:solidFill>
              </a:rPr>
              <a:t>197,289</a:t>
            </a:r>
            <a:r>
              <a:rPr lang="en-US" sz="1600" dirty="0">
                <a:solidFill>
                  <a:schemeClr val="accent2"/>
                </a:solidFill>
              </a:rPr>
              <a:t> MW*s</a:t>
            </a:r>
          </a:p>
          <a:p>
            <a:pPr lvl="1"/>
            <a:r>
              <a:rPr lang="en-US" sz="1600" dirty="0">
                <a:solidFill>
                  <a:schemeClr val="accent2"/>
                </a:solidFill>
              </a:rPr>
              <a:t>Max: </a:t>
            </a:r>
            <a:r>
              <a:rPr lang="en-US" sz="1600" b="1" dirty="0">
                <a:solidFill>
                  <a:schemeClr val="accent2"/>
                </a:solidFill>
              </a:rPr>
              <a:t>264,808</a:t>
            </a:r>
            <a:r>
              <a:rPr lang="en-US" sz="1600" dirty="0">
                <a:solidFill>
                  <a:schemeClr val="accent2"/>
                </a:solidFill>
              </a:rPr>
              <a:t> MW*s on November 28th</a:t>
            </a:r>
          </a:p>
          <a:p>
            <a:pPr lvl="1"/>
            <a:r>
              <a:rPr lang="en-US" sz="1600" dirty="0">
                <a:solidFill>
                  <a:schemeClr val="accent2"/>
                </a:solidFill>
              </a:rPr>
              <a:t>Min: </a:t>
            </a:r>
            <a:r>
              <a:rPr lang="en-US" sz="1600" b="1" dirty="0">
                <a:solidFill>
                  <a:schemeClr val="accent2"/>
                </a:solidFill>
              </a:rPr>
              <a:t>157,095</a:t>
            </a:r>
            <a:r>
              <a:rPr lang="en-US" sz="1600" dirty="0">
                <a:solidFill>
                  <a:schemeClr val="accent2"/>
                </a:solidFill>
              </a:rPr>
              <a:t> MW*s on November 21st</a:t>
            </a: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8C0AAF5E-EEF5-59FE-3845-48FEDDC5C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1717" y="766202"/>
            <a:ext cx="7445153" cy="5401796"/>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B5C3CA23-BCBF-8D3F-9282-2B98A5F41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9382"/>
            <a:ext cx="7276231" cy="5279235"/>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EBAB35C-8163-961C-0A27-E00A6C927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53837" y="776214"/>
            <a:ext cx="7312526" cy="5305569"/>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56BBAA93-5F97-28CA-DDB1-8C585245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9382"/>
            <a:ext cx="7276231" cy="5279235"/>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B27C4229-58F3-E80A-DEE6-B79F233ED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2621" y="787912"/>
            <a:ext cx="7338758" cy="5324602"/>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A4762955-1A50-8A3D-08F0-70866ADB9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66793"/>
            <a:ext cx="7485911" cy="5431368"/>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6" name="Picture 5">
            <a:extLst>
              <a:ext uri="{FF2B5EF4-FFF2-40B4-BE49-F238E27FC236}">
                <a16:creationId xmlns:a16="http://schemas.microsoft.com/office/drawing/2014/main" id="{F70D7D6E-9ACD-D81B-6F1C-0337908B70A5}"/>
              </a:ext>
            </a:extLst>
          </p:cNvPr>
          <p:cNvPicPr>
            <a:picLocks noChangeAspect="1"/>
          </p:cNvPicPr>
          <p:nvPr/>
        </p:nvPicPr>
        <p:blipFill>
          <a:blip r:embed="rId4"/>
          <a:stretch>
            <a:fillRect/>
          </a:stretch>
        </p:blipFill>
        <p:spPr>
          <a:xfrm>
            <a:off x="609600" y="512467"/>
            <a:ext cx="7557221" cy="4059533"/>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DAC07-12DA-8A22-3DE2-13BA95394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8078" y="671290"/>
            <a:ext cx="7601251" cy="5515419"/>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5E3311E7-7EDD-8821-E1C7-AA51B960C8EE}"/>
              </a:ext>
            </a:extLst>
          </p:cNvPr>
          <p:cNvSpPr txBox="1"/>
          <p:nvPr/>
        </p:nvSpPr>
        <p:spPr>
          <a:xfrm>
            <a:off x="5511799" y="5638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Nov-23 CPS1 (%): </a:t>
            </a:r>
            <a:r>
              <a:rPr lang="en-US" sz="1800" dirty="0">
                <a:effectLst/>
                <a:latin typeface="Calibri" panose="020F0502020204030204" pitchFamily="34" charset="0"/>
                <a:ea typeface="Calibri" panose="020F0502020204030204" pitchFamily="34" charset="0"/>
              </a:rPr>
              <a:t>175.36</a:t>
            </a:r>
            <a:endParaRPr lang="en-US" dirty="0"/>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November.</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4D979-BBF3-483E-3549-132D4AB1B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7614" y="712096"/>
            <a:ext cx="7488771" cy="5433805"/>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950E55C8-5439-C5C9-8EEB-8F332A67425D}"/>
              </a:ext>
            </a:extLst>
          </p:cNvPr>
          <p:cNvSpPr txBox="1"/>
          <p:nvPr/>
        </p:nvSpPr>
        <p:spPr>
          <a:xfrm>
            <a:off x="4724400" y="1045748"/>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Nov-23 CPS1 (%): </a:t>
            </a:r>
            <a:r>
              <a:rPr lang="en-US" sz="1800" dirty="0">
                <a:effectLst/>
                <a:latin typeface="Calibri" panose="020F0502020204030204" pitchFamily="34" charset="0"/>
                <a:ea typeface="Calibri" panose="020F0502020204030204" pitchFamily="34" charset="0"/>
              </a:rPr>
              <a:t>175.36</a:t>
            </a:r>
            <a:endParaRPr lang="en-US" dirty="0"/>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2A8AC-C061-FD9C-3DE4-03C3B73C1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48393"/>
            <a:ext cx="7388727" cy="5361213"/>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175.08%</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614DDC66-E449-EC6C-32BD-9163ED511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1" y="764088"/>
            <a:ext cx="7233278" cy="5251767"/>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B6E6CF9-201C-B744-43C3-F8D2E13A2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2000" y="763376"/>
            <a:ext cx="7162799" cy="5203355"/>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96005</TotalTime>
  <Words>758</Words>
  <Application>Microsoft Office PowerPoint</Application>
  <PresentationFormat>On-screen Show (4:3)</PresentationFormat>
  <Paragraphs>155</Paragraphs>
  <Slides>29</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Times New Roman</vt:lpstr>
      <vt:lpstr>1_Custom Design</vt:lpstr>
      <vt:lpstr>Office Theme</vt:lpstr>
      <vt:lpstr>Custom Design</vt:lpstr>
      <vt:lpstr>PowerPoint Presentation</vt:lpstr>
      <vt:lpstr>Summary of November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Lara, Marissa</cp:lastModifiedBy>
  <cp:revision>1522</cp:revision>
  <cp:lastPrinted>2016-01-21T20:53:15Z</cp:lastPrinted>
  <dcterms:created xsi:type="dcterms:W3CDTF">2016-01-21T15:20:31Z</dcterms:created>
  <dcterms:modified xsi:type="dcterms:W3CDTF">2023-12-19T19:52:39Z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