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 id="2147483758" r:id="rId7"/>
  </p:sldMasterIdLst>
  <p:notesMasterIdLst>
    <p:notesMasterId r:id="rId29"/>
  </p:notesMasterIdLst>
  <p:handoutMasterIdLst>
    <p:handoutMasterId r:id="rId30"/>
  </p:handoutMasterIdLst>
  <p:sldIdLst>
    <p:sldId id="542" r:id="rId8"/>
    <p:sldId id="273" r:id="rId9"/>
    <p:sldId id="302" r:id="rId10"/>
    <p:sldId id="274" r:id="rId11"/>
    <p:sldId id="566" r:id="rId12"/>
    <p:sldId id="570" r:id="rId13"/>
    <p:sldId id="560" r:id="rId14"/>
    <p:sldId id="571" r:id="rId15"/>
    <p:sldId id="573" r:id="rId16"/>
    <p:sldId id="577" r:id="rId17"/>
    <p:sldId id="574" r:id="rId18"/>
    <p:sldId id="562" r:id="rId19"/>
    <p:sldId id="576" r:id="rId20"/>
    <p:sldId id="563" r:id="rId21"/>
    <p:sldId id="575" r:id="rId22"/>
    <p:sldId id="557" r:id="rId23"/>
    <p:sldId id="565" r:id="rId24"/>
    <p:sldId id="569" r:id="rId25"/>
    <p:sldId id="299" r:id="rId26"/>
    <p:sldId id="578" r:id="rId27"/>
    <p:sldId id="564"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7EF346-00D3-4EE2-8FE6-7FDA72E464CF}" v="5" dt="2023-04-05T20:23:11.953"/>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89189" autoAdjust="0"/>
  </p:normalViewPr>
  <p:slideViewPr>
    <p:cSldViewPr snapToGrid="0">
      <p:cViewPr>
        <p:scale>
          <a:sx n="100" d="100"/>
          <a:sy n="100" d="100"/>
        </p:scale>
        <p:origin x="1872" y="12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fabricant\Downloads\Revised_PRC_Sum_v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fabricant\Downloads\Revised_PRC_Sum_v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Departments\Operations%20Planning\Operations%20Analysis\RFI\2023\09%20-%20Sep\09062023\RFI%20Response%20Groupin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dirty="0"/>
              <a:t>PRC on 9/6 at 7:25pm</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12188976377952"/>
          <c:y val="0.18344948902663763"/>
          <c:w val="0.4950895538057743"/>
          <c:h val="0.65836376835874244"/>
        </c:manualLayout>
      </c:layout>
      <c:pieChart>
        <c:varyColors val="1"/>
        <c:ser>
          <c:idx val="0"/>
          <c:order val="0"/>
          <c:tx>
            <c:strRef>
              <c:f>Summary!$A$52</c:f>
              <c:strCache>
                <c:ptCount val="1"/>
                <c:pt idx="0">
                  <c:v>Total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CC5-4FDC-A342-628B0D5BD10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CC5-4FDC-A342-628B0D5BD10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CC5-4FDC-A342-628B0D5BD10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CC5-4FDC-A342-628B0D5BD10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CC5-4FDC-A342-628B0D5BD108}"/>
              </c:ext>
            </c:extLst>
          </c:dPt>
          <c:dLbls>
            <c:dLbl>
              <c:idx val="0"/>
              <c:layout>
                <c:manualLayout>
                  <c:x val="-0.13663731651537736"/>
                  <c:y val="3.675053647610009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9CC5-4FDC-A342-628B0D5BD108}"/>
                </c:ext>
              </c:extLst>
            </c:dLbl>
            <c:spPr>
              <a:solidFill>
                <a:srgbClr val="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Summary!$B$51:$F$51</c:f>
              <c:strCache>
                <c:ptCount val="5"/>
                <c:pt idx="0">
                  <c:v>FFR PRC </c:v>
                </c:pt>
                <c:pt idx="1">
                  <c:v>ESR PRC</c:v>
                </c:pt>
                <c:pt idx="2">
                  <c:v>Other PRC</c:v>
                </c:pt>
                <c:pt idx="3">
                  <c:v>Wind PRC </c:v>
                </c:pt>
                <c:pt idx="4">
                  <c:v>Load PRC </c:v>
                </c:pt>
              </c:strCache>
            </c:strRef>
          </c:cat>
          <c:val>
            <c:numRef>
              <c:f>Summary!$B$52:$F$52</c:f>
              <c:numCache>
                <c:formatCode>General</c:formatCode>
                <c:ptCount val="5"/>
                <c:pt idx="0">
                  <c:v>20.439998149871826</c:v>
                </c:pt>
                <c:pt idx="1">
                  <c:v>413.43022507429123</c:v>
                </c:pt>
                <c:pt idx="2">
                  <c:v>342.89173611998558</c:v>
                </c:pt>
                <c:pt idx="3">
                  <c:v>244.32413482666016</c:v>
                </c:pt>
                <c:pt idx="4">
                  <c:v>1573.072998046875</c:v>
                </c:pt>
              </c:numCache>
            </c:numRef>
          </c:val>
          <c:extLst>
            <c:ext xmlns:c16="http://schemas.microsoft.com/office/drawing/2014/chart" uri="{C3380CC4-5D6E-409C-BE32-E72D297353CC}">
              <c16:uniqueId val="{0000000A-9CC5-4FDC-A342-628B0D5BD108}"/>
            </c:ext>
          </c:extLst>
        </c:ser>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baseline="0">
                <a:effectLst/>
              </a:rPr>
              <a:t>PRC on 9/6 at 7:25pm</a:t>
            </a:r>
            <a:endParaRPr lang="en-US">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Summary!$B$51:$F$51</c:f>
              <c:strCache>
                <c:ptCount val="5"/>
                <c:pt idx="0">
                  <c:v>FFR PRC </c:v>
                </c:pt>
                <c:pt idx="1">
                  <c:v>ESR PRC</c:v>
                </c:pt>
                <c:pt idx="2">
                  <c:v>Other PRC</c:v>
                </c:pt>
                <c:pt idx="3">
                  <c:v>Wind PRC </c:v>
                </c:pt>
                <c:pt idx="4">
                  <c:v>Load PRC </c:v>
                </c:pt>
              </c:strCache>
            </c:strRef>
          </c:cat>
          <c:val>
            <c:numRef>
              <c:f>Summary!$B$52:$F$52</c:f>
              <c:numCache>
                <c:formatCode>General</c:formatCode>
                <c:ptCount val="5"/>
                <c:pt idx="0">
                  <c:v>20.439998149871826</c:v>
                </c:pt>
                <c:pt idx="1">
                  <c:v>413.43022507429123</c:v>
                </c:pt>
                <c:pt idx="2">
                  <c:v>342.89173611998558</c:v>
                </c:pt>
                <c:pt idx="3">
                  <c:v>244.32413482666016</c:v>
                </c:pt>
                <c:pt idx="4">
                  <c:v>1573.072998046875</c:v>
                </c:pt>
              </c:numCache>
            </c:numRef>
          </c:val>
          <c:extLst>
            <c:ext xmlns:c16="http://schemas.microsoft.com/office/drawing/2014/chart" uri="{C3380CC4-5D6E-409C-BE32-E72D297353CC}">
              <c16:uniqueId val="{00000000-00DC-4DBC-A1E7-8FE34808E4F7}"/>
            </c:ext>
          </c:extLst>
        </c:ser>
        <c:dLbls>
          <c:dLblPos val="outEnd"/>
          <c:showLegendKey val="0"/>
          <c:showVal val="1"/>
          <c:showCatName val="0"/>
          <c:showSerName val="0"/>
          <c:showPercent val="0"/>
          <c:showBubbleSize val="0"/>
        </c:dLbls>
        <c:gapWidth val="219"/>
        <c:overlap val="-27"/>
        <c:axId val="1033586111"/>
        <c:axId val="800775455"/>
      </c:barChart>
      <c:catAx>
        <c:axId val="10335861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800775455"/>
        <c:crosses val="autoZero"/>
        <c:auto val="1"/>
        <c:lblAlgn val="ctr"/>
        <c:lblOffset val="100"/>
        <c:noMultiLvlLbl val="0"/>
      </c:catAx>
      <c:valAx>
        <c:axId val="8007754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PRC [MW]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_);\(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03358611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9/6/2023</a:t>
            </a:r>
            <a:r>
              <a:rPr lang="en-US" b="1" baseline="0" dirty="0"/>
              <a:t> RFI Response Categories</a:t>
            </a:r>
            <a:endParaRPr lang="en-US"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'Sheet1 725'!$L$3:$Q$3</c:f>
              <c:strCache>
                <c:ptCount val="6"/>
                <c:pt idx="0">
                  <c:v>HSL Estimation</c:v>
                </c:pt>
                <c:pt idx="1">
                  <c:v>Improper Controller Logic</c:v>
                </c:pt>
                <c:pt idx="2">
                  <c:v>Equipment Unavailability</c:v>
                </c:pt>
                <c:pt idx="3">
                  <c:v>Equipment Failure</c:v>
                </c:pt>
                <c:pt idx="4">
                  <c:v>Suspect Registration Data</c:v>
                </c:pt>
                <c:pt idx="5">
                  <c:v>Unknown</c:v>
                </c:pt>
              </c:strCache>
            </c:strRef>
          </c:cat>
          <c:val>
            <c:numRef>
              <c:f>'Sheet1 725'!$L$4:$Q$4</c:f>
              <c:numCache>
                <c:formatCode>General</c:formatCode>
                <c:ptCount val="6"/>
                <c:pt idx="0">
                  <c:v>30</c:v>
                </c:pt>
                <c:pt idx="1">
                  <c:v>29</c:v>
                </c:pt>
                <c:pt idx="2">
                  <c:v>6</c:v>
                </c:pt>
                <c:pt idx="3">
                  <c:v>4</c:v>
                </c:pt>
                <c:pt idx="4">
                  <c:v>4</c:v>
                </c:pt>
                <c:pt idx="5">
                  <c:v>4</c:v>
                </c:pt>
              </c:numCache>
            </c:numRef>
          </c:val>
          <c:extLst>
            <c:ext xmlns:c16="http://schemas.microsoft.com/office/drawing/2014/chart" uri="{C3380CC4-5D6E-409C-BE32-E72D297353CC}">
              <c16:uniqueId val="{00000000-0628-49AC-A3C3-040A5FAC24AC}"/>
            </c:ext>
          </c:extLst>
        </c:ser>
        <c:dLbls>
          <c:dLblPos val="outEnd"/>
          <c:showLegendKey val="0"/>
          <c:showVal val="1"/>
          <c:showCatName val="0"/>
          <c:showSerName val="0"/>
          <c:showPercent val="0"/>
          <c:showBubbleSize val="0"/>
        </c:dLbls>
        <c:gapWidth val="219"/>
        <c:overlap val="-27"/>
        <c:axId val="634979135"/>
        <c:axId val="517393871"/>
      </c:barChart>
      <c:catAx>
        <c:axId val="634979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517393871"/>
        <c:crosses val="autoZero"/>
        <c:auto val="1"/>
        <c:lblAlgn val="ctr"/>
        <c:lblOffset val="100"/>
        <c:noMultiLvlLbl val="0"/>
      </c:catAx>
      <c:valAx>
        <c:axId val="51739387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49791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1" i="0" baseline="0">
                <a:effectLst/>
              </a:rPr>
              <a:t>Analysis of PRC on Sept 6, 2023 at 7:25pm</a:t>
            </a:r>
            <a:endParaRPr lang="en-US" sz="1200">
              <a:effectLst/>
            </a:endParaRP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Sheet1!$K$8</c:f>
              <c:strCache>
                <c:ptCount val="1"/>
                <c:pt idx="0">
                  <c:v>During Event</c:v>
                </c:pt>
              </c:strCache>
            </c:strRef>
          </c:tx>
          <c:spPr>
            <a:solidFill>
              <a:schemeClr val="accent1"/>
            </a:solidFill>
            <a:ln>
              <a:noFill/>
            </a:ln>
            <a:effectLst/>
          </c:spPr>
          <c:invertIfNegative val="0"/>
          <c:dLbls>
            <c:dLbl>
              <c:idx val="5"/>
              <c:layout>
                <c:manualLayout>
                  <c:x val="0"/>
                  <c:y val="-8.7719298245614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4B-4EE9-9D62-F93DFF0C00E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Sheet1!$J$9:$J$14</c:f>
              <c:strCache>
                <c:ptCount val="6"/>
                <c:pt idx="0">
                  <c:v>FFR</c:v>
                </c:pt>
                <c:pt idx="1">
                  <c:v>ESR</c:v>
                </c:pt>
                <c:pt idx="2">
                  <c:v>Other</c:v>
                </c:pt>
                <c:pt idx="3">
                  <c:v>Wind</c:v>
                </c:pt>
                <c:pt idx="4">
                  <c:v>Load</c:v>
                </c:pt>
                <c:pt idx="5">
                  <c:v>Total</c:v>
                </c:pt>
              </c:strCache>
            </c:strRef>
          </c:cat>
          <c:val>
            <c:numRef>
              <c:f>Sheet1!$K$9:$K$14</c:f>
              <c:numCache>
                <c:formatCode>General</c:formatCode>
                <c:ptCount val="6"/>
                <c:pt idx="0">
                  <c:v>20</c:v>
                </c:pt>
                <c:pt idx="1">
                  <c:v>413</c:v>
                </c:pt>
                <c:pt idx="2">
                  <c:v>343</c:v>
                </c:pt>
                <c:pt idx="3">
                  <c:v>244</c:v>
                </c:pt>
                <c:pt idx="4">
                  <c:v>1573</c:v>
                </c:pt>
                <c:pt idx="5">
                  <c:v>2593</c:v>
                </c:pt>
              </c:numCache>
            </c:numRef>
          </c:val>
          <c:extLst>
            <c:ext xmlns:c16="http://schemas.microsoft.com/office/drawing/2014/chart" uri="{C3380CC4-5D6E-409C-BE32-E72D297353CC}">
              <c16:uniqueId val="{00000001-A64B-4EE9-9D62-F93DFF0C00E9}"/>
            </c:ext>
          </c:extLst>
        </c:ser>
        <c:ser>
          <c:idx val="1"/>
          <c:order val="1"/>
          <c:tx>
            <c:strRef>
              <c:f>Sheet1!$L$8</c:f>
              <c:strCache>
                <c:ptCount val="1"/>
                <c:pt idx="0">
                  <c:v>Post Analysis</c:v>
                </c:pt>
              </c:strCache>
            </c:strRef>
          </c:tx>
          <c:spPr>
            <a:solidFill>
              <a:schemeClr val="accent2"/>
            </a:solidFill>
            <a:ln>
              <a:noFill/>
            </a:ln>
            <a:effectLst/>
          </c:spPr>
          <c:invertIfNegative val="0"/>
          <c:dLbls>
            <c:dLbl>
              <c:idx val="5"/>
              <c:layout>
                <c:manualLayout>
                  <c:x val="4.0880503144654088E-3"/>
                  <c:y val="-0.1199599008457276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4B-4EE9-9D62-F93DFF0C00E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Sheet1!$J$9:$J$14</c:f>
              <c:strCache>
                <c:ptCount val="6"/>
                <c:pt idx="0">
                  <c:v>FFR</c:v>
                </c:pt>
                <c:pt idx="1">
                  <c:v>ESR</c:v>
                </c:pt>
                <c:pt idx="2">
                  <c:v>Other</c:v>
                </c:pt>
                <c:pt idx="3">
                  <c:v>Wind</c:v>
                </c:pt>
                <c:pt idx="4">
                  <c:v>Load</c:v>
                </c:pt>
                <c:pt idx="5">
                  <c:v>Total</c:v>
                </c:pt>
              </c:strCache>
            </c:strRef>
          </c:cat>
          <c:val>
            <c:numRef>
              <c:f>Sheet1!$L$9:$L$14</c:f>
              <c:numCache>
                <c:formatCode>General</c:formatCode>
                <c:ptCount val="6"/>
                <c:pt idx="0">
                  <c:v>0</c:v>
                </c:pt>
                <c:pt idx="1">
                  <c:v>275</c:v>
                </c:pt>
                <c:pt idx="2">
                  <c:v>144</c:v>
                </c:pt>
                <c:pt idx="3">
                  <c:v>37</c:v>
                </c:pt>
                <c:pt idx="4">
                  <c:v>1573</c:v>
                </c:pt>
                <c:pt idx="5">
                  <c:v>2029</c:v>
                </c:pt>
              </c:numCache>
            </c:numRef>
          </c:val>
          <c:extLst>
            <c:ext xmlns:c16="http://schemas.microsoft.com/office/drawing/2014/chart" uri="{C3380CC4-5D6E-409C-BE32-E72D297353CC}">
              <c16:uniqueId val="{00000003-A64B-4EE9-9D62-F93DFF0C00E9}"/>
            </c:ext>
          </c:extLst>
        </c:ser>
        <c:dLbls>
          <c:showLegendKey val="0"/>
          <c:showVal val="0"/>
          <c:showCatName val="0"/>
          <c:showSerName val="0"/>
          <c:showPercent val="0"/>
          <c:showBubbleSize val="0"/>
        </c:dLbls>
        <c:gapWidth val="219"/>
        <c:overlap val="-27"/>
        <c:axId val="139635104"/>
        <c:axId val="765496255"/>
      </c:barChart>
      <c:catAx>
        <c:axId val="139635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65496255"/>
        <c:crosses val="autoZero"/>
        <c:auto val="1"/>
        <c:lblAlgn val="ctr"/>
        <c:lblOffset val="100"/>
        <c:noMultiLvlLbl val="0"/>
      </c:catAx>
      <c:valAx>
        <c:axId val="765496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396351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12/19/2023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708637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17</a:t>
            </a:fld>
            <a:endParaRPr lang="en-US"/>
          </a:p>
        </p:txBody>
      </p:sp>
    </p:spTree>
    <p:extLst>
      <p:ext uri="{BB962C8B-B14F-4D97-AF65-F5344CB8AC3E}">
        <p14:creationId xmlns:p14="http://schemas.microsoft.com/office/powerpoint/2010/main" val="2037627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827055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5804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648762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292559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318009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34991900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631204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601917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4732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2082697301"/>
      </p:ext>
    </p:extLst>
  </p:cSld>
  <p:clrMap bg1="lt1" tx1="dk1" bg2="lt2" tx2="dk2" accent1="accent1" accent2="accent2" accent3="accent3" accent4="accent4" accent5="accent5" accent6="accent6" hlink="hlink" folHlink="folHlink"/>
  <p:sldLayoutIdLst>
    <p:sldLayoutId id="214748375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2105561"/>
            <a:ext cx="5172075" cy="2431435"/>
          </a:xfrm>
          <a:prstGeom prst="rect">
            <a:avLst/>
          </a:prstGeom>
          <a:noFill/>
        </p:spPr>
        <p:txBody>
          <a:bodyPr wrap="square" rtlCol="0">
            <a:spAutoFit/>
          </a:bodyPr>
          <a:lstStyle/>
          <a:p>
            <a:r>
              <a:rPr lang="en-US" sz="2400" b="1" dirty="0">
                <a:solidFill>
                  <a:schemeClr val="tx2"/>
                </a:solidFill>
              </a:rPr>
              <a:t>September 6</a:t>
            </a:r>
            <a:r>
              <a:rPr lang="en-US" sz="2400" b="1" baseline="30000" dirty="0">
                <a:solidFill>
                  <a:schemeClr val="tx2"/>
                </a:solidFill>
              </a:rPr>
              <a:t>th</a:t>
            </a:r>
            <a:r>
              <a:rPr lang="en-US" sz="2400" b="1" dirty="0">
                <a:solidFill>
                  <a:schemeClr val="tx2"/>
                </a:solidFill>
              </a:rPr>
              <a:t> PRC Analysis</a:t>
            </a:r>
          </a:p>
          <a:p>
            <a:r>
              <a:rPr lang="en-US" sz="2000" b="1" dirty="0">
                <a:solidFill>
                  <a:schemeClr val="tx2"/>
                </a:solidFill>
              </a:rPr>
              <a:t>PDCWG </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sz="1800" i="1" dirty="0">
                <a:solidFill>
                  <a:schemeClr val="tx2"/>
                </a:solidFill>
              </a:rPr>
              <a:t>Operations Analysis and Ancillary Services</a:t>
            </a:r>
          </a:p>
          <a:p>
            <a:endParaRPr lang="en-US" dirty="0">
              <a:solidFill>
                <a:schemeClr val="tx2"/>
              </a:solidFill>
            </a:endParaRPr>
          </a:p>
          <a:p>
            <a:r>
              <a:rPr lang="en-US" dirty="0">
                <a:solidFill>
                  <a:schemeClr val="tx2"/>
                </a:solidFill>
              </a:rPr>
              <a:t>12/20/2023</a:t>
            </a:r>
          </a:p>
        </p:txBody>
      </p:sp>
    </p:spTree>
    <p:extLst>
      <p:ext uri="{BB962C8B-B14F-4D97-AF65-F5344CB8AC3E}">
        <p14:creationId xmlns:p14="http://schemas.microsoft.com/office/powerpoint/2010/main" val="185067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D7EF818-589D-540A-72C0-1635B32958BC}"/>
              </a:ext>
            </a:extLst>
          </p:cNvPr>
          <p:cNvPicPr>
            <a:picLocks noChangeAspect="1"/>
          </p:cNvPicPr>
          <p:nvPr/>
        </p:nvPicPr>
        <p:blipFill>
          <a:blip r:embed="rId3"/>
          <a:stretch>
            <a:fillRect/>
          </a:stretch>
        </p:blipFill>
        <p:spPr>
          <a:xfrm>
            <a:off x="0" y="1569568"/>
            <a:ext cx="9144000" cy="4443393"/>
          </a:xfrm>
          <a:prstGeom prst="rect">
            <a:avLst/>
          </a:prstGeom>
        </p:spPr>
      </p:pic>
      <p:sp>
        <p:nvSpPr>
          <p:cNvPr id="2" name="Title 1">
            <a:extLst>
              <a:ext uri="{FF2B5EF4-FFF2-40B4-BE49-F238E27FC236}">
                <a16:creationId xmlns:a16="http://schemas.microsoft.com/office/drawing/2014/main" id="{B136F50D-B0BF-CABC-3526-EB8BB0382434}"/>
              </a:ext>
            </a:extLst>
          </p:cNvPr>
          <p:cNvSpPr txBox="1">
            <a:spLocks/>
          </p:cNvSpPr>
          <p:nvPr/>
        </p:nvSpPr>
        <p:spPr>
          <a:xfrm>
            <a:off x="381000" y="243682"/>
            <a:ext cx="8458200" cy="518318"/>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rPr>
              <a:t>Incorrect HSL</a:t>
            </a:r>
            <a:r>
              <a:rPr kumimoji="0" lang="en-US" sz="2400" b="1" i="0" u="none" strike="noStrike" kern="1200" cap="none" spc="0" normalizeH="0" baseline="0" noProof="0" dirty="0">
                <a:ln>
                  <a:noFill/>
                </a:ln>
                <a:effectLst/>
                <a:uLnTx/>
                <a:uFillTx/>
                <a:latin typeface="Arial" panose="020B0604020202020204"/>
                <a:ea typeface="+mj-ea"/>
                <a:cs typeface="+mj-cs"/>
              </a:rPr>
              <a:t> </a:t>
            </a:r>
            <a:r>
              <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rPr>
              <a:t>Due to Diminishing SOC</a:t>
            </a:r>
          </a:p>
        </p:txBody>
      </p:sp>
      <p:sp>
        <p:nvSpPr>
          <p:cNvPr id="3" name="Content Placeholder 2">
            <a:extLst>
              <a:ext uri="{FF2B5EF4-FFF2-40B4-BE49-F238E27FC236}">
                <a16:creationId xmlns:a16="http://schemas.microsoft.com/office/drawing/2014/main" id="{6FF1AD62-82C1-068A-C1C5-E033FC5CE38F}"/>
              </a:ext>
            </a:extLst>
          </p:cNvPr>
          <p:cNvSpPr txBox="1">
            <a:spLocks/>
          </p:cNvSpPr>
          <p:nvPr/>
        </p:nvSpPr>
        <p:spPr>
          <a:xfrm>
            <a:off x="304800" y="990600"/>
            <a:ext cx="85344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None/>
              <a:tabLst/>
              <a:defRPr/>
            </a:pPr>
            <a:r>
              <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rPr>
              <a:t>Issue: </a:t>
            </a:r>
          </a:p>
          <a:p>
            <a:pPr>
              <a:defRPr/>
            </a:pPr>
            <a:r>
              <a:rPr kumimoji="0" lang="en-US" sz="1400" b="0" i="0" u="none" strike="noStrike" kern="1200" cap="none" spc="0" normalizeH="0" baseline="0" noProof="0" dirty="0">
                <a:ln>
                  <a:noFill/>
                </a:ln>
                <a:effectLst/>
                <a:uLnTx/>
                <a:uFillTx/>
                <a:latin typeface="Arial" panose="020B0604020202020204"/>
                <a:ea typeface="+mn-ea"/>
                <a:cs typeface="+mn-cs"/>
              </a:rPr>
              <a:t>ESRs </a:t>
            </a:r>
            <a:r>
              <a:rPr lang="en-US" sz="1400" dirty="0">
                <a:latin typeface="Arial" panose="020B0604020202020204"/>
              </a:rPr>
              <a:t>telemetering s</a:t>
            </a:r>
            <a:r>
              <a:rPr kumimoji="0" lang="en-US" sz="1400" b="0" i="0" u="none" strike="noStrike" kern="1200" cap="none" spc="0" normalizeH="0" baseline="0" noProof="0" dirty="0" err="1">
                <a:ln>
                  <a:noFill/>
                </a:ln>
                <a:effectLst/>
                <a:uLnTx/>
                <a:uFillTx/>
                <a:latin typeface="Arial" panose="020B0604020202020204"/>
                <a:ea typeface="+mn-ea"/>
                <a:cs typeface="+mn-cs"/>
              </a:rPr>
              <a:t>tatic</a:t>
            </a:r>
            <a:r>
              <a:rPr kumimoji="0" lang="en-US" sz="1400" b="0" i="0" u="none" strike="noStrike" kern="1200" cap="none" spc="0" normalizeH="0" baseline="0" noProof="0" dirty="0">
                <a:ln>
                  <a:noFill/>
                </a:ln>
                <a:effectLst/>
                <a:uLnTx/>
                <a:uFillTx/>
                <a:latin typeface="Arial" panose="020B0604020202020204"/>
                <a:ea typeface="+mn-ea"/>
                <a:cs typeface="+mn-cs"/>
              </a:rPr>
              <a:t> HSLs that may not represent real time dispatchable capability.</a:t>
            </a:r>
          </a:p>
          <a:p>
            <a:pPr>
              <a:defRPr/>
            </a:pPr>
            <a:endParaRPr lang="en-US" sz="1400" dirty="0">
              <a:solidFill>
                <a:srgbClr val="5B6770"/>
              </a:solidFill>
              <a:latin typeface="Arial" panose="020B0604020202020204"/>
            </a:endParaRPr>
          </a:p>
          <a:p>
            <a:pPr>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
        <p:nvSpPr>
          <p:cNvPr id="4" name="Slide Number Placeholder 3">
            <a:extLst>
              <a:ext uri="{FF2B5EF4-FFF2-40B4-BE49-F238E27FC236}">
                <a16:creationId xmlns:a16="http://schemas.microsoft.com/office/drawing/2014/main" id="{C45D3DC6-B81E-8561-F30D-62A1F43A81D2}"/>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12" name="TextBox 1">
            <a:extLst>
              <a:ext uri="{FF2B5EF4-FFF2-40B4-BE49-F238E27FC236}">
                <a16:creationId xmlns:a16="http://schemas.microsoft.com/office/drawing/2014/main" id="{D95C8618-7FD9-BB8E-6E24-6145247D0BF6}"/>
              </a:ext>
            </a:extLst>
          </p:cNvPr>
          <p:cNvSpPr txBox="1"/>
          <p:nvPr/>
        </p:nvSpPr>
        <p:spPr>
          <a:xfrm>
            <a:off x="2286000" y="6240462"/>
            <a:ext cx="4648200" cy="617538"/>
          </a:xfrm>
          <a:prstGeom prst="rect">
            <a:avLst/>
          </a:prstGeom>
          <a:solidFill>
            <a:schemeClr val="accent1">
              <a:lumMod val="20000"/>
              <a:lumOff val="80000"/>
            </a:schemeClr>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t>Key Takeaway: This ESR was operating at maximum capability. Incorrect telemetered HSL resulted in inaccurate PRC accounting for this resource. </a:t>
            </a:r>
          </a:p>
        </p:txBody>
      </p:sp>
      <p:cxnSp>
        <p:nvCxnSpPr>
          <p:cNvPr id="17" name="Straight Arrow Connector 16">
            <a:extLst>
              <a:ext uri="{FF2B5EF4-FFF2-40B4-BE49-F238E27FC236}">
                <a16:creationId xmlns:a16="http://schemas.microsoft.com/office/drawing/2014/main" id="{56DD408E-A67A-E4E7-B923-3987F0DB1464}"/>
              </a:ext>
            </a:extLst>
          </p:cNvPr>
          <p:cNvCxnSpPr>
            <a:cxnSpLocks/>
          </p:cNvCxnSpPr>
          <p:nvPr/>
        </p:nvCxnSpPr>
        <p:spPr>
          <a:xfrm flipH="1">
            <a:off x="2167593" y="3604983"/>
            <a:ext cx="662698" cy="3866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E52FF00-A878-6E2B-7008-4DDF083D7535}"/>
              </a:ext>
            </a:extLst>
          </p:cNvPr>
          <p:cNvCxnSpPr>
            <a:cxnSpLocks/>
          </p:cNvCxnSpPr>
          <p:nvPr/>
        </p:nvCxnSpPr>
        <p:spPr>
          <a:xfrm flipH="1" flipV="1">
            <a:off x="2830291" y="3096038"/>
            <a:ext cx="152400" cy="6613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39B53F5A-446D-4302-C894-30D7EC6DD97C}"/>
              </a:ext>
            </a:extLst>
          </p:cNvPr>
          <p:cNvSpPr/>
          <p:nvPr/>
        </p:nvSpPr>
        <p:spPr>
          <a:xfrm>
            <a:off x="2371411" y="3342921"/>
            <a:ext cx="1222559" cy="5241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MW output reduces when SOC falls below 13%</a:t>
            </a:r>
          </a:p>
        </p:txBody>
      </p:sp>
      <p:sp>
        <p:nvSpPr>
          <p:cNvPr id="25" name="Rectangle 24">
            <a:extLst>
              <a:ext uri="{FF2B5EF4-FFF2-40B4-BE49-F238E27FC236}">
                <a16:creationId xmlns:a16="http://schemas.microsoft.com/office/drawing/2014/main" id="{F01CA01E-938E-AC5D-E7FE-09EC649E8AC1}"/>
              </a:ext>
            </a:extLst>
          </p:cNvPr>
          <p:cNvSpPr/>
          <p:nvPr/>
        </p:nvSpPr>
        <p:spPr>
          <a:xfrm>
            <a:off x="5970632" y="5222885"/>
            <a:ext cx="1222559" cy="5241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Large PRC calculated due to static HSL </a:t>
            </a:r>
          </a:p>
        </p:txBody>
      </p:sp>
      <p:cxnSp>
        <p:nvCxnSpPr>
          <p:cNvPr id="27" name="Straight Arrow Connector 26">
            <a:extLst>
              <a:ext uri="{FF2B5EF4-FFF2-40B4-BE49-F238E27FC236}">
                <a16:creationId xmlns:a16="http://schemas.microsoft.com/office/drawing/2014/main" id="{9A8A836F-360D-B0F2-8770-9F3448745DBF}"/>
              </a:ext>
            </a:extLst>
          </p:cNvPr>
          <p:cNvCxnSpPr>
            <a:cxnSpLocks/>
          </p:cNvCxnSpPr>
          <p:nvPr/>
        </p:nvCxnSpPr>
        <p:spPr>
          <a:xfrm flipH="1" flipV="1">
            <a:off x="5508718" y="5222885"/>
            <a:ext cx="461914" cy="262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704B45B5-C31C-B41E-EFD3-E15070B0B6B7}"/>
              </a:ext>
            </a:extLst>
          </p:cNvPr>
          <p:cNvCxnSpPr>
            <a:cxnSpLocks/>
          </p:cNvCxnSpPr>
          <p:nvPr/>
        </p:nvCxnSpPr>
        <p:spPr>
          <a:xfrm flipH="1" flipV="1">
            <a:off x="5436339" y="3779824"/>
            <a:ext cx="534293" cy="872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2BCFBF3C-162C-1B7D-96DC-4958403286F2}"/>
              </a:ext>
            </a:extLst>
          </p:cNvPr>
          <p:cNvCxnSpPr>
            <a:cxnSpLocks/>
          </p:cNvCxnSpPr>
          <p:nvPr/>
        </p:nvCxnSpPr>
        <p:spPr>
          <a:xfrm flipH="1" flipV="1">
            <a:off x="5429839" y="3096038"/>
            <a:ext cx="619350" cy="858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5978F7BF-1950-1BF0-31C4-A9B29DEF1335}"/>
              </a:ext>
            </a:extLst>
          </p:cNvPr>
          <p:cNvSpPr/>
          <p:nvPr/>
        </p:nvSpPr>
        <p:spPr>
          <a:xfrm>
            <a:off x="5939512" y="3867044"/>
            <a:ext cx="1222559" cy="5241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Resource cannot meet HSL or BP due to low SOC </a:t>
            </a:r>
          </a:p>
        </p:txBody>
      </p:sp>
    </p:spTree>
    <p:extLst>
      <p:ext uri="{BB962C8B-B14F-4D97-AF65-F5344CB8AC3E}">
        <p14:creationId xmlns:p14="http://schemas.microsoft.com/office/powerpoint/2010/main" val="3472153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6F50D-B0BF-CABC-3526-EB8BB0382434}"/>
              </a:ext>
            </a:extLst>
          </p:cNvPr>
          <p:cNvSpPr txBox="1">
            <a:spLocks/>
          </p:cNvSpPr>
          <p:nvPr/>
        </p:nvSpPr>
        <p:spPr>
          <a:xfrm>
            <a:off x="381000" y="243682"/>
            <a:ext cx="8458200" cy="518318"/>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rPr>
              <a:t>Incorrect HSL</a:t>
            </a:r>
            <a:r>
              <a:rPr kumimoji="0" lang="en-US" sz="2400" b="1" i="0" u="none" strike="noStrike" kern="1200" cap="none" spc="0" normalizeH="0" baseline="0" noProof="0" dirty="0">
                <a:ln>
                  <a:noFill/>
                </a:ln>
                <a:effectLst/>
                <a:uLnTx/>
                <a:uFillTx/>
                <a:latin typeface="Arial" panose="020B0604020202020204"/>
                <a:ea typeface="+mj-ea"/>
                <a:cs typeface="+mj-cs"/>
              </a:rPr>
              <a:t> </a:t>
            </a:r>
            <a:r>
              <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rPr>
              <a:t>Due to Equipment Unavailability</a:t>
            </a:r>
          </a:p>
        </p:txBody>
      </p:sp>
      <p:sp>
        <p:nvSpPr>
          <p:cNvPr id="3" name="Content Placeholder 2">
            <a:extLst>
              <a:ext uri="{FF2B5EF4-FFF2-40B4-BE49-F238E27FC236}">
                <a16:creationId xmlns:a16="http://schemas.microsoft.com/office/drawing/2014/main" id="{6FF1AD62-82C1-068A-C1C5-E033FC5CE38F}"/>
              </a:ext>
            </a:extLst>
          </p:cNvPr>
          <p:cNvSpPr txBox="1">
            <a:spLocks/>
          </p:cNvSpPr>
          <p:nvPr/>
        </p:nvSpPr>
        <p:spPr>
          <a:xfrm>
            <a:off x="304800" y="990600"/>
            <a:ext cx="85344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None/>
              <a:tabLst/>
              <a:defRPr/>
            </a:pPr>
            <a:r>
              <a:rPr lang="en-US" sz="1400" b="1" dirty="0">
                <a:latin typeface="Arial" panose="020B0604020202020204"/>
              </a:rPr>
              <a:t>Expectation: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Arial" panose="020B0604020202020204"/>
                <a:ea typeface="+mn-ea"/>
                <a:cs typeface="+mn-cs"/>
              </a:rPr>
              <a:t>ESRs should use a dynamic calculation to determine</a:t>
            </a:r>
            <a:r>
              <a:rPr kumimoji="0" lang="en-US" sz="1400" b="0" i="0" u="none" kern="1200" cap="none" spc="0" normalizeH="0" baseline="0" noProof="0" dirty="0">
                <a:ln>
                  <a:noFill/>
                </a:ln>
                <a:effectLst/>
                <a:uLnTx/>
                <a:uFillTx/>
                <a:latin typeface="Arial" panose="020B0604020202020204"/>
                <a:ea typeface="+mn-ea"/>
                <a:cs typeface="+mn-cs"/>
              </a:rPr>
              <a:t> telemetered dispatchable </a:t>
            </a:r>
            <a:r>
              <a:rPr kumimoji="0" lang="en-US" sz="1400" b="0" i="0" u="none" strike="noStrike" kern="1200" cap="none" spc="0" normalizeH="0" baseline="0" noProof="0" dirty="0">
                <a:ln>
                  <a:noFill/>
                </a:ln>
                <a:effectLst/>
                <a:uLnTx/>
                <a:uFillTx/>
                <a:latin typeface="Arial" panose="020B0604020202020204"/>
                <a:ea typeface="+mn-ea"/>
                <a:cs typeface="+mn-cs"/>
              </a:rPr>
              <a:t>HSL to improve ERCOT dispatch and PRC accounting.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Arial" panose="020B0604020202020204"/>
                <a:ea typeface="+mn-ea"/>
                <a:cs typeface="+mn-cs"/>
              </a:rPr>
              <a:t>Telemetered HSL should consider:</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Arial" panose="020B0604020202020204"/>
                <a:ea typeface="+mn-ea"/>
                <a:cs typeface="+mn-cs"/>
              </a:rPr>
              <a:t>State of Charge</a:t>
            </a:r>
          </a:p>
          <a:p>
            <a:pPr lvl="2" indent="-285750">
              <a:buFont typeface="Arial" panose="020B0604020202020204" pitchFamily="34" charset="0"/>
              <a:buChar char="–"/>
              <a:defRPr/>
            </a:pPr>
            <a:r>
              <a:rPr lang="en-US" sz="1400" dirty="0">
                <a:latin typeface="Arial" panose="020B0604020202020204"/>
              </a:rPr>
              <a:t>Available SOC, considering MXOS/MNOS and any nonlinearities when fully charged or nearing depletion. </a:t>
            </a:r>
            <a:endParaRPr kumimoji="0" lang="en-US" sz="1400" b="0" i="0" u="none" strike="noStrike" kern="1200" cap="none" spc="0" normalizeH="0" baseline="0" noProof="0" dirty="0">
              <a:ln>
                <a:noFill/>
              </a:ln>
              <a:effectLst/>
              <a:uLnTx/>
              <a:uFillTx/>
              <a:latin typeface="Arial" panose="020B0604020202020204"/>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Arial" panose="020B0604020202020204"/>
                <a:ea typeface="+mn-ea"/>
                <a:cs typeface="+mn-cs"/>
              </a:rPr>
              <a:t>Equipment availability</a:t>
            </a:r>
          </a:p>
          <a:p>
            <a:pPr lvl="2" indent="-285750">
              <a:buFont typeface="Arial" panose="020B0604020202020204" pitchFamily="34" charset="0"/>
              <a:buChar char="–"/>
              <a:defRPr/>
            </a:pPr>
            <a:r>
              <a:rPr lang="en-US" sz="1400" dirty="0">
                <a:latin typeface="Arial" panose="020B0604020202020204"/>
              </a:rPr>
              <a:t>Availability of </a:t>
            </a:r>
            <a:r>
              <a:rPr kumimoji="0" lang="en-US" sz="1400" b="0" i="0" u="none" strike="noStrike" kern="1200" cap="none" spc="0" normalizeH="0" baseline="0" noProof="0" dirty="0">
                <a:ln>
                  <a:noFill/>
                </a:ln>
                <a:effectLst/>
                <a:uLnTx/>
                <a:uFillTx/>
                <a:latin typeface="Arial" panose="020B0604020202020204"/>
                <a:ea typeface="+mn-ea"/>
                <a:cs typeface="+mn-cs"/>
              </a:rPr>
              <a:t>all equipment (inverters, battery cells/strings, etc.)</a:t>
            </a:r>
            <a:r>
              <a:rPr lang="en-US" sz="1400" strike="sngStrike" dirty="0">
                <a:latin typeface="Arial" panose="020B0604020202020204"/>
              </a:rPr>
              <a:t> </a:t>
            </a:r>
          </a:p>
          <a:p>
            <a:pPr>
              <a:defRPr/>
            </a:pPr>
            <a:r>
              <a:rPr lang="en-US" sz="1400" dirty="0">
                <a:latin typeface="Arial" panose="020B0604020202020204"/>
              </a:rPr>
              <a:t>Ensure procedures include conducting regularly scheduled maintenance for equipment. </a:t>
            </a:r>
          </a:p>
          <a:p>
            <a:pPr marL="0" indent="0">
              <a:buNone/>
              <a:defRPr/>
            </a:pPr>
            <a:endParaRPr lang="en-US" sz="1400" dirty="0">
              <a:latin typeface="Arial" panose="020B0604020202020204"/>
            </a:endParaRPr>
          </a:p>
          <a:p>
            <a:pPr marL="0" indent="0">
              <a:buNone/>
              <a:defRPr/>
            </a:pPr>
            <a:r>
              <a:rPr lang="en-US" sz="1400" b="1" dirty="0">
                <a:latin typeface="Arial" panose="020B0604020202020204"/>
              </a:rPr>
              <a:t>Reference:</a:t>
            </a:r>
          </a:p>
          <a:p>
            <a:pPr>
              <a:defRPr/>
            </a:pPr>
            <a:r>
              <a:rPr lang="en-US" sz="1400" dirty="0">
                <a:latin typeface="Arial" panose="020B0604020202020204"/>
              </a:rPr>
              <a:t>Nodal Protocols Section 3.8.5 Energy Storage Resources </a:t>
            </a:r>
          </a:p>
          <a:p>
            <a:pPr>
              <a:defRPr/>
            </a:pPr>
            <a:r>
              <a:rPr lang="en-US" sz="1400" dirty="0">
                <a:latin typeface="Arial" panose="020B0604020202020204"/>
              </a:rPr>
              <a:t>Business Practice Manual – ERCOT and QSE Operations Practice During the Operating Hour Section 3.13</a:t>
            </a:r>
          </a:p>
          <a:p>
            <a:pPr marL="0" indent="0">
              <a:buNone/>
              <a:defRPr/>
            </a:pPr>
            <a:endParaRPr lang="en-US" sz="1400" dirty="0">
              <a:latin typeface="Arial" panose="020B0604020202020204"/>
            </a:endParaRPr>
          </a:p>
          <a:p>
            <a:pPr>
              <a:defRPr/>
            </a:pPr>
            <a:endParaRPr kumimoji="0" lang="en-US" sz="1400" b="0" i="0" u="none" strike="noStrike" kern="1200" cap="none" spc="0" normalizeH="0" baseline="0" noProof="0" dirty="0">
              <a:ln>
                <a:noFill/>
              </a:ln>
              <a:effectLst/>
              <a:uLnTx/>
              <a:uFillTx/>
              <a:latin typeface="Arial" panose="020B0604020202020204"/>
              <a:ea typeface="+mn-ea"/>
              <a:cs typeface="+mn-cs"/>
            </a:endParaRPr>
          </a:p>
        </p:txBody>
      </p:sp>
      <p:sp>
        <p:nvSpPr>
          <p:cNvPr id="4" name="Slide Number Placeholder 3">
            <a:extLst>
              <a:ext uri="{FF2B5EF4-FFF2-40B4-BE49-F238E27FC236}">
                <a16:creationId xmlns:a16="http://schemas.microsoft.com/office/drawing/2014/main" id="{C45D3DC6-B81E-8561-F30D-62A1F43A81D2}"/>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47586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87853-3B83-C104-0C5D-06B9893692D1}"/>
              </a:ext>
            </a:extLst>
          </p:cNvPr>
          <p:cNvSpPr txBox="1">
            <a:spLocks/>
          </p:cNvSpPr>
          <p:nvPr/>
        </p:nvSpPr>
        <p:spPr>
          <a:xfrm>
            <a:off x="381000" y="243682"/>
            <a:ext cx="8458200" cy="518318"/>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rPr>
              <a:t>Incorrect PRC due to Suspect HRL in RIOO/RARF  </a:t>
            </a:r>
          </a:p>
        </p:txBody>
      </p:sp>
      <p:sp>
        <p:nvSpPr>
          <p:cNvPr id="3" name="Content Placeholder 2">
            <a:extLst>
              <a:ext uri="{FF2B5EF4-FFF2-40B4-BE49-F238E27FC236}">
                <a16:creationId xmlns:a16="http://schemas.microsoft.com/office/drawing/2014/main" id="{ACD70F50-3517-291E-7AD0-01E0875CC865}"/>
              </a:ext>
            </a:extLst>
          </p:cNvPr>
          <p:cNvSpPr txBox="1">
            <a:spLocks/>
          </p:cNvSpPr>
          <p:nvPr/>
        </p:nvSpPr>
        <p:spPr>
          <a:xfrm>
            <a:off x="266700" y="981075"/>
            <a:ext cx="82677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None/>
              <a:tabLst/>
              <a:defRPr/>
            </a:pPr>
            <a:r>
              <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rPr>
              <a:t>Issue:</a:t>
            </a:r>
          </a:p>
          <a:p>
            <a:pPr>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ESRs telemetering a net MW output greater than their High Reasonability Limit (HRL) modeled in RIOO/RARF. ERCOT systems use HRL to validate telemetry to prevent EMS from consuming erroneous data, flagging telemetered generation values as suspect if the resource output exceeds the modeled HRL, leading to inaccurate PRC accounting. </a:t>
            </a:r>
          </a:p>
          <a:p>
            <a:pPr marL="0" marR="0" lvl="0" indent="0" algn="l" defTabSz="914400" rtl="0" eaLnBrk="1" fontAlgn="auto" latinLnBrk="0" hangingPunct="1">
              <a:lnSpc>
                <a:spcPct val="100000"/>
              </a:lnSpc>
              <a:spcBef>
                <a:spcPct val="20000"/>
              </a:spcBef>
              <a:spcAft>
                <a:spcPts val="0"/>
              </a:spcAft>
              <a:buClrTx/>
              <a:buSzTx/>
              <a:buNone/>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
        <p:nvSpPr>
          <p:cNvPr id="4" name="Slide Number Placeholder 3">
            <a:extLst>
              <a:ext uri="{FF2B5EF4-FFF2-40B4-BE49-F238E27FC236}">
                <a16:creationId xmlns:a16="http://schemas.microsoft.com/office/drawing/2014/main" id="{89042C32-083D-E6AE-4835-3152C9194985}"/>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pic>
        <p:nvPicPr>
          <p:cNvPr id="6" name="Picture 5">
            <a:extLst>
              <a:ext uri="{FF2B5EF4-FFF2-40B4-BE49-F238E27FC236}">
                <a16:creationId xmlns:a16="http://schemas.microsoft.com/office/drawing/2014/main" id="{5A632AD4-38F3-6C56-A6E1-BA20E1659E68}"/>
              </a:ext>
            </a:extLst>
          </p:cNvPr>
          <p:cNvPicPr>
            <a:picLocks noChangeAspect="1"/>
          </p:cNvPicPr>
          <p:nvPr/>
        </p:nvPicPr>
        <p:blipFill>
          <a:blip r:embed="rId3"/>
          <a:stretch>
            <a:fillRect/>
          </a:stretch>
        </p:blipFill>
        <p:spPr>
          <a:xfrm>
            <a:off x="0" y="2151938"/>
            <a:ext cx="9144000" cy="4005852"/>
          </a:xfrm>
          <a:prstGeom prst="rect">
            <a:avLst/>
          </a:prstGeom>
        </p:spPr>
      </p:pic>
      <p:cxnSp>
        <p:nvCxnSpPr>
          <p:cNvPr id="8" name="Straight Arrow Connector 7">
            <a:extLst>
              <a:ext uri="{FF2B5EF4-FFF2-40B4-BE49-F238E27FC236}">
                <a16:creationId xmlns:a16="http://schemas.microsoft.com/office/drawing/2014/main" id="{DE67ED09-D723-F7B8-11A2-A5BB1E3F7487}"/>
              </a:ext>
            </a:extLst>
          </p:cNvPr>
          <p:cNvCxnSpPr>
            <a:cxnSpLocks/>
          </p:cNvCxnSpPr>
          <p:nvPr/>
        </p:nvCxnSpPr>
        <p:spPr>
          <a:xfrm flipV="1">
            <a:off x="3048786" y="3808429"/>
            <a:ext cx="0" cy="274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DA90299A-63DD-EDA5-9ADD-2BBC76FD6E07}"/>
              </a:ext>
            </a:extLst>
          </p:cNvPr>
          <p:cNvSpPr/>
          <p:nvPr/>
        </p:nvSpPr>
        <p:spPr>
          <a:xfrm>
            <a:off x="2029905" y="4083377"/>
            <a:ext cx="1752600" cy="604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LFC flagged as suspect, retains last good value of 57.26 MW</a:t>
            </a:r>
          </a:p>
        </p:txBody>
      </p:sp>
      <p:sp>
        <p:nvSpPr>
          <p:cNvPr id="10" name="TextBox 1">
            <a:extLst>
              <a:ext uri="{FF2B5EF4-FFF2-40B4-BE49-F238E27FC236}">
                <a16:creationId xmlns:a16="http://schemas.microsoft.com/office/drawing/2014/main" id="{C13C8048-DE9F-9D69-6BCB-290D485B87C7}"/>
              </a:ext>
            </a:extLst>
          </p:cNvPr>
          <p:cNvSpPr txBox="1"/>
          <p:nvPr/>
        </p:nvSpPr>
        <p:spPr>
          <a:xfrm>
            <a:off x="2124272" y="6189782"/>
            <a:ext cx="4686300" cy="605351"/>
          </a:xfrm>
          <a:prstGeom prst="rect">
            <a:avLst/>
          </a:prstGeom>
          <a:solidFill>
            <a:schemeClr val="accent1">
              <a:lumMod val="20000"/>
              <a:lumOff val="80000"/>
            </a:schemeClr>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t>Key Takeaway: This resource was operating at maximum capability. Incorrect PRC accounting was due to incorrect reasonability limits.</a:t>
            </a:r>
          </a:p>
        </p:txBody>
      </p:sp>
      <p:sp>
        <p:nvSpPr>
          <p:cNvPr id="11" name="Rectangle 10">
            <a:extLst>
              <a:ext uri="{FF2B5EF4-FFF2-40B4-BE49-F238E27FC236}">
                <a16:creationId xmlns:a16="http://schemas.microsoft.com/office/drawing/2014/main" id="{C7240739-7D72-8652-4648-4D382DBF173F}"/>
              </a:ext>
            </a:extLst>
          </p:cNvPr>
          <p:cNvSpPr/>
          <p:nvPr/>
        </p:nvSpPr>
        <p:spPr>
          <a:xfrm>
            <a:off x="4680408" y="4876799"/>
            <a:ext cx="1673258" cy="604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PRC calculated although resource had no headroom </a:t>
            </a:r>
          </a:p>
        </p:txBody>
      </p:sp>
      <p:cxnSp>
        <p:nvCxnSpPr>
          <p:cNvPr id="12" name="Straight Arrow Connector 11">
            <a:extLst>
              <a:ext uri="{FF2B5EF4-FFF2-40B4-BE49-F238E27FC236}">
                <a16:creationId xmlns:a16="http://schemas.microsoft.com/office/drawing/2014/main" id="{3392F68F-B4C4-5BAF-82A4-9103C6D11F9F}"/>
              </a:ext>
            </a:extLst>
          </p:cNvPr>
          <p:cNvCxnSpPr>
            <a:cxnSpLocks/>
          </p:cNvCxnSpPr>
          <p:nvPr/>
        </p:nvCxnSpPr>
        <p:spPr>
          <a:xfrm flipH="1">
            <a:off x="4128940" y="5481718"/>
            <a:ext cx="551468" cy="1178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095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87853-3B83-C104-0C5D-06B9893692D1}"/>
              </a:ext>
            </a:extLst>
          </p:cNvPr>
          <p:cNvSpPr txBox="1">
            <a:spLocks/>
          </p:cNvSpPr>
          <p:nvPr/>
        </p:nvSpPr>
        <p:spPr>
          <a:xfrm>
            <a:off x="381000" y="243682"/>
            <a:ext cx="8458200" cy="518318"/>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rPr>
              <a:t>Incorrect PRC due to Suspect HRL in RIOO/RARF  </a:t>
            </a:r>
          </a:p>
        </p:txBody>
      </p:sp>
      <p:sp>
        <p:nvSpPr>
          <p:cNvPr id="3" name="Content Placeholder 2">
            <a:extLst>
              <a:ext uri="{FF2B5EF4-FFF2-40B4-BE49-F238E27FC236}">
                <a16:creationId xmlns:a16="http://schemas.microsoft.com/office/drawing/2014/main" id="{ACD70F50-3517-291E-7AD0-01E0875CC865}"/>
              </a:ext>
            </a:extLst>
          </p:cNvPr>
          <p:cNvSpPr txBox="1">
            <a:spLocks/>
          </p:cNvSpPr>
          <p:nvPr/>
        </p:nvSpPr>
        <p:spPr>
          <a:xfrm>
            <a:off x="266700" y="981075"/>
            <a:ext cx="82677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None/>
              <a:tabLst/>
              <a:defRPr/>
            </a:pPr>
            <a:r>
              <a:rPr lang="en-US" sz="1400" b="1" dirty="0">
                <a:solidFill>
                  <a:srgbClr val="5B6770"/>
                </a:solidFill>
                <a:latin typeface="Arial" panose="020B0604020202020204"/>
              </a:rPr>
              <a:t>Expectation: </a:t>
            </a:r>
            <a:endPar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High Reasonability Limits should reflect true maximum capability of resources. </a:t>
            </a:r>
            <a:endParaRPr kumimoji="0" lang="en-US" sz="1400" b="0" i="0" u="none" strike="sngStrike" kern="1200" cap="none" spc="0" normalizeH="0" baseline="0" noProof="0" dirty="0">
              <a:ln>
                <a:noFill/>
              </a:ln>
              <a:solidFill>
                <a:srgbClr val="5B6770"/>
              </a:solidFill>
              <a:effectLst/>
              <a:uLnTx/>
              <a:uFillTx/>
              <a:latin typeface="Arial" panose="020B0604020202020204"/>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This update can be made via RIOO. </a:t>
            </a: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en-US" sz="1400" dirty="0">
              <a:solidFill>
                <a:srgbClr val="5B6770"/>
              </a:solidFill>
              <a:latin typeface="Arial" panose="020B0604020202020204"/>
            </a:endParaRPr>
          </a:p>
          <a:p>
            <a:pPr marL="57150" indent="0">
              <a:buNone/>
              <a:defRPr/>
            </a:pPr>
            <a:r>
              <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rPr>
              <a:t>Reference: </a:t>
            </a:r>
          </a:p>
          <a:p>
            <a:pPr indent="-285750">
              <a:defRPr/>
            </a:pPr>
            <a:r>
              <a:rPr lang="en-US" sz="1400" dirty="0">
                <a:solidFill>
                  <a:srgbClr val="5B6770"/>
                </a:solidFill>
                <a:latin typeface="Arial" panose="020B0604020202020204"/>
              </a:rPr>
              <a:t>ERCOT</a:t>
            </a:r>
            <a:r>
              <a:rPr lang="en-US" sz="1400" b="1" dirty="0">
                <a:solidFill>
                  <a:srgbClr val="5B6770"/>
                </a:solidFill>
                <a:latin typeface="Arial" panose="020B0604020202020204"/>
              </a:rPr>
              <a:t> </a:t>
            </a:r>
            <a:r>
              <a:rPr kumimoji="0" lang="en-US" sz="1400" i="0" u="none" strike="noStrike" kern="1200" cap="none" spc="0" normalizeH="0" baseline="0" noProof="0" dirty="0">
                <a:ln>
                  <a:noFill/>
                </a:ln>
                <a:effectLst/>
                <a:uLnTx/>
                <a:uFillTx/>
                <a:latin typeface="Arial" panose="020B0604020202020204"/>
                <a:ea typeface="+mn-ea"/>
                <a:cs typeface="+mn-cs"/>
              </a:rPr>
              <a:t>Resource Registration Glossary</a:t>
            </a:r>
          </a:p>
        </p:txBody>
      </p:sp>
      <p:sp>
        <p:nvSpPr>
          <p:cNvPr id="4" name="Slide Number Placeholder 3">
            <a:extLst>
              <a:ext uri="{FF2B5EF4-FFF2-40B4-BE49-F238E27FC236}">
                <a16:creationId xmlns:a16="http://schemas.microsoft.com/office/drawing/2014/main" id="{89042C32-083D-E6AE-4835-3152C9194985}"/>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465440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ECC31-A6B7-1B8C-DB37-D8CAC6991DCC}"/>
              </a:ext>
            </a:extLst>
          </p:cNvPr>
          <p:cNvSpPr>
            <a:spLocks noGrp="1"/>
          </p:cNvSpPr>
          <p:nvPr>
            <p:ph type="title"/>
          </p:nvPr>
        </p:nvSpPr>
        <p:spPr>
          <a:xfrm>
            <a:off x="381000" y="243682"/>
            <a:ext cx="8458200" cy="518318"/>
          </a:xfrm>
        </p:spPr>
        <p:txBody>
          <a:bodyPr/>
          <a:lstStyle/>
          <a:p>
            <a:r>
              <a:rPr lang="en-US" dirty="0"/>
              <a:t>Resources Experiencing Equipment Failure</a:t>
            </a:r>
          </a:p>
        </p:txBody>
      </p:sp>
      <p:sp>
        <p:nvSpPr>
          <p:cNvPr id="3" name="Content Placeholder 2">
            <a:extLst>
              <a:ext uri="{FF2B5EF4-FFF2-40B4-BE49-F238E27FC236}">
                <a16:creationId xmlns:a16="http://schemas.microsoft.com/office/drawing/2014/main" id="{80027BFF-B2DC-E08A-7B34-83DB2BCD1D85}"/>
              </a:ext>
            </a:extLst>
          </p:cNvPr>
          <p:cNvSpPr>
            <a:spLocks noGrp="1"/>
          </p:cNvSpPr>
          <p:nvPr>
            <p:ph idx="1"/>
          </p:nvPr>
        </p:nvSpPr>
        <p:spPr>
          <a:xfrm>
            <a:off x="152400" y="762000"/>
            <a:ext cx="8534400" cy="5052221"/>
          </a:xfrm>
        </p:spPr>
        <p:txBody>
          <a:bodyPr/>
          <a:lstStyle/>
          <a:p>
            <a:pPr marL="0" indent="0">
              <a:buNone/>
            </a:pPr>
            <a:r>
              <a:rPr lang="en-US" sz="1400" b="1" dirty="0">
                <a:solidFill>
                  <a:schemeClr val="tx2"/>
                </a:solidFill>
              </a:rPr>
              <a:t>Issue:</a:t>
            </a:r>
          </a:p>
          <a:p>
            <a:r>
              <a:rPr lang="en-US" sz="1400" dirty="0">
                <a:solidFill>
                  <a:schemeClr val="tx2"/>
                </a:solidFill>
              </a:rPr>
              <a:t>Some resources experienced operational issues leading up to or during the event and did not enter ONHOLD status, leading to inaccurate PRC accounting. </a:t>
            </a:r>
          </a:p>
        </p:txBody>
      </p:sp>
      <p:sp>
        <p:nvSpPr>
          <p:cNvPr id="4" name="Slide Number Placeholder 3">
            <a:extLst>
              <a:ext uri="{FF2B5EF4-FFF2-40B4-BE49-F238E27FC236}">
                <a16:creationId xmlns:a16="http://schemas.microsoft.com/office/drawing/2014/main" id="{A1863BEF-0EB2-3F6B-5C29-B8D7B121C00E}"/>
              </a:ext>
            </a:extLst>
          </p:cNvPr>
          <p:cNvSpPr>
            <a:spLocks noGrp="1"/>
          </p:cNvSpPr>
          <p:nvPr>
            <p:ph type="sldNum" sz="quarter" idx="4"/>
          </p:nvPr>
        </p:nvSpPr>
        <p:spPr>
          <a:xfrm>
            <a:off x="8534400" y="6561138"/>
            <a:ext cx="533400" cy="220662"/>
          </a:xfrm>
        </p:spPr>
        <p:txBody>
          <a:bodyPr/>
          <a:lstStyle/>
          <a:p>
            <a:fld id="{1D93BD3E-1E9A-4970-A6F7-E7AC52762E0C}" type="slidenum">
              <a:rPr lang="en-US" smtClean="0"/>
              <a:pPr/>
              <a:t>14</a:t>
            </a:fld>
            <a:endParaRPr lang="en-US"/>
          </a:p>
        </p:txBody>
      </p:sp>
      <p:pic>
        <p:nvPicPr>
          <p:cNvPr id="8" name="Picture 7">
            <a:extLst>
              <a:ext uri="{FF2B5EF4-FFF2-40B4-BE49-F238E27FC236}">
                <a16:creationId xmlns:a16="http://schemas.microsoft.com/office/drawing/2014/main" id="{A2D08AAA-B8CB-ED83-B491-23C57DDB2410}"/>
              </a:ext>
            </a:extLst>
          </p:cNvPr>
          <p:cNvPicPr>
            <a:picLocks noChangeAspect="1"/>
          </p:cNvPicPr>
          <p:nvPr/>
        </p:nvPicPr>
        <p:blipFill>
          <a:blip r:embed="rId2"/>
          <a:stretch>
            <a:fillRect/>
          </a:stretch>
        </p:blipFill>
        <p:spPr>
          <a:xfrm>
            <a:off x="0" y="2161262"/>
            <a:ext cx="9144000" cy="3783068"/>
          </a:xfrm>
          <a:prstGeom prst="rect">
            <a:avLst/>
          </a:prstGeom>
        </p:spPr>
      </p:pic>
      <p:sp>
        <p:nvSpPr>
          <p:cNvPr id="9" name="TextBox 1">
            <a:extLst>
              <a:ext uri="{FF2B5EF4-FFF2-40B4-BE49-F238E27FC236}">
                <a16:creationId xmlns:a16="http://schemas.microsoft.com/office/drawing/2014/main" id="{9EBFDF21-AEF7-0EEA-E71C-9A30E0D1CAAC}"/>
              </a:ext>
            </a:extLst>
          </p:cNvPr>
          <p:cNvSpPr txBox="1"/>
          <p:nvPr/>
        </p:nvSpPr>
        <p:spPr>
          <a:xfrm>
            <a:off x="2571750" y="6074438"/>
            <a:ext cx="4076700" cy="679109"/>
          </a:xfrm>
          <a:prstGeom prst="rect">
            <a:avLst/>
          </a:prstGeom>
          <a:solidFill>
            <a:schemeClr val="accent1">
              <a:lumMod val="20000"/>
              <a:lumOff val="80000"/>
            </a:schemeClr>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t>Key Takeaway: This resource experienced an equipment failure but used ONHOLD status correctly to improve dispatch and PRC accounting.</a:t>
            </a:r>
          </a:p>
        </p:txBody>
      </p:sp>
      <p:sp>
        <p:nvSpPr>
          <p:cNvPr id="10" name="Rectangle 9">
            <a:extLst>
              <a:ext uri="{FF2B5EF4-FFF2-40B4-BE49-F238E27FC236}">
                <a16:creationId xmlns:a16="http://schemas.microsoft.com/office/drawing/2014/main" id="{5C44E9E1-A3F0-D3AA-F677-0BD38DD7810F}"/>
              </a:ext>
            </a:extLst>
          </p:cNvPr>
          <p:cNvSpPr/>
          <p:nvPr/>
        </p:nvSpPr>
        <p:spPr>
          <a:xfrm>
            <a:off x="2429759" y="4440026"/>
            <a:ext cx="1303255" cy="6787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PRC = 0 when resource enters ONHOLD status. </a:t>
            </a:r>
          </a:p>
        </p:txBody>
      </p:sp>
      <p:cxnSp>
        <p:nvCxnSpPr>
          <p:cNvPr id="11" name="Straight Arrow Connector 10">
            <a:extLst>
              <a:ext uri="{FF2B5EF4-FFF2-40B4-BE49-F238E27FC236}">
                <a16:creationId xmlns:a16="http://schemas.microsoft.com/office/drawing/2014/main" id="{C09258A8-E96D-FDDD-FE8E-F576CED3B575}"/>
              </a:ext>
            </a:extLst>
          </p:cNvPr>
          <p:cNvCxnSpPr>
            <a:cxnSpLocks/>
            <a:stCxn id="10" idx="1"/>
          </p:cNvCxnSpPr>
          <p:nvPr/>
        </p:nvCxnSpPr>
        <p:spPr>
          <a:xfrm flipH="1" flipV="1">
            <a:off x="2102177" y="4309917"/>
            <a:ext cx="327582" cy="469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53EFC9C0-25B5-17D7-435B-CF5A6B99B6F7}"/>
              </a:ext>
            </a:extLst>
          </p:cNvPr>
          <p:cNvCxnSpPr>
            <a:cxnSpLocks/>
            <a:stCxn id="10" idx="1"/>
          </p:cNvCxnSpPr>
          <p:nvPr/>
        </p:nvCxnSpPr>
        <p:spPr>
          <a:xfrm flipH="1">
            <a:off x="2168165" y="4779391"/>
            <a:ext cx="261594" cy="857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158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ECC31-A6B7-1B8C-DB37-D8CAC6991DCC}"/>
              </a:ext>
            </a:extLst>
          </p:cNvPr>
          <p:cNvSpPr>
            <a:spLocks noGrp="1"/>
          </p:cNvSpPr>
          <p:nvPr>
            <p:ph type="title"/>
          </p:nvPr>
        </p:nvSpPr>
        <p:spPr>
          <a:xfrm>
            <a:off x="381000" y="243682"/>
            <a:ext cx="8458200" cy="518318"/>
          </a:xfrm>
        </p:spPr>
        <p:txBody>
          <a:bodyPr/>
          <a:lstStyle/>
          <a:p>
            <a:r>
              <a:rPr lang="en-US" dirty="0"/>
              <a:t>Resources Experiencing Equipment Failure</a:t>
            </a:r>
          </a:p>
        </p:txBody>
      </p:sp>
      <p:sp>
        <p:nvSpPr>
          <p:cNvPr id="3" name="Content Placeholder 2">
            <a:extLst>
              <a:ext uri="{FF2B5EF4-FFF2-40B4-BE49-F238E27FC236}">
                <a16:creationId xmlns:a16="http://schemas.microsoft.com/office/drawing/2014/main" id="{80027BFF-B2DC-E08A-7B34-83DB2BCD1D85}"/>
              </a:ext>
            </a:extLst>
          </p:cNvPr>
          <p:cNvSpPr>
            <a:spLocks noGrp="1"/>
          </p:cNvSpPr>
          <p:nvPr>
            <p:ph idx="1"/>
          </p:nvPr>
        </p:nvSpPr>
        <p:spPr>
          <a:xfrm>
            <a:off x="152400" y="762000"/>
            <a:ext cx="8534400" cy="5052221"/>
          </a:xfrm>
        </p:spPr>
        <p:txBody>
          <a:bodyPr/>
          <a:lstStyle/>
          <a:p>
            <a:pPr marL="0" indent="0">
              <a:buNone/>
            </a:pPr>
            <a:r>
              <a:rPr lang="en-US" sz="1400" b="1" dirty="0">
                <a:solidFill>
                  <a:schemeClr val="tx2"/>
                </a:solidFill>
              </a:rPr>
              <a:t>Expectation: </a:t>
            </a:r>
            <a:endParaRPr lang="en-US" sz="1400" dirty="0">
              <a:solidFill>
                <a:schemeClr val="tx2"/>
              </a:solidFill>
            </a:endParaRPr>
          </a:p>
          <a:p>
            <a:r>
              <a:rPr lang="en-US" sz="1400" dirty="0">
                <a:solidFill>
                  <a:schemeClr val="tx2"/>
                </a:solidFill>
              </a:rPr>
              <a:t>Resources should use the ONHOLD resource status when experiencing operational issues to help improve ERCOT dispatch and PRC accounting. </a:t>
            </a:r>
          </a:p>
          <a:p>
            <a:pPr marL="0" indent="0">
              <a:buNone/>
            </a:pPr>
            <a:endParaRPr lang="en-US" sz="1400" dirty="0">
              <a:solidFill>
                <a:schemeClr val="tx2"/>
              </a:solidFill>
            </a:endParaRPr>
          </a:p>
          <a:p>
            <a:pPr marL="0" indent="0">
              <a:buNone/>
            </a:pPr>
            <a:r>
              <a:rPr lang="en-US" sz="1400" b="1" dirty="0">
                <a:solidFill>
                  <a:schemeClr val="tx2"/>
                </a:solidFill>
              </a:rPr>
              <a:t>Reference: </a:t>
            </a:r>
          </a:p>
          <a:p>
            <a:r>
              <a:rPr lang="en-US" sz="1400" dirty="0">
                <a:solidFill>
                  <a:schemeClr val="tx2"/>
                </a:solidFill>
              </a:rPr>
              <a:t>Nodal Protocols Section 6.5.5.1 Changes in Resource Status Paragraph (2)</a:t>
            </a:r>
          </a:p>
        </p:txBody>
      </p:sp>
      <p:sp>
        <p:nvSpPr>
          <p:cNvPr id="4" name="Slide Number Placeholder 3">
            <a:extLst>
              <a:ext uri="{FF2B5EF4-FFF2-40B4-BE49-F238E27FC236}">
                <a16:creationId xmlns:a16="http://schemas.microsoft.com/office/drawing/2014/main" id="{A1863BEF-0EB2-3F6B-5C29-B8D7B121C00E}"/>
              </a:ext>
            </a:extLst>
          </p:cNvPr>
          <p:cNvSpPr>
            <a:spLocks noGrp="1"/>
          </p:cNvSpPr>
          <p:nvPr>
            <p:ph type="sldNum" sz="quarter" idx="4"/>
          </p:nvPr>
        </p:nvSpPr>
        <p:spPr>
          <a:xfrm>
            <a:off x="8534400" y="6561138"/>
            <a:ext cx="533400" cy="220662"/>
          </a:xfrm>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2995650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2">
            <a:extLst>
              <a:ext uri="{FF2B5EF4-FFF2-40B4-BE49-F238E27FC236}">
                <a16:creationId xmlns:a16="http://schemas.microsoft.com/office/drawing/2014/main" id="{5E7EA1A1-1A06-6BEB-A0F1-FCAD7C88514A}"/>
              </a:ext>
            </a:extLst>
          </p:cNvPr>
          <p:cNvSpPr txBox="1">
            <a:spLocks/>
          </p:cNvSpPr>
          <p:nvPr/>
        </p:nvSpPr>
        <p:spPr>
          <a:xfrm>
            <a:off x="304800" y="990600"/>
            <a:ext cx="8763000" cy="5410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Based on the analysis and RFI responses ERCOT estimates, ~22% of the PRC at 7:25pm to be incorrect. </a:t>
            </a:r>
            <a:r>
              <a:rPr kumimoji="0" lang="en-US" sz="1400" b="0" i="0" u="none" strike="noStrike" kern="1200" cap="none" spc="0" normalizeH="0" baseline="0" noProof="0" dirty="0">
                <a:ln>
                  <a:noFill/>
                </a:ln>
                <a:effectLst/>
                <a:uLnTx/>
                <a:uFillTx/>
                <a:latin typeface="Arial" panose="020B0604020202020204"/>
                <a:ea typeface="+mn-ea"/>
                <a:cs typeface="+mn-cs"/>
              </a:rPr>
              <a:t>PRC from load was not reviewed in this analysis.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Note that Other PRC includes Hydro, Thermal, and Combined Cycle Resources.</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1" i="0" u="none" strike="noStrike" kern="1200" cap="none" spc="0" normalizeH="0" baseline="0" noProof="0" dirty="0">
              <a:ln>
                <a:noFill/>
              </a:ln>
              <a:solidFill>
                <a:srgbClr val="5B6770"/>
              </a:solidFill>
              <a:effectLst/>
              <a:uLnTx/>
              <a:uFillTx/>
              <a:latin typeface="Arial" panose="020B0604020202020204"/>
              <a:ea typeface="+mn-ea"/>
              <a:cs typeface="+mn-cs"/>
            </a:endParaRPr>
          </a:p>
        </p:txBody>
      </p:sp>
      <p:graphicFrame>
        <p:nvGraphicFramePr>
          <p:cNvPr id="24" name="Chart 23">
            <a:extLst>
              <a:ext uri="{FF2B5EF4-FFF2-40B4-BE49-F238E27FC236}">
                <a16:creationId xmlns:a16="http://schemas.microsoft.com/office/drawing/2014/main" id="{788D3802-061D-5F34-5832-C712E1898342}"/>
              </a:ext>
            </a:extLst>
          </p:cNvPr>
          <p:cNvGraphicFramePr>
            <a:graphicFrameLocks/>
          </p:cNvGraphicFramePr>
          <p:nvPr>
            <p:extLst>
              <p:ext uri="{D42A27DB-BD31-4B8C-83A1-F6EECF244321}">
                <p14:modId xmlns:p14="http://schemas.microsoft.com/office/powerpoint/2010/main" val="3455996476"/>
              </p:ext>
            </p:extLst>
          </p:nvPr>
        </p:nvGraphicFramePr>
        <p:xfrm>
          <a:off x="228600" y="1676400"/>
          <a:ext cx="4419600" cy="3429000"/>
        </p:xfrm>
        <a:graphic>
          <a:graphicData uri="http://schemas.openxmlformats.org/drawingml/2006/chart">
            <c:chart xmlns:c="http://schemas.openxmlformats.org/drawingml/2006/chart" xmlns:r="http://schemas.openxmlformats.org/officeDocument/2006/relationships" r:id="rId2"/>
          </a:graphicData>
        </a:graphic>
      </p:graphicFrame>
      <p:sp>
        <p:nvSpPr>
          <p:cNvPr id="25" name="Title 1">
            <a:extLst>
              <a:ext uri="{FF2B5EF4-FFF2-40B4-BE49-F238E27FC236}">
                <a16:creationId xmlns:a16="http://schemas.microsoft.com/office/drawing/2014/main" id="{E8567F62-AB97-5B22-93F2-E52BF8A81134}"/>
              </a:ext>
            </a:extLst>
          </p:cNvPr>
          <p:cNvSpPr txBox="1">
            <a:spLocks/>
          </p:cNvSpPr>
          <p:nvPr/>
        </p:nvSpPr>
        <p:spPr>
          <a:xfrm>
            <a:off x="381000" y="243682"/>
            <a:ext cx="8458200" cy="518318"/>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a:ln>
                  <a:noFill/>
                </a:ln>
                <a:solidFill>
                  <a:srgbClr val="00AEC7"/>
                </a:solidFill>
                <a:effectLst/>
                <a:uLnTx/>
                <a:uFillTx/>
                <a:latin typeface="Arial" panose="020B0604020202020204"/>
                <a:ea typeface="+mj-ea"/>
                <a:cs typeface="+mj-cs"/>
              </a:rPr>
              <a:t>PRC Review</a:t>
            </a:r>
            <a:endParaRPr kumimoji="0" lang="en-US" sz="2400" b="1" i="0" u="none" strike="noStrike" kern="1200" cap="none" spc="0" normalizeH="0" baseline="0" noProof="0" dirty="0">
              <a:ln>
                <a:noFill/>
              </a:ln>
              <a:solidFill>
                <a:srgbClr val="FF0000"/>
              </a:solidFill>
              <a:effectLst/>
              <a:uLnTx/>
              <a:uFillTx/>
              <a:latin typeface="Arial" panose="020B0604020202020204"/>
              <a:ea typeface="+mj-ea"/>
              <a:cs typeface="+mj-cs"/>
            </a:endParaRPr>
          </a:p>
        </p:txBody>
      </p:sp>
      <p:sp>
        <p:nvSpPr>
          <p:cNvPr id="26" name="Slide Number Placeholder 3">
            <a:extLst>
              <a:ext uri="{FF2B5EF4-FFF2-40B4-BE49-F238E27FC236}">
                <a16:creationId xmlns:a16="http://schemas.microsoft.com/office/drawing/2014/main" id="{921EE2B6-A6B5-A11A-2D43-72F47FE0E91D}"/>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27" name="TextBox 1">
            <a:extLst>
              <a:ext uri="{FF2B5EF4-FFF2-40B4-BE49-F238E27FC236}">
                <a16:creationId xmlns:a16="http://schemas.microsoft.com/office/drawing/2014/main" id="{454DD9C5-A761-7091-A0C8-6E847F57E46A}"/>
              </a:ext>
            </a:extLst>
          </p:cNvPr>
          <p:cNvSpPr txBox="1"/>
          <p:nvPr/>
        </p:nvSpPr>
        <p:spPr>
          <a:xfrm>
            <a:off x="1066800" y="2667000"/>
            <a:ext cx="2601651" cy="290519"/>
          </a:xfrm>
          <a:prstGeom prst="rect">
            <a:avLst/>
          </a:prstGeom>
          <a:solidFill>
            <a:srgbClr val="00AEC7">
              <a:lumMod val="20000"/>
              <a:lumOff val="80000"/>
            </a:srgbClr>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Arial" panose="020B0604020202020204"/>
                <a:ea typeface="+mn-ea"/>
                <a:cs typeface="+mn-cs"/>
              </a:rPr>
              <a:t>Total Actual PRC = 2030 MW</a:t>
            </a:r>
          </a:p>
        </p:txBody>
      </p:sp>
      <p:graphicFrame>
        <p:nvGraphicFramePr>
          <p:cNvPr id="28" name="Table 27">
            <a:extLst>
              <a:ext uri="{FF2B5EF4-FFF2-40B4-BE49-F238E27FC236}">
                <a16:creationId xmlns:a16="http://schemas.microsoft.com/office/drawing/2014/main" id="{AB5C0428-81FD-CEAF-D6C5-A052FA65C1D7}"/>
              </a:ext>
            </a:extLst>
          </p:cNvPr>
          <p:cNvGraphicFramePr>
            <a:graphicFrameLocks noGrp="1"/>
          </p:cNvGraphicFramePr>
          <p:nvPr>
            <p:extLst>
              <p:ext uri="{D42A27DB-BD31-4B8C-83A1-F6EECF244321}">
                <p14:modId xmlns:p14="http://schemas.microsoft.com/office/powerpoint/2010/main" val="430320077"/>
              </p:ext>
            </p:extLst>
          </p:nvPr>
        </p:nvGraphicFramePr>
        <p:xfrm>
          <a:off x="5676899" y="4917627"/>
          <a:ext cx="2362201" cy="970228"/>
        </p:xfrm>
        <a:graphic>
          <a:graphicData uri="http://schemas.openxmlformats.org/drawingml/2006/table">
            <a:tbl>
              <a:tblPr/>
              <a:tblGrid>
                <a:gridCol w="1066365">
                  <a:extLst>
                    <a:ext uri="{9D8B030D-6E8A-4147-A177-3AD203B41FA5}">
                      <a16:colId xmlns:a16="http://schemas.microsoft.com/office/drawing/2014/main" val="1534630965"/>
                    </a:ext>
                  </a:extLst>
                </a:gridCol>
                <a:gridCol w="647918">
                  <a:extLst>
                    <a:ext uri="{9D8B030D-6E8A-4147-A177-3AD203B41FA5}">
                      <a16:colId xmlns:a16="http://schemas.microsoft.com/office/drawing/2014/main" val="881682484"/>
                    </a:ext>
                  </a:extLst>
                </a:gridCol>
                <a:gridCol w="647918">
                  <a:extLst>
                    <a:ext uri="{9D8B030D-6E8A-4147-A177-3AD203B41FA5}">
                      <a16:colId xmlns:a16="http://schemas.microsoft.com/office/drawing/2014/main" val="2354800696"/>
                    </a:ext>
                  </a:extLst>
                </a:gridCol>
              </a:tblGrid>
              <a:tr h="222224">
                <a:tc gridSpan="3">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ctr"/>
                      <a:r>
                        <a:rPr lang="en-US" sz="1100" b="1" i="0" u="none" strike="noStrike" dirty="0">
                          <a:solidFill>
                            <a:srgbClr val="000000"/>
                          </a:solidFill>
                          <a:effectLst/>
                          <a:latin typeface="Calibri" panose="020F0502020204030204" pitchFamily="34" charset="0"/>
                        </a:rPr>
                        <a:t>Remaining Continuous PRC Elsewhere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hMerge="1">
                  <a:txBody>
                    <a:bodyPr/>
                    <a:lstStyle/>
                    <a:p>
                      <a:pPr algn="ctr" fontAlgn="ctr"/>
                      <a:endParaRPr lang="en-US" sz="11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pPr algn="ctr" fontAlgn="ctr"/>
                      <a:endParaRPr lang="en-US" sz="1100" b="1"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401926154"/>
                  </a:ext>
                </a:extLst>
              </a:tr>
              <a:tr h="222224">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ctr"/>
                      <a:r>
                        <a:rPr lang="en-US" sz="1100" b="1" i="0" u="none" strike="noStrike" dirty="0">
                          <a:solidFill>
                            <a:srgbClr val="000000"/>
                          </a:solidFill>
                          <a:effectLst/>
                          <a:latin typeface="Calibri" panose="020F0502020204030204" pitchFamily="34" charset="0"/>
                        </a:rPr>
                        <a:t>Resource Type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ctr"/>
                      <a:r>
                        <a:rPr lang="en-US" sz="1100" b="1" i="0" u="none" strike="noStrike" dirty="0">
                          <a:solidFill>
                            <a:srgbClr val="000000"/>
                          </a:solidFill>
                          <a:effectLst/>
                          <a:latin typeface="Calibri" panose="020F0502020204030204" pitchFamily="34" charset="0"/>
                        </a:rPr>
                        <a:t>Count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ctr"/>
                      <a:r>
                        <a:rPr lang="en-US" sz="1100" b="1" i="0" u="none" strike="noStrike" dirty="0">
                          <a:solidFill>
                            <a:srgbClr val="000000"/>
                          </a:solidFill>
                          <a:effectLst/>
                          <a:latin typeface="Calibri" panose="020F0502020204030204" pitchFamily="34" charset="0"/>
                        </a:rPr>
                        <a:t>PRC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3482892366"/>
                  </a:ext>
                </a:extLst>
              </a:tr>
              <a:tr h="153422">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ctr"/>
                      <a:r>
                        <a:rPr lang="en-US" sz="1100" b="1" i="0" u="none" strike="noStrike" dirty="0">
                          <a:solidFill>
                            <a:srgbClr val="000000"/>
                          </a:solidFill>
                          <a:effectLst/>
                          <a:latin typeface="Calibri" panose="020F0502020204030204" pitchFamily="34" charset="0"/>
                        </a:rPr>
                        <a:t>ESR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b"/>
                      <a:r>
                        <a:rPr lang="en-US" sz="1100" b="0" i="0" u="none" strike="noStrike" dirty="0">
                          <a:solidFill>
                            <a:srgbClr val="000000"/>
                          </a:solidFill>
                          <a:effectLst/>
                          <a:latin typeface="Calibri" panose="020F050202020403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b"/>
                      <a:r>
                        <a:rPr lang="en-US" sz="1100" b="0" i="0" u="none" strike="noStrike" dirty="0">
                          <a:solidFill>
                            <a:srgbClr val="000000"/>
                          </a:solidFill>
                          <a:effectLst/>
                          <a:latin typeface="Calibri" panose="020F0502020204030204" pitchFamily="34" charset="0"/>
                        </a:rPr>
                        <a:t>38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31997141"/>
                  </a:ext>
                </a:extLst>
              </a:tr>
              <a:tr h="153422">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ctr"/>
                      <a:r>
                        <a:rPr lang="en-US" sz="1100" b="1" i="0" u="none" strike="noStrike" dirty="0">
                          <a:solidFill>
                            <a:srgbClr val="000000"/>
                          </a:solidFill>
                          <a:effectLst/>
                          <a:latin typeface="Calibri" panose="020F0502020204030204" pitchFamily="34" charset="0"/>
                        </a:rPr>
                        <a:t>ESR-CLR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b"/>
                      <a:r>
                        <a:rPr lang="en-US" sz="1100" b="0" i="0" u="none" strike="noStrike" dirty="0">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b"/>
                      <a:r>
                        <a:rPr lang="en-US" sz="1100" b="0" i="0" u="none" strike="noStrike" dirty="0">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52612750"/>
                  </a:ext>
                </a:extLst>
              </a:tr>
              <a:tr h="153422">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ctr"/>
                      <a:r>
                        <a:rPr lang="en-US" sz="1100" b="1" i="0" u="none" strike="noStrike" dirty="0">
                          <a:solidFill>
                            <a:srgbClr val="000000"/>
                          </a:solidFill>
                          <a:effectLst/>
                          <a:latin typeface="Calibri" panose="020F0502020204030204" pitchFamily="34" charset="0"/>
                        </a:rPr>
                        <a:t>Thermal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b"/>
                      <a:r>
                        <a:rPr lang="en-US" sz="1100" b="0" i="0" u="none" strike="noStrike" dirty="0">
                          <a:solidFill>
                            <a:srgbClr val="000000"/>
                          </a:solidFill>
                          <a:effectLst/>
                          <a:latin typeface="Calibri" panose="020F0502020204030204" pitchFamily="34" charset="0"/>
                        </a:rPr>
                        <a:t> 18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fontAlgn="b"/>
                      <a:r>
                        <a:rPr lang="en-US" sz="1100" b="0" i="0" u="none" strike="noStrike" dirty="0">
                          <a:solidFill>
                            <a:srgbClr val="000000"/>
                          </a:solidFill>
                          <a:effectLst/>
                          <a:latin typeface="Calibri" panose="020F0502020204030204" pitchFamily="34" charset="0"/>
                        </a:rPr>
                        <a:t>17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6883670"/>
                  </a:ext>
                </a:extLst>
              </a:tr>
            </a:tbl>
          </a:graphicData>
        </a:graphic>
      </p:graphicFrame>
      <p:pic>
        <p:nvPicPr>
          <p:cNvPr id="29" name="Picture 28">
            <a:extLst>
              <a:ext uri="{FF2B5EF4-FFF2-40B4-BE49-F238E27FC236}">
                <a16:creationId xmlns:a16="http://schemas.microsoft.com/office/drawing/2014/main" id="{236B3B92-01CF-06D9-5B7E-D98031E693A0}"/>
              </a:ext>
            </a:extLst>
          </p:cNvPr>
          <p:cNvPicPr>
            <a:picLocks noChangeAspect="1"/>
          </p:cNvPicPr>
          <p:nvPr/>
        </p:nvPicPr>
        <p:blipFill>
          <a:blip r:embed="rId3"/>
          <a:stretch>
            <a:fillRect/>
          </a:stretch>
        </p:blipFill>
        <p:spPr>
          <a:xfrm>
            <a:off x="4611130" y="2001738"/>
            <a:ext cx="4493738" cy="2755551"/>
          </a:xfrm>
          <a:prstGeom prst="rect">
            <a:avLst/>
          </a:prstGeom>
        </p:spPr>
      </p:pic>
    </p:spTree>
    <p:extLst>
      <p:ext uri="{BB962C8B-B14F-4D97-AF65-F5344CB8AC3E}">
        <p14:creationId xmlns:p14="http://schemas.microsoft.com/office/powerpoint/2010/main" val="75665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90D6B-F803-3FC9-CB0F-057FDD026BE1}"/>
              </a:ext>
            </a:extLst>
          </p:cNvPr>
          <p:cNvSpPr>
            <a:spLocks noGrp="1"/>
          </p:cNvSpPr>
          <p:nvPr>
            <p:ph type="title"/>
          </p:nvPr>
        </p:nvSpPr>
        <p:spPr/>
        <p:txBody>
          <a:bodyPr/>
          <a:lstStyle/>
          <a:p>
            <a:r>
              <a:rPr lang="en-US" dirty="0"/>
              <a:t>Takeaways and Next Steps</a:t>
            </a:r>
          </a:p>
        </p:txBody>
      </p:sp>
      <p:sp>
        <p:nvSpPr>
          <p:cNvPr id="4" name="Slide Number Placeholder 3">
            <a:extLst>
              <a:ext uri="{FF2B5EF4-FFF2-40B4-BE49-F238E27FC236}">
                <a16:creationId xmlns:a16="http://schemas.microsoft.com/office/drawing/2014/main" id="{0CB10ABE-9928-46B5-D16B-405D82E65179}"/>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6" name="Content Placeholder 2">
            <a:extLst>
              <a:ext uri="{FF2B5EF4-FFF2-40B4-BE49-F238E27FC236}">
                <a16:creationId xmlns:a16="http://schemas.microsoft.com/office/drawing/2014/main" id="{0108DD48-0CDE-14B6-28D9-8F1DF874E402}"/>
              </a:ext>
            </a:extLst>
          </p:cNvPr>
          <p:cNvSpPr txBox="1">
            <a:spLocks/>
          </p:cNvSpPr>
          <p:nvPr/>
        </p:nvSpPr>
        <p:spPr>
          <a:xfrm>
            <a:off x="304800" y="990600"/>
            <a:ext cx="85344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ERCOT is actively collaborating with QSEs to identify corrective actions where applicable to improve operations during such situations. </a:t>
            </a:r>
          </a:p>
          <a:p>
            <a:pPr lvl="1"/>
            <a:r>
              <a:rPr kumimoji="0" lang="en-US" sz="1400" b="0" i="0" u="none" strike="noStrike" kern="1200" cap="none" spc="0" normalizeH="0" baseline="0" noProof="0" dirty="0">
                <a:ln>
                  <a:noFill/>
                </a:ln>
                <a:effectLst/>
                <a:uLnTx/>
                <a:uFillTx/>
                <a:latin typeface="Arial" panose="020B0604020202020204"/>
                <a:ea typeface="+mn-ea"/>
                <a:cs typeface="+mn-cs"/>
              </a:rPr>
              <a:t>30 resources with incorrect HSL due to HSL estimation errors: Working with QSE/RE to identify if any improvements can be made to the methodology used to estimate HSL.</a:t>
            </a:r>
          </a:p>
          <a:p>
            <a:pPr lvl="1"/>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18 Wind and 11 FFR-ESRs that had incorrect operations due Improper Equipment (Controller) Settings: Have implemented or are working with OEM to implement corrective actions.</a:t>
            </a:r>
          </a:p>
          <a:p>
            <a:pPr lvl="1"/>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6 ESRs experienced inverter derates/faults or had low SOC but did not update HSL: Working with QSEs to identify and implement methods to improve quality of telemetered HSL and operations during these scenarios.</a:t>
            </a:r>
          </a:p>
          <a:p>
            <a:pPr lvl="1"/>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4 resources with incorrect HRL: ERCOT has requested QSEs to submit updated registration data. </a:t>
            </a:r>
          </a:p>
          <a:p>
            <a:pPr lvl="1"/>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3 resources with equipment failures that did not enter ONHOLD status: Informed QSEs to enter ONHOLD when experiencing equipment failures. </a:t>
            </a:r>
          </a:p>
          <a:p>
            <a:pPr marL="457200" marR="0" lvl="1" indent="0" algn="l" defTabSz="914400" rtl="0" eaLnBrk="1" fontAlgn="auto" latinLnBrk="0" hangingPunct="1">
              <a:lnSpc>
                <a:spcPct val="100000"/>
              </a:lnSpc>
              <a:spcBef>
                <a:spcPct val="20000"/>
              </a:spcBef>
              <a:spcAft>
                <a:spcPts val="0"/>
              </a:spcAft>
              <a:buClrTx/>
              <a:buSzTx/>
              <a:buNone/>
              <a:tabLst/>
              <a:defRPr/>
            </a:pPr>
            <a:endParaRPr lang="en-US" sz="1400" dirty="0">
              <a:solidFill>
                <a:srgbClr val="5B6770"/>
              </a:solidFill>
              <a:latin typeface="Arial" panose="020B0604020202020204"/>
            </a:endParaRPr>
          </a:p>
          <a:p>
            <a:pPr marL="457200" marR="0" lvl="1" indent="0" algn="l" defTabSz="914400" rtl="0" eaLnBrk="1" fontAlgn="auto" latinLnBrk="0" hangingPunct="1">
              <a:lnSpc>
                <a:spcPct val="100000"/>
              </a:lnSpc>
              <a:spcBef>
                <a:spcPct val="20000"/>
              </a:spcBef>
              <a:spcAft>
                <a:spcPts val="0"/>
              </a:spcAft>
              <a:buClrTx/>
              <a:buSzTx/>
              <a:buNone/>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Tree>
    <p:extLst>
      <p:ext uri="{BB962C8B-B14F-4D97-AF65-F5344CB8AC3E}">
        <p14:creationId xmlns:p14="http://schemas.microsoft.com/office/powerpoint/2010/main" val="54769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487DA-89AB-6A8C-F817-852D5F90F7FC}"/>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6AEC0E1-1E36-A28D-EA7E-602D94C3CF1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9435B13-402A-69E4-55F2-F23974CB50EE}"/>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2776394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3198167"/>
            <a:ext cx="564603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5B6770"/>
                </a:solidFill>
                <a:effectLst/>
                <a:uLnTx/>
                <a:uFillTx/>
                <a:latin typeface="Arial" panose="020B0604020202020204"/>
                <a:ea typeface="+mn-ea"/>
                <a:cs typeface="+mn-cs"/>
              </a:rPr>
              <a:t>Appendix</a:t>
            </a:r>
            <a:endParaRPr kumimoji="0" lang="en-US" sz="20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446025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E15D2-8A38-9A5C-A621-50E5743DBF0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C3784D6-2200-B1FE-3672-68CC5C31AB97}"/>
              </a:ext>
            </a:extLst>
          </p:cNvPr>
          <p:cNvSpPr>
            <a:spLocks noGrp="1"/>
          </p:cNvSpPr>
          <p:nvPr>
            <p:ph idx="1"/>
          </p:nvPr>
        </p:nvSpPr>
        <p:spPr/>
        <p:txBody>
          <a:bodyPr/>
          <a:lstStyle/>
          <a:p>
            <a:r>
              <a:rPr lang="en-US" sz="1600" dirty="0">
                <a:solidFill>
                  <a:schemeClr val="tx2"/>
                </a:solidFill>
              </a:rPr>
              <a:t>Following EEA2 operations on September 6</a:t>
            </a:r>
            <a:r>
              <a:rPr lang="en-US" sz="1600" baseline="30000" dirty="0">
                <a:solidFill>
                  <a:schemeClr val="tx2"/>
                </a:solidFill>
              </a:rPr>
              <a:t>th</a:t>
            </a:r>
            <a:r>
              <a:rPr lang="en-US" sz="1600" dirty="0">
                <a:solidFill>
                  <a:schemeClr val="tx2"/>
                </a:solidFill>
              </a:rPr>
              <a:t>, the Operations Analysis and Ancillary Services team conducted analysis to identify Generation Resources and Energy Storage Resource operations that differed from ERCOT expectations and issued RFIs to gain better understanding of the underlying challenges that the resources were experiencing. This analysis primarily focused on 7:25pm when frequency reached its minimum.</a:t>
            </a:r>
          </a:p>
          <a:p>
            <a:endParaRPr lang="en-US" sz="1600" dirty="0">
              <a:solidFill>
                <a:schemeClr val="tx2"/>
              </a:solidFill>
            </a:endParaRPr>
          </a:p>
          <a:p>
            <a:r>
              <a:rPr lang="en-US" sz="1600" dirty="0">
                <a:solidFill>
                  <a:schemeClr val="tx2"/>
                </a:solidFill>
              </a:rPr>
              <a:t>ERCOT sent RFIs to 30 QSEs representing 83 resources. The selected resources met one or more of the following criteria</a:t>
            </a:r>
          </a:p>
          <a:p>
            <a:pPr marL="800100" lvl="1" indent="-342900">
              <a:buFont typeface="+mj-lt"/>
              <a:buAutoNum type="arabicPeriod"/>
            </a:pPr>
            <a:r>
              <a:rPr lang="en-US" sz="1600" dirty="0">
                <a:solidFill>
                  <a:schemeClr val="tx2"/>
                </a:solidFill>
              </a:rPr>
              <a:t>Output differed from expected output by 3% of telemetered HSL or </a:t>
            </a:r>
          </a:p>
          <a:p>
            <a:pPr marL="800100" lvl="1" indent="-342900">
              <a:buFont typeface="+mj-lt"/>
              <a:buAutoNum type="arabicPeriod"/>
            </a:pPr>
            <a:r>
              <a:rPr lang="en-US" sz="1600" dirty="0">
                <a:solidFill>
                  <a:schemeClr val="tx2"/>
                </a:solidFill>
              </a:rPr>
              <a:t>Had a non-zero PRC i.e., frequency responsive headroom but inadequate/suspect PFR response during the lowest frequency timeframe (including curtailed wind) or</a:t>
            </a:r>
          </a:p>
          <a:p>
            <a:pPr marL="800100" lvl="1" indent="-342900">
              <a:buFont typeface="+mj-lt"/>
              <a:buAutoNum type="arabicPeriod"/>
            </a:pPr>
            <a:r>
              <a:rPr lang="en-US" sz="1600" dirty="0">
                <a:solidFill>
                  <a:schemeClr val="tx2"/>
                </a:solidFill>
              </a:rPr>
              <a:t>Were carrying FFR.</a:t>
            </a:r>
          </a:p>
          <a:p>
            <a:pPr marL="800100" lvl="1" indent="-342900">
              <a:buFont typeface="+mj-lt"/>
              <a:buAutoNum type="arabicPeriod"/>
            </a:pPr>
            <a:endParaRPr lang="en-US" sz="1600" dirty="0">
              <a:solidFill>
                <a:schemeClr val="tx2"/>
              </a:solidFill>
            </a:endParaRPr>
          </a:p>
          <a:p>
            <a:pPr marL="800100" lvl="1" indent="-342900">
              <a:buFont typeface="+mj-lt"/>
              <a:buAutoNum type="arabicPeriod"/>
            </a:pPr>
            <a:endParaRPr lang="en-US" sz="1600" dirty="0">
              <a:solidFill>
                <a:schemeClr val="tx2"/>
              </a:solidFill>
            </a:endParaRPr>
          </a:p>
          <a:p>
            <a:pPr indent="-285750"/>
            <a:r>
              <a:rPr lang="en-US" sz="1600" dirty="0">
                <a:solidFill>
                  <a:schemeClr val="tx2"/>
                </a:solidFill>
              </a:rPr>
              <a:t>The following slides will present findings and expectations of generation operations. </a:t>
            </a:r>
          </a:p>
          <a:p>
            <a:pPr marL="457200" lvl="1" indent="0">
              <a:buNone/>
            </a:pPr>
            <a:endParaRPr lang="en-US" sz="1600" dirty="0">
              <a:solidFill>
                <a:schemeClr val="tx2"/>
              </a:solidFill>
            </a:endParaRPr>
          </a:p>
          <a:p>
            <a:pPr marL="457200" lvl="1" indent="0">
              <a:buNone/>
            </a:pPr>
            <a:endParaRPr lang="en-US" sz="1600" dirty="0">
              <a:solidFill>
                <a:schemeClr val="tx2"/>
              </a:solidFill>
            </a:endParaRPr>
          </a:p>
          <a:p>
            <a:pPr marL="800100" lvl="1" indent="-342900">
              <a:buFont typeface="+mj-lt"/>
              <a:buAutoNum type="arabicPeriod"/>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F946BAF0-8D61-E3E4-5AB6-36355576D008}"/>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891703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3BED5-3C51-BCE2-C098-40BB2E25A933}"/>
              </a:ext>
            </a:extLst>
          </p:cNvPr>
          <p:cNvSpPr>
            <a:spLocks noGrp="1"/>
          </p:cNvSpPr>
          <p:nvPr>
            <p:ph type="title"/>
          </p:nvPr>
        </p:nvSpPr>
        <p:spPr/>
        <p:txBody>
          <a:bodyPr/>
          <a:lstStyle/>
          <a:p>
            <a:r>
              <a:rPr lang="en-US" dirty="0"/>
              <a:t>Expected Curtailed WGR Operations</a:t>
            </a:r>
          </a:p>
        </p:txBody>
      </p:sp>
      <p:sp>
        <p:nvSpPr>
          <p:cNvPr id="4" name="Slide Number Placeholder 3">
            <a:extLst>
              <a:ext uri="{FF2B5EF4-FFF2-40B4-BE49-F238E27FC236}">
                <a16:creationId xmlns:a16="http://schemas.microsoft.com/office/drawing/2014/main" id="{8D2E7FA9-1DA0-2927-758A-DD61B09FF431}"/>
              </a:ext>
            </a:extLst>
          </p:cNvPr>
          <p:cNvSpPr>
            <a:spLocks noGrp="1"/>
          </p:cNvSpPr>
          <p:nvPr>
            <p:ph type="sldNum" sz="quarter" idx="4"/>
          </p:nvPr>
        </p:nvSpPr>
        <p:spPr/>
        <p:txBody>
          <a:bodyPr/>
          <a:lstStyle/>
          <a:p>
            <a:fld id="{1D93BD3E-1E9A-4970-A6F7-E7AC52762E0C}" type="slidenum">
              <a:rPr lang="en-US" smtClean="0"/>
              <a:pPr/>
              <a:t>20</a:t>
            </a:fld>
            <a:endParaRPr lang="en-US"/>
          </a:p>
        </p:txBody>
      </p:sp>
      <p:grpSp>
        <p:nvGrpSpPr>
          <p:cNvPr id="5" name="Group 4">
            <a:extLst>
              <a:ext uri="{FF2B5EF4-FFF2-40B4-BE49-F238E27FC236}">
                <a16:creationId xmlns:a16="http://schemas.microsoft.com/office/drawing/2014/main" id="{E42AA7F0-8B0C-DFE5-48B6-945A70BD84F6}"/>
              </a:ext>
            </a:extLst>
          </p:cNvPr>
          <p:cNvGrpSpPr/>
          <p:nvPr/>
        </p:nvGrpSpPr>
        <p:grpSpPr>
          <a:xfrm>
            <a:off x="966247" y="1657852"/>
            <a:ext cx="6890995" cy="3866255"/>
            <a:chOff x="124132" y="829582"/>
            <a:chExt cx="8895735" cy="4809218"/>
          </a:xfrm>
        </p:grpSpPr>
        <p:pic>
          <p:nvPicPr>
            <p:cNvPr id="6" name="Picture 5">
              <a:extLst>
                <a:ext uri="{FF2B5EF4-FFF2-40B4-BE49-F238E27FC236}">
                  <a16:creationId xmlns:a16="http://schemas.microsoft.com/office/drawing/2014/main" id="{01641281-7BEC-871B-B064-C21A68EE66F4}"/>
                </a:ext>
              </a:extLst>
            </p:cNvPr>
            <p:cNvPicPr>
              <a:picLocks noChangeAspect="1"/>
            </p:cNvPicPr>
            <p:nvPr/>
          </p:nvPicPr>
          <p:blipFill rotWithShape="1">
            <a:blip r:embed="rId2"/>
            <a:srcRect t="6045"/>
            <a:stretch/>
          </p:blipFill>
          <p:spPr>
            <a:xfrm>
              <a:off x="124132" y="838200"/>
              <a:ext cx="8895735" cy="4800600"/>
            </a:xfrm>
            <a:prstGeom prst="rect">
              <a:avLst/>
            </a:prstGeom>
          </p:spPr>
        </p:pic>
        <p:cxnSp>
          <p:nvCxnSpPr>
            <p:cNvPr id="7" name="Straight Arrow Connector 6">
              <a:extLst>
                <a:ext uri="{FF2B5EF4-FFF2-40B4-BE49-F238E27FC236}">
                  <a16:creationId xmlns:a16="http://schemas.microsoft.com/office/drawing/2014/main" id="{B1280896-37CE-550D-CF15-4B66247C4773}"/>
                </a:ext>
              </a:extLst>
            </p:cNvPr>
            <p:cNvCxnSpPr>
              <a:cxnSpLocks/>
            </p:cNvCxnSpPr>
            <p:nvPr/>
          </p:nvCxnSpPr>
          <p:spPr>
            <a:xfrm>
              <a:off x="3698129" y="1232075"/>
              <a:ext cx="0" cy="17164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D6C8C6F-B8E1-A9F3-9772-98057788CAC5}"/>
                </a:ext>
              </a:extLst>
            </p:cNvPr>
            <p:cNvSpPr/>
            <p:nvPr/>
          </p:nvSpPr>
          <p:spPr>
            <a:xfrm>
              <a:off x="543853" y="2864277"/>
              <a:ext cx="1791697" cy="10219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Pause ramping when negatively impacting frequency and frequency is outside of the dead band.  </a:t>
              </a:r>
            </a:p>
          </p:txBody>
        </p:sp>
        <p:sp>
          <p:nvSpPr>
            <p:cNvPr id="9" name="Rectangle 8">
              <a:extLst>
                <a:ext uri="{FF2B5EF4-FFF2-40B4-BE49-F238E27FC236}">
                  <a16:creationId xmlns:a16="http://schemas.microsoft.com/office/drawing/2014/main" id="{EE9E225F-1C63-4454-D438-7B9F6073638F}"/>
                </a:ext>
              </a:extLst>
            </p:cNvPr>
            <p:cNvSpPr/>
            <p:nvPr/>
          </p:nvSpPr>
          <p:spPr>
            <a:xfrm>
              <a:off x="3011038" y="838200"/>
              <a:ext cx="1333932" cy="6554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Provide PFR in addition to ramping pause. </a:t>
              </a:r>
            </a:p>
          </p:txBody>
        </p:sp>
        <p:cxnSp>
          <p:nvCxnSpPr>
            <p:cNvPr id="10" name="Straight Arrow Connector 9">
              <a:extLst>
                <a:ext uri="{FF2B5EF4-FFF2-40B4-BE49-F238E27FC236}">
                  <a16:creationId xmlns:a16="http://schemas.microsoft.com/office/drawing/2014/main" id="{6A3CB035-61FB-AA4C-7E2C-6060828C0758}"/>
                </a:ext>
              </a:extLst>
            </p:cNvPr>
            <p:cNvCxnSpPr>
              <a:cxnSpLocks/>
            </p:cNvCxnSpPr>
            <p:nvPr/>
          </p:nvCxnSpPr>
          <p:spPr>
            <a:xfrm flipV="1">
              <a:off x="2335548" y="3211816"/>
              <a:ext cx="370970" cy="1109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C9A090D-8D50-46B5-60B9-DAD6339D0CF3}"/>
                </a:ext>
              </a:extLst>
            </p:cNvPr>
            <p:cNvCxnSpPr>
              <a:cxnSpLocks/>
            </p:cNvCxnSpPr>
            <p:nvPr/>
          </p:nvCxnSpPr>
          <p:spPr>
            <a:xfrm flipH="1">
              <a:off x="4991808" y="1484995"/>
              <a:ext cx="834145" cy="721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974C9C21-8BD6-4684-D69E-4C10F997EF25}"/>
                </a:ext>
              </a:extLst>
            </p:cNvPr>
            <p:cNvSpPr/>
            <p:nvPr/>
          </p:nvSpPr>
          <p:spPr>
            <a:xfrm>
              <a:off x="5778791" y="829582"/>
              <a:ext cx="1453085" cy="655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HSL remains at power potential when curtailed. </a:t>
              </a:r>
            </a:p>
          </p:txBody>
        </p:sp>
        <p:sp>
          <p:nvSpPr>
            <p:cNvPr id="13" name="Rectangle 12">
              <a:extLst>
                <a:ext uri="{FF2B5EF4-FFF2-40B4-BE49-F238E27FC236}">
                  <a16:creationId xmlns:a16="http://schemas.microsoft.com/office/drawing/2014/main" id="{9C9B98B8-F76E-DD7F-EC0F-1A83D5F711EE}"/>
                </a:ext>
              </a:extLst>
            </p:cNvPr>
            <p:cNvSpPr/>
            <p:nvPr/>
          </p:nvSpPr>
          <p:spPr>
            <a:xfrm>
              <a:off x="6057899" y="2864277"/>
              <a:ext cx="1453080" cy="867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Resume ramping to BP once frequency recovers.</a:t>
              </a:r>
            </a:p>
          </p:txBody>
        </p:sp>
        <p:cxnSp>
          <p:nvCxnSpPr>
            <p:cNvPr id="14" name="Straight Arrow Connector 13">
              <a:extLst>
                <a:ext uri="{FF2B5EF4-FFF2-40B4-BE49-F238E27FC236}">
                  <a16:creationId xmlns:a16="http://schemas.microsoft.com/office/drawing/2014/main" id="{B59586AF-B2A4-1076-E5EF-B2C9D4EE1C54}"/>
                </a:ext>
              </a:extLst>
            </p:cNvPr>
            <p:cNvCxnSpPr>
              <a:cxnSpLocks/>
            </p:cNvCxnSpPr>
            <p:nvPr/>
          </p:nvCxnSpPr>
          <p:spPr>
            <a:xfrm flipH="1">
              <a:off x="5697260" y="3238500"/>
              <a:ext cx="360639"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62939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DD361-967B-4667-A808-1ECC08563BE5}"/>
              </a:ext>
            </a:extLst>
          </p:cNvPr>
          <p:cNvSpPr>
            <a:spLocks noGrp="1"/>
          </p:cNvSpPr>
          <p:nvPr>
            <p:ph type="title"/>
          </p:nvPr>
        </p:nvSpPr>
        <p:spPr/>
        <p:txBody>
          <a:bodyPr/>
          <a:lstStyle/>
          <a:p>
            <a:r>
              <a:rPr lang="en-US" dirty="0"/>
              <a:t>6.5.5.1 (2) Changes in Resource Status</a:t>
            </a:r>
            <a:br>
              <a:rPr lang="en-US" dirty="0"/>
            </a:br>
            <a:endParaRPr lang="en-US" dirty="0"/>
          </a:p>
        </p:txBody>
      </p:sp>
      <p:sp>
        <p:nvSpPr>
          <p:cNvPr id="3" name="Content Placeholder 2">
            <a:extLst>
              <a:ext uri="{FF2B5EF4-FFF2-40B4-BE49-F238E27FC236}">
                <a16:creationId xmlns:a16="http://schemas.microsoft.com/office/drawing/2014/main" id="{C82AC341-AACA-1192-21BB-2D8CDC28D2BF}"/>
              </a:ext>
            </a:extLst>
          </p:cNvPr>
          <p:cNvSpPr>
            <a:spLocks noGrp="1"/>
          </p:cNvSpPr>
          <p:nvPr>
            <p:ph idx="1"/>
          </p:nvPr>
        </p:nvSpPr>
        <p:spPr/>
        <p:txBody>
          <a:bodyPr/>
          <a:lstStyle/>
          <a:p>
            <a:pPr>
              <a:spcBef>
                <a:spcPts val="0"/>
              </a:spcBef>
              <a:spcAft>
                <a:spcPts val="1200"/>
              </a:spcAft>
            </a:pPr>
            <a:r>
              <a:rPr lang="en-US" sz="1400" dirty="0">
                <a:solidFill>
                  <a:schemeClr val="tx2"/>
                </a:solidFill>
                <a:effectLst/>
                <a:ea typeface="Times New Roman" panose="02020603050405020304" pitchFamily="18" charset="0"/>
              </a:rPr>
              <a:t>When an On-Line Resource is experiencing an event that may affect its availability and/or capability and that requires further actions to stabilize the Resource and/or determine the impact of the event, the QSE may change the Resource Status to ONHOLD within 15 minutes of experiencing an event.  Following this Resource Status change, the telemetered HSL and any other applicable telemetry of the Resource as specified in paragraph (2) of Section 6.5.5.2, Operational Data Requirements, shall be updated as soon as practicable but no longer than 15 minutes after the change in Resource Status to ONHOLD.  After the QSE has determined the impact of the event, the QSE shall change the Resource Status to its updated status as soon as practicable but no longer than 60 consecutive minutes of being in the ONHOLD status.</a:t>
            </a:r>
          </a:p>
          <a:p>
            <a:pPr marL="0" indent="0">
              <a:buNone/>
            </a:pPr>
            <a:endParaRPr lang="en-US" sz="1400" dirty="0"/>
          </a:p>
        </p:txBody>
      </p:sp>
      <p:sp>
        <p:nvSpPr>
          <p:cNvPr id="4" name="Slide Number Placeholder 3">
            <a:extLst>
              <a:ext uri="{FF2B5EF4-FFF2-40B4-BE49-F238E27FC236}">
                <a16:creationId xmlns:a16="http://schemas.microsoft.com/office/drawing/2014/main" id="{9CBBBF9F-C2BA-9019-2969-AACDF2D3A0E9}"/>
              </a:ext>
            </a:extLst>
          </p:cNvPr>
          <p:cNvSpPr>
            <a:spLocks noGrp="1"/>
          </p:cNvSpPr>
          <p:nvPr>
            <p:ph type="sldNum" sz="quarter" idx="4"/>
          </p:nvPr>
        </p:nvSpPr>
        <p:spPr/>
        <p:txBody>
          <a:bodyPr/>
          <a:lstStyle/>
          <a:p>
            <a:fld id="{1D93BD3E-1E9A-4970-A6F7-E7AC52762E0C}" type="slidenum">
              <a:rPr lang="en-US" smtClean="0"/>
              <a:pPr/>
              <a:t>21</a:t>
            </a:fld>
            <a:endParaRPr lang="en-US"/>
          </a:p>
        </p:txBody>
      </p:sp>
    </p:spTree>
    <p:extLst>
      <p:ext uri="{BB962C8B-B14F-4D97-AF65-F5344CB8AC3E}">
        <p14:creationId xmlns:p14="http://schemas.microsoft.com/office/powerpoint/2010/main" val="3912718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FFEC5-1665-1AB7-95A9-81CF7D71BB38}"/>
              </a:ext>
            </a:extLst>
          </p:cNvPr>
          <p:cNvSpPr>
            <a:spLocks noGrp="1"/>
          </p:cNvSpPr>
          <p:nvPr>
            <p:ph type="title"/>
          </p:nvPr>
        </p:nvSpPr>
        <p:spPr>
          <a:xfrm>
            <a:off x="400050" y="249236"/>
            <a:ext cx="8458200" cy="518318"/>
          </a:xfrm>
        </p:spPr>
        <p:txBody>
          <a:bodyPr/>
          <a:lstStyle/>
          <a:p>
            <a:r>
              <a:rPr lang="en-US" sz="2000" dirty="0"/>
              <a:t>Physical Responsive Capability (PRC) on September 6 at 7:25pm</a:t>
            </a:r>
          </a:p>
        </p:txBody>
      </p:sp>
      <p:sp>
        <p:nvSpPr>
          <p:cNvPr id="3" name="Content Placeholder 2">
            <a:extLst>
              <a:ext uri="{FF2B5EF4-FFF2-40B4-BE49-F238E27FC236}">
                <a16:creationId xmlns:a16="http://schemas.microsoft.com/office/drawing/2014/main" id="{1DEEBB17-FAC5-94E2-5814-EF00FEFA2687}"/>
              </a:ext>
            </a:extLst>
          </p:cNvPr>
          <p:cNvSpPr>
            <a:spLocks noGrp="1"/>
          </p:cNvSpPr>
          <p:nvPr>
            <p:ph idx="1"/>
          </p:nvPr>
        </p:nvSpPr>
        <p:spPr/>
        <p:txBody>
          <a:bodyPr/>
          <a:lstStyle/>
          <a:p>
            <a:r>
              <a:rPr lang="en-US" sz="1400" dirty="0">
                <a:solidFill>
                  <a:schemeClr val="tx2"/>
                </a:solidFill>
              </a:rPr>
              <a:t>PRC totaled 2,594 MW when frequency reached a minimum of 59.77 Hz at 7:25pm on September 6th. </a:t>
            </a:r>
          </a:p>
          <a:p>
            <a:pPr marL="0" indent="0">
              <a:buNone/>
            </a:pPr>
            <a:endParaRPr lang="en-US" dirty="0">
              <a:solidFill>
                <a:schemeClr val="tx2"/>
              </a:solidFill>
            </a:endParaRPr>
          </a:p>
          <a:p>
            <a:pPr marL="0" indent="0">
              <a:buNone/>
            </a:pPr>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pPr marL="0" indent="0">
              <a:buNone/>
            </a:pPr>
            <a:endParaRPr lang="en-US" sz="2400" dirty="0">
              <a:solidFill>
                <a:schemeClr val="tx2"/>
              </a:solidFill>
            </a:endParaRPr>
          </a:p>
          <a:p>
            <a:pPr marL="0" indent="0">
              <a:buNone/>
            </a:pPr>
            <a:endParaRPr lang="en-US" sz="2400" dirty="0">
              <a:solidFill>
                <a:schemeClr val="tx2"/>
              </a:solidFill>
            </a:endParaRPr>
          </a:p>
          <a:p>
            <a:pPr marL="0" indent="0">
              <a:buNone/>
            </a:pPr>
            <a:r>
              <a:rPr lang="en-US" sz="1400" dirty="0">
                <a:solidFill>
                  <a:schemeClr val="tx2"/>
                </a:solidFill>
              </a:rPr>
              <a:t>Note that Other PRC includes Hydro, Thermal, and Combined Cycle Resources</a:t>
            </a:r>
          </a:p>
        </p:txBody>
      </p:sp>
      <p:sp>
        <p:nvSpPr>
          <p:cNvPr id="4" name="Slide Number Placeholder 3">
            <a:extLst>
              <a:ext uri="{FF2B5EF4-FFF2-40B4-BE49-F238E27FC236}">
                <a16:creationId xmlns:a16="http://schemas.microsoft.com/office/drawing/2014/main" id="{D7F6A3BC-2A15-9036-F447-6827F82CEBC3}"/>
              </a:ext>
            </a:extLst>
          </p:cNvPr>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Chart 4">
            <a:extLst>
              <a:ext uri="{FF2B5EF4-FFF2-40B4-BE49-F238E27FC236}">
                <a16:creationId xmlns:a16="http://schemas.microsoft.com/office/drawing/2014/main" id="{2839102B-4F77-74C1-C7E3-DA1B859E897E}"/>
              </a:ext>
            </a:extLst>
          </p:cNvPr>
          <p:cNvGraphicFramePr>
            <a:graphicFrameLocks/>
          </p:cNvGraphicFramePr>
          <p:nvPr/>
        </p:nvGraphicFramePr>
        <p:xfrm>
          <a:off x="0" y="1713310"/>
          <a:ext cx="4762500" cy="3581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2CD3AE5B-40B1-CF07-ACE6-9AD0CF09A4A3}"/>
              </a:ext>
            </a:extLst>
          </p:cNvPr>
          <p:cNvGraphicFramePr>
            <a:graphicFrameLocks/>
          </p:cNvGraphicFramePr>
          <p:nvPr/>
        </p:nvGraphicFramePr>
        <p:xfrm>
          <a:off x="4267200" y="1713311"/>
          <a:ext cx="4876800" cy="35941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0154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826C7-BBBD-6251-6F84-FB4F54190FD7}"/>
              </a:ext>
            </a:extLst>
          </p:cNvPr>
          <p:cNvSpPr>
            <a:spLocks noGrp="1"/>
          </p:cNvSpPr>
          <p:nvPr>
            <p:ph type="title"/>
          </p:nvPr>
        </p:nvSpPr>
        <p:spPr/>
        <p:txBody>
          <a:bodyPr/>
          <a:lstStyle/>
          <a:p>
            <a:r>
              <a:rPr lang="en-US" dirty="0"/>
              <a:t>Summary of 83</a:t>
            </a:r>
            <a:r>
              <a:rPr lang="en-US" dirty="0">
                <a:solidFill>
                  <a:srgbClr val="FF0000"/>
                </a:solidFill>
              </a:rPr>
              <a:t> </a:t>
            </a:r>
            <a:r>
              <a:rPr lang="en-US" dirty="0"/>
              <a:t>RFI Responses</a:t>
            </a:r>
          </a:p>
        </p:txBody>
      </p:sp>
      <p:sp>
        <p:nvSpPr>
          <p:cNvPr id="3" name="Content Placeholder 2">
            <a:extLst>
              <a:ext uri="{FF2B5EF4-FFF2-40B4-BE49-F238E27FC236}">
                <a16:creationId xmlns:a16="http://schemas.microsoft.com/office/drawing/2014/main" id="{D7900B27-AC52-198A-F4A0-527F909F731A}"/>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123CA95-93BB-BFD3-DBB9-94D16E5B8BB7}"/>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Content Placeholder 2">
            <a:extLst>
              <a:ext uri="{FF2B5EF4-FFF2-40B4-BE49-F238E27FC236}">
                <a16:creationId xmlns:a16="http://schemas.microsoft.com/office/drawing/2014/main" id="{082F403D-E51F-CAF3-8182-A8AFBD49362F}"/>
              </a:ext>
            </a:extLst>
          </p:cNvPr>
          <p:cNvSpPr txBox="1">
            <a:spLocks/>
          </p:cNvSpPr>
          <p:nvPr/>
        </p:nvSpPr>
        <p:spPr>
          <a:xfrm>
            <a:off x="457200" y="685800"/>
            <a:ext cx="8534400" cy="55094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7" name="Content Placeholder 2">
            <a:extLst>
              <a:ext uri="{FF2B5EF4-FFF2-40B4-BE49-F238E27FC236}">
                <a16:creationId xmlns:a16="http://schemas.microsoft.com/office/drawing/2014/main" id="{F3FBCA18-F13F-1713-D41A-4F9BA3038C8C}"/>
              </a:ext>
            </a:extLst>
          </p:cNvPr>
          <p:cNvSpPr txBox="1">
            <a:spLocks/>
          </p:cNvSpPr>
          <p:nvPr/>
        </p:nvSpPr>
        <p:spPr>
          <a:xfrm>
            <a:off x="304800" y="692516"/>
            <a:ext cx="4800600" cy="30486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r>
              <a:rPr lang="en-US" sz="1400" b="1" dirty="0"/>
              <a:t>Incorrect HSL due to HSL Estimation Errors: (30 resources) </a:t>
            </a:r>
          </a:p>
          <a:p>
            <a:pPr lvl="1"/>
            <a:r>
              <a:rPr lang="en-US" sz="1400" dirty="0"/>
              <a:t>30 Thermal and Combined Cycle resources.</a:t>
            </a:r>
            <a:endParaRPr lang="en-US" sz="1400" b="1" dirty="0"/>
          </a:p>
          <a:p>
            <a:pPr>
              <a:buFont typeface="+mj-lt"/>
              <a:buAutoNum type="arabicPeriod"/>
            </a:pPr>
            <a:r>
              <a:rPr lang="en-US" sz="1400" b="1" dirty="0"/>
              <a:t>Improper Equipment (Controller) Settings: (29 resources) </a:t>
            </a:r>
          </a:p>
          <a:p>
            <a:pPr lvl="1"/>
            <a:r>
              <a:rPr lang="en-US" sz="1400" dirty="0"/>
              <a:t>18 curtailed Wind resources did not provide PFR or pause curtailment in line with UDBP. </a:t>
            </a:r>
          </a:p>
          <a:p>
            <a:pPr lvl="1"/>
            <a:r>
              <a:rPr lang="en-US" sz="1400" dirty="0"/>
              <a:t>11 FFR resources triggered before 59.85 Hz or deployed less than their responsibility.</a:t>
            </a:r>
          </a:p>
        </p:txBody>
      </p:sp>
      <p:sp>
        <p:nvSpPr>
          <p:cNvPr id="5" name="Content Placeholder 2">
            <a:extLst>
              <a:ext uri="{FF2B5EF4-FFF2-40B4-BE49-F238E27FC236}">
                <a16:creationId xmlns:a16="http://schemas.microsoft.com/office/drawing/2014/main" id="{939663F3-1129-C02F-79C9-36375217E845}"/>
              </a:ext>
            </a:extLst>
          </p:cNvPr>
          <p:cNvSpPr txBox="1">
            <a:spLocks/>
          </p:cNvSpPr>
          <p:nvPr/>
        </p:nvSpPr>
        <p:spPr>
          <a:xfrm>
            <a:off x="304800" y="2890775"/>
            <a:ext cx="8458200" cy="350029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startAt="3"/>
            </a:pPr>
            <a:r>
              <a:rPr lang="en-US" sz="1400" b="1" dirty="0"/>
              <a:t>Incorrect HSL due to Equipment Unavailability: (6 resources) </a:t>
            </a:r>
          </a:p>
          <a:p>
            <a:pPr lvl="1"/>
            <a:r>
              <a:rPr lang="en-US" sz="1400" dirty="0"/>
              <a:t>4 ESRs experienced inverter derates/faults but did not update HSL.</a:t>
            </a:r>
            <a:r>
              <a:rPr lang="en-US" sz="1200" dirty="0"/>
              <a:t> </a:t>
            </a:r>
          </a:p>
          <a:p>
            <a:pPr lvl="1"/>
            <a:r>
              <a:rPr lang="en-US" sz="1400" dirty="0"/>
              <a:t>2 ESRs depleted SOC but did not update HSL.</a:t>
            </a:r>
            <a:endParaRPr kumimoji="0" lang="en-US" sz="1400" b="1" i="0" u="none" strike="noStrike" kern="1200" cap="none" spc="0" normalizeH="0" baseline="0" noProof="0" dirty="0">
              <a:ln>
                <a:noFill/>
              </a:ln>
              <a:effectLst/>
              <a:uLnTx/>
              <a:uFillTx/>
              <a:ea typeface="+mn-ea"/>
              <a:cs typeface="+mn-cs"/>
            </a:endParaRPr>
          </a:p>
          <a:p>
            <a:pPr marR="0" lvl="0" algn="l" defTabSz="914400" rtl="0" eaLnBrk="1" fontAlgn="auto" latinLnBrk="0" hangingPunct="1">
              <a:lnSpc>
                <a:spcPct val="100000"/>
              </a:lnSpc>
              <a:spcBef>
                <a:spcPts val="0"/>
              </a:spcBef>
              <a:spcAft>
                <a:spcPts val="0"/>
              </a:spcAft>
              <a:buClrTx/>
              <a:buSzTx/>
              <a:buFont typeface="+mj-lt"/>
              <a:buAutoNum type="arabicPeriod" startAt="4"/>
              <a:tabLst/>
              <a:defRPr/>
            </a:pPr>
            <a:r>
              <a:rPr kumimoji="0" lang="en-US" sz="1400" b="1" i="0" u="none" strike="noStrike" kern="1200" cap="none" spc="0" normalizeH="0" baseline="0" noProof="0" dirty="0">
                <a:ln>
                  <a:noFill/>
                </a:ln>
                <a:effectLst/>
                <a:uLnTx/>
                <a:uFillTx/>
                <a:ea typeface="+mn-ea"/>
                <a:cs typeface="+mn-cs"/>
              </a:rPr>
              <a:t>Resources </a:t>
            </a:r>
            <a:r>
              <a:rPr lang="en-US" sz="1400" b="1" dirty="0"/>
              <a:t>Experiencing </a:t>
            </a:r>
            <a:r>
              <a:rPr kumimoji="0" lang="en-US" sz="1400" b="1" i="0" u="none" strike="noStrike" kern="1200" cap="none" spc="0" normalizeH="0" baseline="0" noProof="0" dirty="0">
                <a:ln>
                  <a:noFill/>
                </a:ln>
                <a:effectLst/>
                <a:uLnTx/>
                <a:uFillTx/>
                <a:ea typeface="+mn-ea"/>
                <a:cs typeface="+mn-cs"/>
              </a:rPr>
              <a:t>Equipment Failure: (4 resources)</a:t>
            </a:r>
          </a:p>
          <a:p>
            <a:pPr lvl="1">
              <a:spcBef>
                <a:spcPts val="0"/>
              </a:spcBef>
              <a:defRPr/>
            </a:pPr>
            <a:r>
              <a:rPr kumimoji="0" lang="en-US" sz="1400" b="0" i="0" u="none" strike="noStrike" kern="1200" cap="none" spc="0" normalizeH="0" baseline="0" noProof="0" dirty="0">
                <a:ln>
                  <a:noFill/>
                </a:ln>
                <a:effectLst/>
                <a:uLnTx/>
                <a:uFillTx/>
                <a:ea typeface="+mn-ea"/>
                <a:cs typeface="+mn-cs"/>
              </a:rPr>
              <a:t>3 Thermal resources with mechanical issues. Of these, 1 resource</a:t>
            </a:r>
            <a:r>
              <a:rPr lang="en-US" sz="1400" dirty="0"/>
              <a:t> switched to ONHOLD status.</a:t>
            </a:r>
          </a:p>
          <a:p>
            <a:pPr lvl="1">
              <a:spcBef>
                <a:spcPts val="0"/>
              </a:spcBef>
              <a:defRPr/>
            </a:pPr>
            <a:r>
              <a:rPr lang="en-US" sz="1400" dirty="0"/>
              <a:t>1 ESR</a:t>
            </a:r>
            <a:r>
              <a:rPr kumimoji="0" lang="en-US" sz="1400" b="0" i="0" u="none" strike="noStrike" kern="1200" cap="none" spc="0" normalizeH="0" baseline="0" noProof="0" dirty="0">
                <a:ln>
                  <a:noFill/>
                </a:ln>
                <a:effectLst/>
                <a:uLnTx/>
                <a:uFillTx/>
                <a:ea typeface="+mn-ea"/>
                <a:cs typeface="+mn-cs"/>
              </a:rPr>
              <a:t> with SCADA errors at their site.</a:t>
            </a:r>
            <a:endParaRPr lang="en-US" sz="1400" dirty="0"/>
          </a:p>
          <a:p>
            <a:pPr>
              <a:buFont typeface="+mj-lt"/>
              <a:buAutoNum type="arabicPeriod" startAt="4"/>
              <a:defRPr/>
            </a:pPr>
            <a:r>
              <a:rPr lang="en-US" sz="1400" b="1" dirty="0"/>
              <a:t>Incorrect PRC</a:t>
            </a:r>
            <a:r>
              <a:rPr lang="en-US" sz="1400" b="1" dirty="0">
                <a:solidFill>
                  <a:srgbClr val="FF0000"/>
                </a:solidFill>
              </a:rPr>
              <a:t> </a:t>
            </a:r>
            <a:r>
              <a:rPr lang="en-US" sz="1400" b="1" dirty="0"/>
              <a:t>due to Suspect HRL in RARF: (4 resources) </a:t>
            </a:r>
          </a:p>
          <a:p>
            <a:pPr lvl="1">
              <a:defRPr/>
            </a:pPr>
            <a:r>
              <a:rPr lang="en-US" sz="1400" dirty="0"/>
              <a:t>LFC flagged 4 ESRs telemetry when it exceeded the corresponding reasonability limit set by HRL.</a:t>
            </a:r>
          </a:p>
          <a:p>
            <a:pPr marL="400050">
              <a:buFont typeface="+mj-lt"/>
              <a:buAutoNum type="arabicPeriod" startAt="4"/>
              <a:defRPr/>
            </a:pPr>
            <a:r>
              <a:rPr lang="en-US" sz="1400" b="1" dirty="0"/>
              <a:t>Unknown (4 resources)</a:t>
            </a:r>
          </a:p>
          <a:p>
            <a:pPr lvl="1">
              <a:defRPr/>
            </a:pPr>
            <a:r>
              <a:rPr lang="en-US" sz="1400" dirty="0">
                <a:solidFill>
                  <a:schemeClr val="tx2"/>
                </a:solidFill>
              </a:rPr>
              <a:t>Wind resources that did</a:t>
            </a:r>
            <a:r>
              <a:rPr lang="en-US" sz="1400" dirty="0"/>
              <a:t> </a:t>
            </a:r>
            <a:r>
              <a:rPr lang="en-US" sz="1400" dirty="0">
                <a:solidFill>
                  <a:schemeClr val="tx2"/>
                </a:solidFill>
              </a:rPr>
              <a:t>not provide PFR. Cause unknown due to a communication disruption at the </a:t>
            </a:r>
            <a:r>
              <a:rPr lang="en-US" sz="1400" dirty="0"/>
              <a:t>QSEs data center.</a:t>
            </a:r>
            <a:endParaRPr lang="en-US" sz="1600" dirty="0"/>
          </a:p>
          <a:p>
            <a:pPr marL="400050">
              <a:buFont typeface="+mj-lt"/>
              <a:buAutoNum type="arabicPeriod" startAt="4"/>
              <a:defRPr/>
            </a:pPr>
            <a:r>
              <a:rPr lang="en-US" sz="1400" b="1" dirty="0">
                <a:solidFill>
                  <a:schemeClr val="tx2"/>
                </a:solidFill>
              </a:rPr>
              <a:t> </a:t>
            </a:r>
            <a:r>
              <a:rPr lang="en-US" sz="1400" dirty="0">
                <a:solidFill>
                  <a:schemeClr val="tx2"/>
                </a:solidFill>
              </a:rPr>
              <a:t>6 resources were able to demonstrate acceptable performance and are not categorized. </a:t>
            </a:r>
          </a:p>
        </p:txBody>
      </p:sp>
      <p:graphicFrame>
        <p:nvGraphicFramePr>
          <p:cNvPr id="8" name="Chart 7">
            <a:extLst>
              <a:ext uri="{FF2B5EF4-FFF2-40B4-BE49-F238E27FC236}">
                <a16:creationId xmlns:a16="http://schemas.microsoft.com/office/drawing/2014/main" id="{FCCB94CC-9DC0-2010-B012-09B702BCDAA3}"/>
              </a:ext>
            </a:extLst>
          </p:cNvPr>
          <p:cNvGraphicFramePr>
            <a:graphicFrameLocks/>
          </p:cNvGraphicFramePr>
          <p:nvPr/>
        </p:nvGraphicFramePr>
        <p:xfrm>
          <a:off x="4852737" y="308293"/>
          <a:ext cx="4391526" cy="27783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50224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4BF4D80-933C-C449-B035-75535AB76260}"/>
              </a:ext>
            </a:extLst>
          </p:cNvPr>
          <p:cNvPicPr>
            <a:picLocks noChangeAspect="1"/>
          </p:cNvPicPr>
          <p:nvPr/>
        </p:nvPicPr>
        <p:blipFill>
          <a:blip r:embed="rId3"/>
          <a:stretch>
            <a:fillRect/>
          </a:stretch>
        </p:blipFill>
        <p:spPr>
          <a:xfrm>
            <a:off x="0" y="1765791"/>
            <a:ext cx="9144000" cy="4491676"/>
          </a:xfrm>
          <a:prstGeom prst="rect">
            <a:avLst/>
          </a:prstGeom>
        </p:spPr>
      </p:pic>
      <p:sp>
        <p:nvSpPr>
          <p:cNvPr id="10" name="Title 1">
            <a:extLst>
              <a:ext uri="{FF2B5EF4-FFF2-40B4-BE49-F238E27FC236}">
                <a16:creationId xmlns:a16="http://schemas.microsoft.com/office/drawing/2014/main" id="{62371873-F323-1C29-7D61-2AD06F065D77}"/>
              </a:ext>
            </a:extLst>
          </p:cNvPr>
          <p:cNvSpPr txBox="1">
            <a:spLocks/>
          </p:cNvSpPr>
          <p:nvPr/>
        </p:nvSpPr>
        <p:spPr>
          <a:xfrm>
            <a:off x="381000" y="243682"/>
            <a:ext cx="8458200" cy="518318"/>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a:ln>
                  <a:noFill/>
                </a:ln>
                <a:solidFill>
                  <a:srgbClr val="00AEC7"/>
                </a:solidFill>
                <a:effectLst/>
                <a:uLnTx/>
                <a:uFillTx/>
                <a:latin typeface="Arial" panose="020B0604020202020204"/>
                <a:ea typeface="+mj-ea"/>
                <a:cs typeface="+mj-cs"/>
              </a:rPr>
              <a:t>Incorrect HSL due to HSL Estimation</a:t>
            </a:r>
            <a:endParaRPr kumimoji="0" lang="en-US" sz="2400" b="1" i="0" u="none" strike="noStrike" kern="1200" cap="none" spc="0" normalizeH="0" baseline="0" noProof="0" dirty="0">
              <a:ln>
                <a:noFill/>
              </a:ln>
              <a:solidFill>
                <a:srgbClr val="FF0000"/>
              </a:solidFill>
              <a:effectLst/>
              <a:uLnTx/>
              <a:uFillTx/>
              <a:latin typeface="Arial" panose="020B0604020202020204"/>
              <a:ea typeface="+mj-ea"/>
              <a:cs typeface="+mj-cs"/>
            </a:endParaRPr>
          </a:p>
        </p:txBody>
      </p:sp>
      <p:sp>
        <p:nvSpPr>
          <p:cNvPr id="11" name="Content Placeholder 2">
            <a:extLst>
              <a:ext uri="{FF2B5EF4-FFF2-40B4-BE49-F238E27FC236}">
                <a16:creationId xmlns:a16="http://schemas.microsoft.com/office/drawing/2014/main" id="{236325F7-611D-A12D-1F8A-578ADA865E89}"/>
              </a:ext>
            </a:extLst>
          </p:cNvPr>
          <p:cNvSpPr txBox="1">
            <a:spLocks/>
          </p:cNvSpPr>
          <p:nvPr/>
        </p:nvSpPr>
        <p:spPr>
          <a:xfrm>
            <a:off x="304800" y="762000"/>
            <a:ext cx="85344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None/>
              <a:tabLst/>
              <a:defRPr/>
            </a:pPr>
            <a:r>
              <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rPr>
              <a:t>Issue: </a:t>
            </a:r>
          </a:p>
          <a:p>
            <a:pPr>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During EEA operations, ERCOT observed some thermal and combined cycle resources generating below their basepoints when dispatched up to their HSL.</a:t>
            </a:r>
          </a:p>
          <a:p>
            <a:pPr lvl="1">
              <a:defRPr/>
            </a:pPr>
            <a:r>
              <a:rPr lang="en-US" sz="1200" dirty="0">
                <a:solidFill>
                  <a:srgbClr val="5B6770"/>
                </a:solidFill>
                <a:latin typeface="Arial" panose="020B0604020202020204"/>
              </a:rPr>
              <a:t>HSL telemetry is critical for ERCOT dispatch and estimating available headroom. </a:t>
            </a:r>
            <a:endParaRPr kumimoji="0" lang="en-US" sz="12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ct val="20000"/>
              </a:spcBef>
              <a:spcAft>
                <a:spcPts val="0"/>
              </a:spcAft>
              <a:buClrTx/>
              <a:buSzTx/>
              <a:buNone/>
              <a:tabLst/>
              <a:defRPr/>
            </a:pPr>
            <a:endParaRPr kumimoji="0" lang="en-US" sz="1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
        <p:nvSpPr>
          <p:cNvPr id="12" name="Slide Number Placeholder 3">
            <a:extLst>
              <a:ext uri="{FF2B5EF4-FFF2-40B4-BE49-F238E27FC236}">
                <a16:creationId xmlns:a16="http://schemas.microsoft.com/office/drawing/2014/main" id="{DCB6E1A7-C0C8-8588-A474-BFB4E5FC860C}"/>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3" name="Rectangle 2">
            <a:extLst>
              <a:ext uri="{FF2B5EF4-FFF2-40B4-BE49-F238E27FC236}">
                <a16:creationId xmlns:a16="http://schemas.microsoft.com/office/drawing/2014/main" id="{75EDC104-AB06-B5A3-CFC9-3DAAC6F60163}"/>
              </a:ext>
            </a:extLst>
          </p:cNvPr>
          <p:cNvSpPr/>
          <p:nvPr/>
        </p:nvSpPr>
        <p:spPr>
          <a:xfrm>
            <a:off x="2903456" y="4310398"/>
            <a:ext cx="146901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Separation between MW and HSL leads to inaccurate PRC calculation</a:t>
            </a:r>
          </a:p>
        </p:txBody>
      </p:sp>
      <p:cxnSp>
        <p:nvCxnSpPr>
          <p:cNvPr id="4" name="Straight Arrow Connector 3">
            <a:extLst>
              <a:ext uri="{FF2B5EF4-FFF2-40B4-BE49-F238E27FC236}">
                <a16:creationId xmlns:a16="http://schemas.microsoft.com/office/drawing/2014/main" id="{D40FAFEC-0BE6-D175-712A-4F6E142B7F9D}"/>
              </a:ext>
            </a:extLst>
          </p:cNvPr>
          <p:cNvCxnSpPr>
            <a:cxnSpLocks/>
          </p:cNvCxnSpPr>
          <p:nvPr/>
        </p:nvCxnSpPr>
        <p:spPr>
          <a:xfrm flipV="1">
            <a:off x="4372466" y="3874416"/>
            <a:ext cx="303229" cy="435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1993560A-C26E-1935-5C04-372E71B2F731}"/>
              </a:ext>
            </a:extLst>
          </p:cNvPr>
          <p:cNvCxnSpPr>
            <a:cxnSpLocks/>
          </p:cNvCxnSpPr>
          <p:nvPr/>
        </p:nvCxnSpPr>
        <p:spPr>
          <a:xfrm>
            <a:off x="4381662" y="4996198"/>
            <a:ext cx="294033" cy="6504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
            <a:extLst>
              <a:ext uri="{FF2B5EF4-FFF2-40B4-BE49-F238E27FC236}">
                <a16:creationId xmlns:a16="http://schemas.microsoft.com/office/drawing/2014/main" id="{6CA2A8CE-DAE5-F74A-6FFC-D22268DE61D0}"/>
              </a:ext>
            </a:extLst>
          </p:cNvPr>
          <p:cNvSpPr txBox="1"/>
          <p:nvPr/>
        </p:nvSpPr>
        <p:spPr>
          <a:xfrm>
            <a:off x="2028333" y="6257467"/>
            <a:ext cx="6200775" cy="607342"/>
          </a:xfrm>
          <a:prstGeom prst="rect">
            <a:avLst/>
          </a:prstGeom>
          <a:solidFill>
            <a:schemeClr val="accent1">
              <a:lumMod val="20000"/>
              <a:lumOff val="80000"/>
            </a:schemeClr>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t>Key Takeaway: The resource was already generating at its maximum capability. Telemetered HSL was erroneous, but within the bounds of margins established in Protocols.</a:t>
            </a:r>
          </a:p>
        </p:txBody>
      </p:sp>
    </p:spTree>
    <p:extLst>
      <p:ext uri="{BB962C8B-B14F-4D97-AF65-F5344CB8AC3E}">
        <p14:creationId xmlns:p14="http://schemas.microsoft.com/office/powerpoint/2010/main" val="2222731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2371873-F323-1C29-7D61-2AD06F065D77}"/>
              </a:ext>
            </a:extLst>
          </p:cNvPr>
          <p:cNvSpPr txBox="1">
            <a:spLocks/>
          </p:cNvSpPr>
          <p:nvPr/>
        </p:nvSpPr>
        <p:spPr>
          <a:xfrm>
            <a:off x="381000" y="243682"/>
            <a:ext cx="8458200" cy="518318"/>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a:ln>
                  <a:noFill/>
                </a:ln>
                <a:solidFill>
                  <a:srgbClr val="00AEC7"/>
                </a:solidFill>
                <a:effectLst/>
                <a:uLnTx/>
                <a:uFillTx/>
                <a:latin typeface="Arial" panose="020B0604020202020204"/>
                <a:ea typeface="+mj-ea"/>
                <a:cs typeface="+mj-cs"/>
              </a:rPr>
              <a:t>Incorrect HSL due to HSL Estimation</a:t>
            </a:r>
            <a:endParaRPr kumimoji="0" lang="en-US" sz="2400" b="1" i="0" u="none" strike="noStrike" kern="1200" cap="none" spc="0" normalizeH="0" baseline="0" noProof="0" dirty="0">
              <a:ln>
                <a:noFill/>
              </a:ln>
              <a:solidFill>
                <a:srgbClr val="FF0000"/>
              </a:solidFill>
              <a:effectLst/>
              <a:uLnTx/>
              <a:uFillTx/>
              <a:latin typeface="Arial" panose="020B0604020202020204"/>
              <a:ea typeface="+mj-ea"/>
              <a:cs typeface="+mj-cs"/>
            </a:endParaRPr>
          </a:p>
        </p:txBody>
      </p:sp>
      <p:sp>
        <p:nvSpPr>
          <p:cNvPr id="11" name="Content Placeholder 2">
            <a:extLst>
              <a:ext uri="{FF2B5EF4-FFF2-40B4-BE49-F238E27FC236}">
                <a16:creationId xmlns:a16="http://schemas.microsoft.com/office/drawing/2014/main" id="{236325F7-611D-A12D-1F8A-578ADA865E89}"/>
              </a:ext>
            </a:extLst>
          </p:cNvPr>
          <p:cNvSpPr txBox="1">
            <a:spLocks/>
          </p:cNvSpPr>
          <p:nvPr/>
        </p:nvSpPr>
        <p:spPr>
          <a:xfrm>
            <a:off x="304800" y="902889"/>
            <a:ext cx="85344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None/>
              <a:tabLst/>
              <a:defRPr/>
            </a:pPr>
            <a:r>
              <a:rPr lang="en-US" sz="1400" b="1" dirty="0">
                <a:solidFill>
                  <a:srgbClr val="5B6770"/>
                </a:solidFill>
                <a:latin typeface="Arial" panose="020B0604020202020204"/>
              </a:rPr>
              <a:t>Expectation: </a:t>
            </a:r>
            <a:endParaRPr lang="en-US" sz="1400" dirty="0">
              <a:solidFill>
                <a:srgbClr val="5B6770"/>
              </a:solidFill>
              <a:latin typeface="Arial" panose="020B0604020202020204"/>
            </a:endParaRPr>
          </a:p>
          <a:p>
            <a:pPr>
              <a:defRPr/>
            </a:pPr>
            <a:r>
              <a:rPr kumimoji="0" lang="en-US" sz="1400" i="0" u="none" strike="noStrike" kern="1200" cap="none" spc="0" normalizeH="0" baseline="0" noProof="0" dirty="0">
                <a:ln>
                  <a:noFill/>
                </a:ln>
                <a:effectLst/>
                <a:uLnTx/>
                <a:uFillTx/>
                <a:latin typeface="Arial" panose="020B0604020202020204"/>
                <a:ea typeface="+mn-ea"/>
                <a:cs typeface="+mn-cs"/>
              </a:rPr>
              <a:t>ERCOT recognizes that </a:t>
            </a:r>
            <a:r>
              <a:rPr lang="en-US" sz="1400" dirty="0">
                <a:latin typeface="Arial" panose="020B0604020202020204"/>
              </a:rPr>
              <a:t>there are compliance rules for HSL. Knowing this, ERCOT recommends QSEs develop mechanisms to determine if there are any further changes that can be made to improve the accuracy of telemetered HSL beyond the threshold specified.</a:t>
            </a:r>
            <a:endParaRPr kumimoji="0" lang="en-US" sz="1400" i="0" u="none" strike="noStrike" kern="1200" cap="none" spc="0" normalizeH="0" baseline="0" noProof="0" dirty="0">
              <a:ln>
                <a:noFill/>
              </a:ln>
              <a:effectLst/>
              <a:uLnTx/>
              <a:uFillTx/>
              <a:latin typeface="Arial" panose="020B0604020202020204"/>
              <a:ea typeface="+mn-ea"/>
              <a:cs typeface="+mn-cs"/>
            </a:endParaRPr>
          </a:p>
          <a:p>
            <a:pPr>
              <a:defRPr/>
            </a:pPr>
            <a:endPar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ct val="20000"/>
              </a:spcBef>
              <a:spcAft>
                <a:spcPts val="0"/>
              </a:spcAft>
              <a:buClrTx/>
              <a:buSzTx/>
              <a:buNone/>
              <a:tabLst/>
              <a:defRPr/>
            </a:pPr>
            <a:r>
              <a:rPr lang="en-US" sz="1400" b="1" dirty="0">
                <a:solidFill>
                  <a:srgbClr val="5B6770"/>
                </a:solidFill>
                <a:latin typeface="Arial" panose="020B0604020202020204"/>
              </a:rPr>
              <a:t>Reference: </a:t>
            </a:r>
            <a:endPar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Nodal Protocol Section 3.1.4.7, Reporting of Forced Derates, Paragraph (4) states “</a:t>
            </a:r>
            <a:r>
              <a:rPr kumimoji="0" lang="en-US" sz="1400" b="0" i="0" u="none" strike="noStrike" kern="1200" cap="none" spc="0" normalizeH="0" baseline="0" noProof="0" dirty="0">
                <a:ln>
                  <a:noFill/>
                </a:ln>
                <a:solidFill>
                  <a:srgbClr val="5B6770"/>
                </a:solidFill>
                <a:effectLst/>
                <a:uLnTx/>
                <a:uFillTx/>
                <a:latin typeface="Arial" panose="020B0604020202020204"/>
                <a:ea typeface="Times New Roman" panose="02020603050405020304" pitchFamily="18" charset="0"/>
                <a:cs typeface="+mn-cs"/>
              </a:rPr>
              <a:t>The QSE must appropriately update the telemetered High Sustained Limit (HSL) and any applicable telemetry as specified in paragraph (2) of Section 6.5.5.2, Operational Data Requirements, based on the Forced Derate, </a:t>
            </a:r>
            <a:r>
              <a:rPr kumimoji="0" lang="en-US" sz="1400" b="1" i="0" u="none" strike="noStrike" kern="1200" cap="none" spc="0" normalizeH="0" baseline="0" noProof="0" dirty="0">
                <a:ln>
                  <a:noFill/>
                </a:ln>
                <a:solidFill>
                  <a:srgbClr val="5B6770"/>
                </a:solidFill>
                <a:effectLst/>
                <a:uLnTx/>
                <a:uFillTx/>
                <a:latin typeface="Arial" panose="020B0604020202020204"/>
                <a:ea typeface="Times New Roman" panose="02020603050405020304" pitchFamily="18" charset="0"/>
                <a:cs typeface="+mn-cs"/>
              </a:rPr>
              <a:t>as soon as practicable but no longer than 15 minutes after the beginning of a Forced Derate, if the Forced Derate is greater than ten MW and more than 5% of the Seasonal net maximum sustainable rating of the Resource and its expected or actual duration is greater than 30 minutes</a:t>
            </a:r>
            <a:r>
              <a:rPr kumimoji="0" lang="en-US" sz="1400" b="0" i="0" u="none" strike="noStrike" kern="1200" cap="none" spc="0" normalizeH="0" baseline="0" noProof="0" dirty="0">
                <a:ln>
                  <a:noFill/>
                </a:ln>
                <a:solidFill>
                  <a:srgbClr val="5B6770"/>
                </a:solidFill>
                <a:effectLst/>
                <a:uLnTx/>
                <a:uFillTx/>
                <a:latin typeface="Arial" panose="020B0604020202020204"/>
                <a:ea typeface="Times New Roman" panose="02020603050405020304" pitchFamily="18" charset="0"/>
                <a:cs typeface="+mn-cs"/>
              </a:rPr>
              <a:t>.  Alternatively for a Forced Derate, a QSE may use the ONHOLD process described in paragraph (2) of Section 6.5.5.1, Changes in Resource Status.”</a:t>
            </a:r>
          </a:p>
          <a:p>
            <a:pPr marL="0" marR="0" lvl="0" indent="0" algn="l" defTabSz="914400" rtl="0" eaLnBrk="1" fontAlgn="auto" latinLnBrk="0" hangingPunct="1">
              <a:lnSpc>
                <a:spcPct val="100000"/>
              </a:lnSpc>
              <a:spcBef>
                <a:spcPct val="20000"/>
              </a:spcBef>
              <a:spcAft>
                <a:spcPts val="0"/>
              </a:spcAft>
              <a:buClrTx/>
              <a:buSzTx/>
              <a:buNone/>
              <a:tabLst/>
              <a:defRPr/>
            </a:pPr>
            <a:endParaRPr kumimoji="0" lang="en-US" sz="1600"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
        <p:nvSpPr>
          <p:cNvPr id="12" name="Slide Number Placeholder 3">
            <a:extLst>
              <a:ext uri="{FF2B5EF4-FFF2-40B4-BE49-F238E27FC236}">
                <a16:creationId xmlns:a16="http://schemas.microsoft.com/office/drawing/2014/main" id="{DCB6E1A7-C0C8-8588-A474-BFB4E5FC860C}"/>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835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91F3250-5E72-2D6D-2901-B67E858D1218}"/>
              </a:ext>
            </a:extLst>
          </p:cNvPr>
          <p:cNvSpPr txBox="1">
            <a:spLocks/>
          </p:cNvSpPr>
          <p:nvPr/>
        </p:nvSpPr>
        <p:spPr>
          <a:xfrm>
            <a:off x="381000" y="243682"/>
            <a:ext cx="8458200" cy="518318"/>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a:ln>
                  <a:noFill/>
                </a:ln>
                <a:solidFill>
                  <a:srgbClr val="00AEC7"/>
                </a:solidFill>
                <a:effectLst/>
                <a:uLnTx/>
                <a:uFillTx/>
                <a:latin typeface="Arial" panose="020B0604020202020204"/>
                <a:ea typeface="+mj-ea"/>
                <a:cs typeface="+mj-cs"/>
              </a:rPr>
              <a:t>Improper Controller Settings</a:t>
            </a:r>
            <a:endPar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endParaRPr>
          </a:p>
        </p:txBody>
      </p:sp>
      <p:sp>
        <p:nvSpPr>
          <p:cNvPr id="7" name="Content Placeholder 2">
            <a:extLst>
              <a:ext uri="{FF2B5EF4-FFF2-40B4-BE49-F238E27FC236}">
                <a16:creationId xmlns:a16="http://schemas.microsoft.com/office/drawing/2014/main" id="{4EA0AE60-9B10-4A0B-525D-2CCF51B15F8E}"/>
              </a:ext>
            </a:extLst>
          </p:cNvPr>
          <p:cNvSpPr txBox="1">
            <a:spLocks/>
          </p:cNvSpPr>
          <p:nvPr/>
        </p:nvSpPr>
        <p:spPr>
          <a:xfrm>
            <a:off x="304800" y="902889"/>
            <a:ext cx="85344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rPr>
              <a:t>Issues: </a:t>
            </a:r>
            <a:r>
              <a:rPr kumimoji="0" lang="en-US" sz="1400" i="0" u="none" strike="noStrike" kern="1200" cap="none" spc="0" normalizeH="0" baseline="0" noProof="0" dirty="0">
                <a:ln>
                  <a:noFill/>
                </a:ln>
                <a:solidFill>
                  <a:srgbClr val="5B6770"/>
                </a:solidFill>
                <a:effectLst/>
                <a:uLnTx/>
                <a:uFillTx/>
                <a:latin typeface="Arial" panose="020B0604020202020204"/>
                <a:ea typeface="+mn-ea"/>
                <a:cs typeface="+mn-cs"/>
              </a:rPr>
              <a:t>Wind resources with one or more of the following improper controller settings.</a:t>
            </a:r>
            <a:endPar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endParaRPr>
          </a:p>
          <a:p>
            <a:r>
              <a:rPr lang="en-US" sz="1400" dirty="0">
                <a:solidFill>
                  <a:srgbClr val="5B6770"/>
                </a:solidFill>
                <a:latin typeface="Arial" panose="020B0604020202020204"/>
              </a:rPr>
              <a:t>Curtailed wind resources did not temporarily suspend ramping when ramping directionally opposite to ACE. </a:t>
            </a:r>
          </a:p>
          <a:p>
            <a:r>
              <a:rPr kumimoji="0" lang="en-US" sz="1400" i="0" u="none" strike="noStrike" kern="1200" cap="none" spc="0" normalizeH="0" baseline="0" noProof="0" dirty="0">
                <a:ln>
                  <a:noFill/>
                </a:ln>
                <a:solidFill>
                  <a:srgbClr val="5B6770"/>
                </a:solidFill>
                <a:effectLst/>
                <a:uLnTx/>
                <a:uFillTx/>
                <a:latin typeface="Arial" panose="020B0604020202020204"/>
                <a:ea typeface="+mn-ea"/>
                <a:cs typeface="+mn-cs"/>
              </a:rPr>
              <a:t>Telemetered HSL reduced when curtailed</a:t>
            </a:r>
            <a:r>
              <a:rPr lang="en-US" sz="1400" dirty="0">
                <a:solidFill>
                  <a:srgbClr val="5B6770"/>
                </a:solidFill>
                <a:latin typeface="Arial" panose="020B0604020202020204"/>
              </a:rPr>
              <a:t>.</a:t>
            </a:r>
            <a:endParaRPr kumimoji="0" lang="en-US" sz="1400" i="0" u="none" strike="noStrike" kern="1200" cap="none" spc="0" normalizeH="0" baseline="0" noProof="0" dirty="0">
              <a:ln>
                <a:noFill/>
              </a:ln>
              <a:solidFill>
                <a:srgbClr val="5B6770"/>
              </a:solidFill>
              <a:effectLst/>
              <a:uLnTx/>
              <a:uFillTx/>
              <a:latin typeface="Arial" panose="020B0604020202020204"/>
              <a:ea typeface="+mn-ea"/>
              <a:cs typeface="+mn-cs"/>
            </a:endParaRPr>
          </a:p>
          <a:p>
            <a:r>
              <a:rPr kumimoji="0" lang="en-US" sz="1400" i="0" u="none" strike="noStrike" kern="1200" cap="none" spc="0" normalizeH="0" baseline="0" noProof="0" dirty="0">
                <a:ln>
                  <a:noFill/>
                </a:ln>
                <a:solidFill>
                  <a:srgbClr val="5B6770"/>
                </a:solidFill>
                <a:effectLst/>
                <a:uLnTx/>
                <a:uFillTx/>
                <a:latin typeface="Arial" panose="020B0604020202020204"/>
                <a:ea typeface="+mn-ea"/>
                <a:cs typeface="+mn-cs"/>
              </a:rPr>
              <a:t>PFR not provided when curtailed.</a:t>
            </a:r>
            <a:endParaRPr lang="en-US" sz="1400" dirty="0">
              <a:solidFill>
                <a:srgbClr val="5B6770"/>
              </a:solidFill>
              <a:latin typeface="Arial" panose="020B0604020202020204"/>
            </a:endParaRPr>
          </a:p>
          <a:p>
            <a:pPr marL="0" indent="0">
              <a:buNone/>
            </a:pPr>
            <a:r>
              <a:rPr lang="en-US" sz="1400" dirty="0">
                <a:solidFill>
                  <a:srgbClr val="5B6770"/>
                </a:solidFill>
                <a:latin typeface="Arial" panose="020B0604020202020204"/>
              </a:rPr>
              <a:t> </a:t>
            </a: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
        <p:nvSpPr>
          <p:cNvPr id="8" name="Slide Number Placeholder 3">
            <a:extLst>
              <a:ext uri="{FF2B5EF4-FFF2-40B4-BE49-F238E27FC236}">
                <a16:creationId xmlns:a16="http://schemas.microsoft.com/office/drawing/2014/main" id="{8C2E8B30-6D0F-55D9-AD17-8EE32A107AF4}"/>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pic>
        <p:nvPicPr>
          <p:cNvPr id="3" name="Picture 2">
            <a:extLst>
              <a:ext uri="{FF2B5EF4-FFF2-40B4-BE49-F238E27FC236}">
                <a16:creationId xmlns:a16="http://schemas.microsoft.com/office/drawing/2014/main" id="{50498EDF-E423-DE9B-C3CB-54D009F35069}"/>
              </a:ext>
            </a:extLst>
          </p:cNvPr>
          <p:cNvPicPr>
            <a:picLocks noChangeAspect="1"/>
          </p:cNvPicPr>
          <p:nvPr/>
        </p:nvPicPr>
        <p:blipFill>
          <a:blip r:embed="rId2"/>
          <a:stretch>
            <a:fillRect/>
          </a:stretch>
        </p:blipFill>
        <p:spPr>
          <a:xfrm>
            <a:off x="558145" y="2320428"/>
            <a:ext cx="8027710" cy="3937696"/>
          </a:xfrm>
          <a:prstGeom prst="rect">
            <a:avLst/>
          </a:prstGeom>
        </p:spPr>
      </p:pic>
      <p:cxnSp>
        <p:nvCxnSpPr>
          <p:cNvPr id="4" name="Straight Arrow Connector 3">
            <a:extLst>
              <a:ext uri="{FF2B5EF4-FFF2-40B4-BE49-F238E27FC236}">
                <a16:creationId xmlns:a16="http://schemas.microsoft.com/office/drawing/2014/main" id="{FCC6ABDA-6A63-A221-71E2-9F5983A34EEE}"/>
              </a:ext>
            </a:extLst>
          </p:cNvPr>
          <p:cNvCxnSpPr>
            <a:cxnSpLocks/>
          </p:cNvCxnSpPr>
          <p:nvPr/>
        </p:nvCxnSpPr>
        <p:spPr>
          <a:xfrm flipH="1">
            <a:off x="5062194" y="4452258"/>
            <a:ext cx="564822" cy="2328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3634EA2B-C858-FCC8-B524-3F0A34478845}"/>
              </a:ext>
            </a:extLst>
          </p:cNvPr>
          <p:cNvCxnSpPr>
            <a:cxnSpLocks/>
            <a:stCxn id="10" idx="3"/>
          </p:cNvCxnSpPr>
          <p:nvPr/>
        </p:nvCxnSpPr>
        <p:spPr>
          <a:xfrm>
            <a:off x="2306559" y="4302925"/>
            <a:ext cx="7096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90C7F2F-0885-A1B6-1AC1-B0FE310EC8C5}"/>
              </a:ext>
            </a:extLst>
          </p:cNvPr>
          <p:cNvSpPr/>
          <p:nvPr/>
        </p:nvSpPr>
        <p:spPr>
          <a:xfrm>
            <a:off x="5628207" y="4221873"/>
            <a:ext cx="762000" cy="3694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PFR not provided </a:t>
            </a:r>
          </a:p>
        </p:txBody>
      </p:sp>
      <p:sp>
        <p:nvSpPr>
          <p:cNvPr id="10" name="Rectangle 9">
            <a:extLst>
              <a:ext uri="{FF2B5EF4-FFF2-40B4-BE49-F238E27FC236}">
                <a16:creationId xmlns:a16="http://schemas.microsoft.com/office/drawing/2014/main" id="{826D1043-746E-01AB-5E72-D52B46346536}"/>
              </a:ext>
            </a:extLst>
          </p:cNvPr>
          <p:cNvSpPr/>
          <p:nvPr/>
        </p:nvSpPr>
        <p:spPr>
          <a:xfrm>
            <a:off x="1365966" y="4118179"/>
            <a:ext cx="940593" cy="3694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No ramping pause</a:t>
            </a:r>
          </a:p>
        </p:txBody>
      </p:sp>
      <p:sp>
        <p:nvSpPr>
          <p:cNvPr id="13" name="TextBox 1">
            <a:extLst>
              <a:ext uri="{FF2B5EF4-FFF2-40B4-BE49-F238E27FC236}">
                <a16:creationId xmlns:a16="http://schemas.microsoft.com/office/drawing/2014/main" id="{36345A94-3FC2-91EA-3B8D-22A69B3712D4}"/>
              </a:ext>
            </a:extLst>
          </p:cNvPr>
          <p:cNvSpPr txBox="1"/>
          <p:nvPr/>
        </p:nvSpPr>
        <p:spPr>
          <a:xfrm>
            <a:off x="2445077" y="6326584"/>
            <a:ext cx="5234233" cy="469108"/>
          </a:xfrm>
          <a:prstGeom prst="rect">
            <a:avLst/>
          </a:prstGeom>
          <a:solidFill>
            <a:schemeClr val="accent1">
              <a:lumMod val="20000"/>
              <a:lumOff val="80000"/>
            </a:schemeClr>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t>Key Takeaway: Improper controller settings impacted frequency response from 18 Wind resources. </a:t>
            </a:r>
          </a:p>
        </p:txBody>
      </p:sp>
    </p:spTree>
    <p:extLst>
      <p:ext uri="{BB962C8B-B14F-4D97-AF65-F5344CB8AC3E}">
        <p14:creationId xmlns:p14="http://schemas.microsoft.com/office/powerpoint/2010/main" val="79978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91F3250-5E72-2D6D-2901-B67E858D1218}"/>
              </a:ext>
            </a:extLst>
          </p:cNvPr>
          <p:cNvSpPr txBox="1">
            <a:spLocks/>
          </p:cNvSpPr>
          <p:nvPr/>
        </p:nvSpPr>
        <p:spPr>
          <a:xfrm>
            <a:off x="381000" y="243682"/>
            <a:ext cx="8458200" cy="518318"/>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a:ln>
                  <a:noFill/>
                </a:ln>
                <a:solidFill>
                  <a:srgbClr val="00AEC7"/>
                </a:solidFill>
                <a:effectLst/>
                <a:uLnTx/>
                <a:uFillTx/>
                <a:latin typeface="Arial" panose="020B0604020202020204"/>
                <a:ea typeface="+mj-ea"/>
                <a:cs typeface="+mj-cs"/>
              </a:rPr>
              <a:t>Improper Controller Settings</a:t>
            </a:r>
            <a:endPar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endParaRPr>
          </a:p>
        </p:txBody>
      </p:sp>
      <p:sp>
        <p:nvSpPr>
          <p:cNvPr id="7" name="Content Placeholder 2">
            <a:extLst>
              <a:ext uri="{FF2B5EF4-FFF2-40B4-BE49-F238E27FC236}">
                <a16:creationId xmlns:a16="http://schemas.microsoft.com/office/drawing/2014/main" id="{4EA0AE60-9B10-4A0B-525D-2CCF51B15F8E}"/>
              </a:ext>
            </a:extLst>
          </p:cNvPr>
          <p:cNvSpPr txBox="1">
            <a:spLocks/>
          </p:cNvSpPr>
          <p:nvPr/>
        </p:nvSpPr>
        <p:spPr>
          <a:xfrm>
            <a:off x="304800" y="902889"/>
            <a:ext cx="8534400" cy="505222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rPr>
              <a:t>Expectation: </a:t>
            </a:r>
          </a:p>
          <a:p>
            <a:pPr>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Wind resources should follow UDBP like logic, pausing ramping when negatively impacting frequency. </a:t>
            </a:r>
          </a:p>
          <a:p>
            <a:pPr>
              <a:defRPr/>
            </a:pPr>
            <a:r>
              <a:rPr lang="en-US" sz="1400" dirty="0">
                <a:solidFill>
                  <a:srgbClr val="5B6770"/>
                </a:solidFill>
                <a:latin typeface="Arial" panose="020B0604020202020204"/>
              </a:rPr>
              <a:t>IRR resource</a:t>
            </a: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 HSL should represent real time power potential when curtailed.</a:t>
            </a:r>
          </a:p>
          <a:p>
            <a:pPr>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PFR should </a:t>
            </a:r>
            <a:r>
              <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rPr>
              <a:t>always</a:t>
            </a: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 be enabled and provided in response to changes in system frequency, </a:t>
            </a:r>
            <a:r>
              <a:rPr kumimoji="0" lang="en-US" sz="1400" b="0" i="0" u="none" strike="noStrike" kern="1200" cap="none" spc="0" normalizeH="0" baseline="0" noProof="0" dirty="0">
                <a:ln>
                  <a:noFill/>
                </a:ln>
                <a:effectLst/>
                <a:uLnTx/>
                <a:uFillTx/>
                <a:latin typeface="Arial" panose="020B0604020202020204"/>
                <a:ea typeface="+mn-ea"/>
                <a:cs typeface="+mn-cs"/>
              </a:rPr>
              <a:t>independent of UDBP ramping pause. </a:t>
            </a:r>
          </a:p>
          <a:p>
            <a:pPr>
              <a:defRPr/>
            </a:pPr>
            <a:endParaRPr lang="en-US" sz="1400" b="1" dirty="0">
              <a:solidFill>
                <a:srgbClr val="5B6770"/>
              </a:solidFill>
              <a:latin typeface="Arial" panose="020B0604020202020204"/>
            </a:endParaRPr>
          </a:p>
          <a:p>
            <a:pPr marL="0" indent="0">
              <a:buNone/>
              <a:defRPr/>
            </a:pPr>
            <a:r>
              <a:rPr kumimoji="0" lang="en-US" sz="1400" b="1" i="0" u="none" strike="noStrike" kern="1200" cap="none" spc="0" normalizeH="0" baseline="0" noProof="0" dirty="0">
                <a:ln>
                  <a:noFill/>
                </a:ln>
                <a:solidFill>
                  <a:srgbClr val="5B6770"/>
                </a:solidFill>
                <a:effectLst/>
                <a:uLnTx/>
                <a:uFillTx/>
                <a:latin typeface="Arial" panose="020B0604020202020204"/>
                <a:ea typeface="+mn-ea"/>
                <a:cs typeface="+mn-cs"/>
              </a:rPr>
              <a:t>Reference</a:t>
            </a: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 </a:t>
            </a:r>
          </a:p>
          <a:p>
            <a:pPr>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Nodal Protocols Section 8.5 Primary Frequency Response Requirements and Monitoring </a:t>
            </a:r>
          </a:p>
          <a:p>
            <a:pPr>
              <a:defRPr/>
            </a:pPr>
            <a:r>
              <a:rPr lang="en-US" sz="1400" dirty="0">
                <a:effectLst/>
                <a:ea typeface="Calibri" panose="020F0502020204030204" pitchFamily="34" charset="0"/>
                <a:cs typeface="Arial" panose="020B0604020202020204" pitchFamily="34" charset="0"/>
              </a:rPr>
              <a:t>Nodal Protocols Section 6.5.7.6.1 LFC Process Description Paragraph (9)</a:t>
            </a: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pPr>
              <a:defRPr/>
            </a:pPr>
            <a:r>
              <a:rPr lang="en-US" sz="1400" dirty="0">
                <a:solidFill>
                  <a:srgbClr val="5B6770"/>
                </a:solidFill>
                <a:latin typeface="Arial" panose="020B0604020202020204"/>
              </a:rPr>
              <a:t>Business Practice Manual – ERCOT and QSE Operations Practice During the Operating Hour Section 3.10</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p:txBody>
      </p:sp>
      <p:sp>
        <p:nvSpPr>
          <p:cNvPr id="8" name="Slide Number Placeholder 3">
            <a:extLst>
              <a:ext uri="{FF2B5EF4-FFF2-40B4-BE49-F238E27FC236}">
                <a16:creationId xmlns:a16="http://schemas.microsoft.com/office/drawing/2014/main" id="{8C2E8B30-6D0F-55D9-AD17-8EE32A107AF4}"/>
              </a:ext>
            </a:extLst>
          </p:cNvPr>
          <p:cNvSpPr txBox="1">
            <a:spLocks/>
          </p:cNvSpPr>
          <p:nvPr/>
        </p:nvSpPr>
        <p:spPr>
          <a:xfrm>
            <a:off x="8534400" y="6561138"/>
            <a:ext cx="533400" cy="2206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888636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15B7D-0432-008D-849B-9F27394C9076}"/>
              </a:ext>
            </a:extLst>
          </p:cNvPr>
          <p:cNvSpPr>
            <a:spLocks noGrp="1"/>
          </p:cNvSpPr>
          <p:nvPr>
            <p:ph type="title"/>
          </p:nvPr>
        </p:nvSpPr>
        <p:spPr/>
        <p:txBody>
          <a:bodyPr/>
          <a:lstStyle/>
          <a:p>
            <a:r>
              <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rPr>
              <a:t>Incorrect HSL</a:t>
            </a:r>
            <a:r>
              <a:rPr kumimoji="0" lang="en-US" sz="2400" b="1" i="0" u="none" strike="noStrike" kern="1200" cap="none" spc="0" normalizeH="0" baseline="0" noProof="0" dirty="0">
                <a:ln>
                  <a:noFill/>
                </a:ln>
                <a:effectLst/>
                <a:uLnTx/>
                <a:uFillTx/>
                <a:latin typeface="Arial" panose="020B0604020202020204"/>
                <a:ea typeface="+mj-ea"/>
                <a:cs typeface="+mj-cs"/>
              </a:rPr>
              <a:t> </a:t>
            </a:r>
            <a:r>
              <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rPr>
              <a:t>Due to Equipment Unavailability</a:t>
            </a:r>
            <a:br>
              <a:rPr kumimoji="0" lang="en-US" sz="2400" b="1" i="0" u="none" strike="noStrike" kern="1200" cap="none" spc="0" normalizeH="0" baseline="0" noProof="0" dirty="0">
                <a:ln>
                  <a:noFill/>
                </a:ln>
                <a:solidFill>
                  <a:srgbClr val="00AEC7"/>
                </a:solidFill>
                <a:effectLst/>
                <a:uLnTx/>
                <a:uFillTx/>
                <a:latin typeface="Arial" panose="020B0604020202020204"/>
                <a:ea typeface="+mj-ea"/>
                <a:cs typeface="+mj-cs"/>
              </a:rPr>
            </a:br>
            <a:endParaRPr lang="en-US" dirty="0"/>
          </a:p>
        </p:txBody>
      </p:sp>
      <p:sp>
        <p:nvSpPr>
          <p:cNvPr id="3" name="Content Placeholder 2">
            <a:extLst>
              <a:ext uri="{FF2B5EF4-FFF2-40B4-BE49-F238E27FC236}">
                <a16:creationId xmlns:a16="http://schemas.microsoft.com/office/drawing/2014/main" id="{A613018D-9786-07ED-BB93-3FE0CAECF7E9}"/>
              </a:ext>
            </a:extLst>
          </p:cNvPr>
          <p:cNvSpPr>
            <a:spLocks noGrp="1"/>
          </p:cNvSpPr>
          <p:nvPr>
            <p:ph idx="1"/>
          </p:nvPr>
        </p:nvSpPr>
        <p:spPr/>
        <p:txBody>
          <a:bodyPr/>
          <a:lstStyle/>
          <a:p>
            <a:pPr marL="0" marR="0" lvl="0" indent="0" algn="l" defTabSz="914400" rtl="0" eaLnBrk="1" fontAlgn="auto" latinLnBrk="0" hangingPunct="1">
              <a:lnSpc>
                <a:spcPct val="100000"/>
              </a:lnSpc>
              <a:spcBef>
                <a:spcPct val="20000"/>
              </a:spcBef>
              <a:spcAft>
                <a:spcPts val="0"/>
              </a:spcAft>
              <a:buClrTx/>
              <a:buSzTx/>
              <a:buNone/>
              <a:tabLst/>
              <a:defRPr/>
            </a:pPr>
            <a:r>
              <a:rPr kumimoji="0" lang="en-US" sz="1400" b="1" i="0" u="none" strike="noStrike" kern="1200" cap="none" spc="0" normalizeH="0" baseline="0" noProof="0" dirty="0">
                <a:ln>
                  <a:noFill/>
                </a:ln>
                <a:solidFill>
                  <a:schemeClr val="tx2"/>
                </a:solidFill>
                <a:effectLst/>
                <a:uLnTx/>
                <a:uFillTx/>
                <a:latin typeface="Arial" panose="020B0604020202020204"/>
                <a:ea typeface="+mn-ea"/>
                <a:cs typeface="+mn-cs"/>
              </a:rPr>
              <a:t>Issue: </a:t>
            </a:r>
          </a:p>
          <a:p>
            <a:pPr>
              <a:defRPr/>
            </a:pPr>
            <a:r>
              <a:rPr kumimoji="0" lang="en-US" sz="1400" b="0" i="0" u="none" strike="noStrike" kern="1200" cap="none" spc="0" normalizeH="0" baseline="0" noProof="0" dirty="0">
                <a:ln>
                  <a:noFill/>
                </a:ln>
                <a:solidFill>
                  <a:schemeClr val="tx2"/>
                </a:solidFill>
                <a:effectLst/>
                <a:uLnTx/>
                <a:uFillTx/>
                <a:latin typeface="Arial" panose="020B0604020202020204"/>
                <a:ea typeface="+mn-ea"/>
                <a:cs typeface="+mn-cs"/>
              </a:rPr>
              <a:t>ESRs </a:t>
            </a:r>
            <a:r>
              <a:rPr lang="en-US" sz="1400" dirty="0">
                <a:solidFill>
                  <a:schemeClr val="tx2"/>
                </a:solidFill>
                <a:latin typeface="Arial" panose="020B0604020202020204"/>
              </a:rPr>
              <a:t>telemetering s</a:t>
            </a:r>
            <a:r>
              <a:rPr kumimoji="0" lang="en-US" sz="1400" b="0" i="0" u="none" strike="noStrike" kern="1200" cap="none" spc="0" normalizeH="0" baseline="0" noProof="0" dirty="0" err="1">
                <a:ln>
                  <a:noFill/>
                </a:ln>
                <a:solidFill>
                  <a:schemeClr val="tx2"/>
                </a:solidFill>
                <a:effectLst/>
                <a:uLnTx/>
                <a:uFillTx/>
                <a:latin typeface="Arial" panose="020B0604020202020204"/>
                <a:ea typeface="+mn-ea"/>
                <a:cs typeface="+mn-cs"/>
              </a:rPr>
              <a:t>tatic</a:t>
            </a:r>
            <a:r>
              <a:rPr kumimoji="0" lang="en-US" sz="1400" b="0" i="0" u="none" strike="noStrike" kern="1200" cap="none" spc="0" normalizeH="0" baseline="0" noProof="0" dirty="0">
                <a:ln>
                  <a:noFill/>
                </a:ln>
                <a:solidFill>
                  <a:schemeClr val="tx2"/>
                </a:solidFill>
                <a:effectLst/>
                <a:uLnTx/>
                <a:uFillTx/>
                <a:latin typeface="Arial" panose="020B0604020202020204"/>
                <a:ea typeface="+mn-ea"/>
                <a:cs typeface="+mn-cs"/>
              </a:rPr>
              <a:t> HSLs that may not represent real time dispatchable capability</a:t>
            </a:r>
            <a:endParaRPr lang="en-US" sz="1400" dirty="0">
              <a:solidFill>
                <a:schemeClr val="tx2"/>
              </a:solidFill>
            </a:endParaRPr>
          </a:p>
        </p:txBody>
      </p:sp>
      <p:sp>
        <p:nvSpPr>
          <p:cNvPr id="4" name="Slide Number Placeholder 3">
            <a:extLst>
              <a:ext uri="{FF2B5EF4-FFF2-40B4-BE49-F238E27FC236}">
                <a16:creationId xmlns:a16="http://schemas.microsoft.com/office/drawing/2014/main" id="{FC307362-85F6-6EB4-7DE6-B045A7C38BEE}"/>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10" name="TextBox 1">
            <a:extLst>
              <a:ext uri="{FF2B5EF4-FFF2-40B4-BE49-F238E27FC236}">
                <a16:creationId xmlns:a16="http://schemas.microsoft.com/office/drawing/2014/main" id="{1652A0D4-58D2-DAC2-D9EC-B7933E04619C}"/>
              </a:ext>
            </a:extLst>
          </p:cNvPr>
          <p:cNvSpPr txBox="1"/>
          <p:nvPr/>
        </p:nvSpPr>
        <p:spPr>
          <a:xfrm>
            <a:off x="2086467" y="6162696"/>
            <a:ext cx="5791200" cy="597287"/>
          </a:xfrm>
          <a:prstGeom prst="rect">
            <a:avLst/>
          </a:prstGeom>
          <a:solidFill>
            <a:schemeClr val="accent1">
              <a:lumMod val="20000"/>
              <a:lumOff val="80000"/>
            </a:schemeClr>
          </a:solidFill>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dirty="0"/>
              <a:t>Key Takeaway: This ESR was generating at its maximum capability, Telemetered HSL did not correctly account for faults/derates and should have been updated. </a:t>
            </a:r>
          </a:p>
        </p:txBody>
      </p:sp>
      <p:pic>
        <p:nvPicPr>
          <p:cNvPr id="14" name="Picture 13">
            <a:extLst>
              <a:ext uri="{FF2B5EF4-FFF2-40B4-BE49-F238E27FC236}">
                <a16:creationId xmlns:a16="http://schemas.microsoft.com/office/drawing/2014/main" id="{C28367D2-39F1-DEC7-2426-AE45C547C9C8}"/>
              </a:ext>
            </a:extLst>
          </p:cNvPr>
          <p:cNvPicPr>
            <a:picLocks noChangeAspect="1"/>
          </p:cNvPicPr>
          <p:nvPr/>
        </p:nvPicPr>
        <p:blipFill>
          <a:blip r:embed="rId2"/>
          <a:stretch>
            <a:fillRect/>
          </a:stretch>
        </p:blipFill>
        <p:spPr>
          <a:xfrm>
            <a:off x="0" y="1618701"/>
            <a:ext cx="9144000" cy="4477298"/>
          </a:xfrm>
          <a:prstGeom prst="rect">
            <a:avLst/>
          </a:prstGeom>
        </p:spPr>
      </p:pic>
      <p:sp>
        <p:nvSpPr>
          <p:cNvPr id="15" name="Rectangle 14">
            <a:extLst>
              <a:ext uri="{FF2B5EF4-FFF2-40B4-BE49-F238E27FC236}">
                <a16:creationId xmlns:a16="http://schemas.microsoft.com/office/drawing/2014/main" id="{683D6FF0-CCB0-4500-6793-AB3D34B5197A}"/>
              </a:ext>
            </a:extLst>
          </p:cNvPr>
          <p:cNvSpPr/>
          <p:nvPr/>
        </p:nvSpPr>
        <p:spPr>
          <a:xfrm>
            <a:off x="5109328" y="5488834"/>
            <a:ext cx="1222559" cy="5241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Large PRC calculated due to static HSL </a:t>
            </a:r>
          </a:p>
        </p:txBody>
      </p:sp>
      <p:cxnSp>
        <p:nvCxnSpPr>
          <p:cNvPr id="16" name="Straight Arrow Connector 15">
            <a:extLst>
              <a:ext uri="{FF2B5EF4-FFF2-40B4-BE49-F238E27FC236}">
                <a16:creationId xmlns:a16="http://schemas.microsoft.com/office/drawing/2014/main" id="{A01AEEC6-FAEB-0676-0842-923B54C421F0}"/>
              </a:ext>
            </a:extLst>
          </p:cNvPr>
          <p:cNvCxnSpPr>
            <a:cxnSpLocks/>
          </p:cNvCxnSpPr>
          <p:nvPr/>
        </p:nvCxnSpPr>
        <p:spPr>
          <a:xfrm flipH="1" flipV="1">
            <a:off x="4637988" y="5580668"/>
            <a:ext cx="471340" cy="170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5E557868-4BF7-2C92-18DE-9D8F2D4A536D}"/>
              </a:ext>
            </a:extLst>
          </p:cNvPr>
          <p:cNvSpPr/>
          <p:nvPr/>
        </p:nvSpPr>
        <p:spPr>
          <a:xfrm>
            <a:off x="4908441" y="3761782"/>
            <a:ext cx="1096434" cy="602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MW output reduced due to inverter faults/derates. </a:t>
            </a:r>
          </a:p>
        </p:txBody>
      </p:sp>
      <p:cxnSp>
        <p:nvCxnSpPr>
          <p:cNvPr id="20" name="Straight Arrow Connector 19">
            <a:extLst>
              <a:ext uri="{FF2B5EF4-FFF2-40B4-BE49-F238E27FC236}">
                <a16:creationId xmlns:a16="http://schemas.microsoft.com/office/drawing/2014/main" id="{EF3B3098-27CE-21DD-ABA9-3244281712BB}"/>
              </a:ext>
            </a:extLst>
          </p:cNvPr>
          <p:cNvCxnSpPr>
            <a:cxnSpLocks/>
          </p:cNvCxnSpPr>
          <p:nvPr/>
        </p:nvCxnSpPr>
        <p:spPr>
          <a:xfrm flipH="1" flipV="1">
            <a:off x="4235561" y="3667027"/>
            <a:ext cx="672879" cy="1791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0003815"/>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Props1.xml><?xml version="1.0" encoding="utf-8"?>
<ds:datastoreItem xmlns:ds="http://schemas.openxmlformats.org/officeDocument/2006/customXml" ds:itemID="{F86A6CD9-B3E1-40D4-996B-E55652A7B6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1A526C54-2038-4DDB-9077-84C80FF069E0}">
  <ds:schemaRefs>
    <ds:schemaRef ds:uri="8d5ee879-813f-4fb9-b7c2-a59846c21ae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5590</TotalTime>
  <Words>1800</Words>
  <Application>Microsoft Office PowerPoint</Application>
  <PresentationFormat>On-screen Show (4:3)</PresentationFormat>
  <Paragraphs>235</Paragraphs>
  <Slides>21</Slides>
  <Notes>10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21</vt:i4>
      </vt:variant>
    </vt:vector>
  </HeadingPairs>
  <TitlesOfParts>
    <vt:vector size="27" baseType="lpstr">
      <vt:lpstr>Arial</vt:lpstr>
      <vt:lpstr>Calibri</vt:lpstr>
      <vt:lpstr>Cover Slide</vt:lpstr>
      <vt:lpstr>Horizontal Theme</vt:lpstr>
      <vt:lpstr>Vertical Theme</vt:lpstr>
      <vt:lpstr>1_Custom Design</vt:lpstr>
      <vt:lpstr>PowerPoint Presentation</vt:lpstr>
      <vt:lpstr>Introduction</vt:lpstr>
      <vt:lpstr>Physical Responsive Capability (PRC) on September 6 at 7:25pm</vt:lpstr>
      <vt:lpstr>Summary of 83 RFI Responses</vt:lpstr>
      <vt:lpstr>PowerPoint Presentation</vt:lpstr>
      <vt:lpstr>PowerPoint Presentation</vt:lpstr>
      <vt:lpstr>PowerPoint Presentation</vt:lpstr>
      <vt:lpstr>PowerPoint Presentation</vt:lpstr>
      <vt:lpstr>Incorrect HSL Due to Equipment Unavailability </vt:lpstr>
      <vt:lpstr>PowerPoint Presentation</vt:lpstr>
      <vt:lpstr>PowerPoint Presentation</vt:lpstr>
      <vt:lpstr>PowerPoint Presentation</vt:lpstr>
      <vt:lpstr>PowerPoint Presentation</vt:lpstr>
      <vt:lpstr>Resources Experiencing Equipment Failure</vt:lpstr>
      <vt:lpstr>Resources Experiencing Equipment Failure</vt:lpstr>
      <vt:lpstr>PowerPoint Presentation</vt:lpstr>
      <vt:lpstr>Takeaways and Next Steps</vt:lpstr>
      <vt:lpstr>Questions?</vt:lpstr>
      <vt:lpstr>PowerPoint Presentation</vt:lpstr>
      <vt:lpstr>Expected Curtailed WGR Operations</vt:lpstr>
      <vt:lpstr>6.5.5.1 (2) Changes in Resource Status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Fabricant, Sam</cp:lastModifiedBy>
  <cp:revision>86</cp:revision>
  <cp:lastPrinted>2017-10-10T21:31:05Z</cp:lastPrinted>
  <dcterms:created xsi:type="dcterms:W3CDTF">2016-01-21T15:20:31Z</dcterms:created>
  <dcterms:modified xsi:type="dcterms:W3CDTF">2023-12-19T19:00:50Z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