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62" r:id="rId5"/>
  </p:sldMasterIdLst>
  <p:notesMasterIdLst>
    <p:notesMasterId r:id="rId12"/>
  </p:notesMasterIdLst>
  <p:handoutMasterIdLst>
    <p:handoutMasterId r:id="rId13"/>
  </p:handoutMasterIdLst>
  <p:sldIdLst>
    <p:sldId id="260" r:id="rId6"/>
    <p:sldId id="2573" r:id="rId7"/>
    <p:sldId id="2578" r:id="rId8"/>
    <p:sldId id="2580" r:id="rId9"/>
    <p:sldId id="2579" r:id="rId10"/>
    <p:sldId id="2581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3F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E567CC-71B9-465F-88BC-DAE56CDF8CC3}" v="1" dt="2023-02-17T22:20:12.9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27" autoAdjust="0"/>
    <p:restoredTop sz="96357" autoAdjust="0"/>
  </p:normalViewPr>
  <p:slideViewPr>
    <p:cSldViewPr showGuides="1">
      <p:cViewPr varScale="1">
        <p:scale>
          <a:sx n="97" d="100"/>
          <a:sy n="97" d="100"/>
        </p:scale>
        <p:origin x="71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7" d="100"/>
          <a:sy n="97" d="100"/>
        </p:scale>
        <p:origin x="357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196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24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19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6999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1669BDC-F321-4E0E-A3DB-2EA01CE18A28}"/>
              </a:ext>
            </a:extLst>
          </p:cNvPr>
          <p:cNvSpPr txBox="1"/>
          <p:nvPr userDrawn="1"/>
        </p:nvSpPr>
        <p:spPr>
          <a:xfrm>
            <a:off x="54675" y="645789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94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209800"/>
            <a:ext cx="555374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/>
              <a:t>Review of December 2023 Capacity, Demand and Reserves and February Monthly Outlook for Resource Adequacy Reports</a:t>
            </a:r>
          </a:p>
          <a:p>
            <a:pPr algn="l"/>
            <a:endParaRPr lang="en-US" sz="2800" i="1" dirty="0"/>
          </a:p>
          <a:p>
            <a:pPr algn="l"/>
            <a:r>
              <a:rPr lang="en-US" i="1" dirty="0"/>
              <a:t>Pete Warnken</a:t>
            </a:r>
          </a:p>
          <a:p>
            <a:r>
              <a:rPr lang="en-US" dirty="0"/>
              <a:t>Resource Adequacy</a:t>
            </a:r>
          </a:p>
          <a:p>
            <a:endParaRPr lang="en-US" dirty="0"/>
          </a:p>
          <a:p>
            <a:r>
              <a:rPr lang="en-US" dirty="0"/>
              <a:t>Supply Analysis Working Group</a:t>
            </a:r>
          </a:p>
          <a:p>
            <a:endParaRPr lang="en-US" dirty="0"/>
          </a:p>
          <a:p>
            <a:r>
              <a:rPr lang="en-US" dirty="0"/>
              <a:t>December 20,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Resource Changes Relative to the May 2023 CDR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15284B-647A-5A08-3415-1122C9C8E3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892" y="1370211"/>
            <a:ext cx="8811908" cy="4117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62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Monthly Outlook for Resource Adequacy (MORA)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93EFD2-7B83-F381-0244-AEE82F42FD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62" y="1524000"/>
            <a:ext cx="8905875" cy="4772025"/>
          </a:xfrm>
          <a:prstGeom prst="rect">
            <a:avLst/>
          </a:prstGeom>
        </p:spPr>
      </p:pic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6C10CBBD-919A-3BB1-90F6-CF6EF4810743}"/>
              </a:ext>
            </a:extLst>
          </p:cNvPr>
          <p:cNvSpPr txBox="1">
            <a:spLocks/>
          </p:cNvSpPr>
          <p:nvPr/>
        </p:nvSpPr>
        <p:spPr>
          <a:xfrm>
            <a:off x="342899" y="789057"/>
            <a:ext cx="8458200" cy="70788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Riskiest hour for experiencing emergency conditions remains at 8 a.m., with February expected to have lower risk than January</a:t>
            </a:r>
            <a:endParaRPr lang="en-US" sz="20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658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Monthly Outlook for Resource Adequacy (MORA)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6C10CBBD-919A-3BB1-90F6-CF6EF4810743}"/>
              </a:ext>
            </a:extLst>
          </p:cNvPr>
          <p:cNvSpPr txBox="1">
            <a:spLocks/>
          </p:cNvSpPr>
          <p:nvPr/>
        </p:nvSpPr>
        <p:spPr>
          <a:xfrm>
            <a:off x="342899" y="749729"/>
            <a:ext cx="8639174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A WS Elliott scenario fixes peak load to a value reflecting weather comparable to that experienced during the storm; risk for emergency conditions increases</a:t>
            </a:r>
            <a:endParaRPr lang="en-US" sz="18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8D8E84-4D56-30FC-9769-1DF95D28AE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4" y="1524000"/>
            <a:ext cx="8639175" cy="477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80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Monthly Outlook for Resource Adequacy (MORA)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722E90-5E57-F4E2-7D76-5C2962CAD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8176" y="1015323"/>
            <a:ext cx="6108045" cy="237028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6FF0EC7-5848-D4F4-3DE8-157E9816DC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6999" y="3769063"/>
            <a:ext cx="6108045" cy="23896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3F239E3-B599-E1A1-4D4B-395F16FAC8F4}"/>
              </a:ext>
            </a:extLst>
          </p:cNvPr>
          <p:cNvSpPr txBox="1"/>
          <p:nvPr/>
        </p:nvSpPr>
        <p:spPr>
          <a:xfrm>
            <a:off x="4063134" y="688755"/>
            <a:ext cx="3495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Base Simulation (Hour-ending 1500)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C00FB6-C961-2AB0-2311-5A0826515464}"/>
              </a:ext>
            </a:extLst>
          </p:cNvPr>
          <p:cNvSpPr txBox="1"/>
          <p:nvPr/>
        </p:nvSpPr>
        <p:spPr>
          <a:xfrm>
            <a:off x="3528363" y="3438488"/>
            <a:ext cx="45651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Elliott Scenario Simulation (Hour-ending 1500)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75128F-1D42-837A-4634-A0DF7B56A0E7}"/>
              </a:ext>
            </a:extLst>
          </p:cNvPr>
          <p:cNvSpPr txBox="1"/>
          <p:nvPr/>
        </p:nvSpPr>
        <p:spPr>
          <a:xfrm>
            <a:off x="6198670" y="1320431"/>
            <a:ext cx="2209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Number of CAFOR outcomes less than 2,500 MW = 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848971-E9CC-A905-B689-5C5FC8DBBE12}"/>
              </a:ext>
            </a:extLst>
          </p:cNvPr>
          <p:cNvSpPr txBox="1"/>
          <p:nvPr/>
        </p:nvSpPr>
        <p:spPr>
          <a:xfrm>
            <a:off x="6160570" y="4065830"/>
            <a:ext cx="2286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Number of CAFOR outcomes less than 2,500 MW = 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701273-455C-E97E-7807-961E0FA4BD33}"/>
              </a:ext>
            </a:extLst>
          </p:cNvPr>
          <p:cNvSpPr txBox="1"/>
          <p:nvPr/>
        </p:nvSpPr>
        <p:spPr>
          <a:xfrm>
            <a:off x="6870290" y="1773728"/>
            <a:ext cx="1981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Min CAFOR value = </a:t>
            </a:r>
          </a:p>
          <a:p>
            <a:r>
              <a:rPr lang="en-US" sz="1100" dirty="0">
                <a:solidFill>
                  <a:srgbClr val="FF0000"/>
                </a:solidFill>
              </a:rPr>
              <a:t>-3,209 </a:t>
            </a:r>
            <a:r>
              <a:rPr lang="en-US" sz="1100" dirty="0"/>
              <a:t>MW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3A4A85-9645-6308-CA19-86C787756747}"/>
              </a:ext>
            </a:extLst>
          </p:cNvPr>
          <p:cNvSpPr txBox="1"/>
          <p:nvPr/>
        </p:nvSpPr>
        <p:spPr>
          <a:xfrm>
            <a:off x="6722438" y="4564356"/>
            <a:ext cx="16860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Min CAFOR value = </a:t>
            </a:r>
          </a:p>
          <a:p>
            <a:r>
              <a:rPr lang="en-US" sz="1100" dirty="0"/>
              <a:t>7,979 MW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E34483D-0229-724B-FD9E-45C850F4438C}"/>
              </a:ext>
            </a:extLst>
          </p:cNvPr>
          <p:cNvSpPr txBox="1"/>
          <p:nvPr/>
        </p:nvSpPr>
        <p:spPr>
          <a:xfrm>
            <a:off x="3036042" y="1651072"/>
            <a:ext cx="1981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50</a:t>
            </a:r>
            <a:r>
              <a:rPr lang="en-US" sz="1100" baseline="30000" dirty="0"/>
              <a:t>th</a:t>
            </a:r>
            <a:r>
              <a:rPr lang="en-US" sz="1100" dirty="0"/>
              <a:t> Percentile CAFOR = 46,806 MW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92A5B3-7056-41B5-2DAD-220CE5B2F1F3}"/>
              </a:ext>
            </a:extLst>
          </p:cNvPr>
          <p:cNvSpPr txBox="1"/>
          <p:nvPr/>
        </p:nvSpPr>
        <p:spPr>
          <a:xfrm>
            <a:off x="3040346" y="4335410"/>
            <a:ext cx="19642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50</a:t>
            </a:r>
            <a:r>
              <a:rPr lang="en-US" sz="1100" baseline="30000" dirty="0"/>
              <a:t>th</a:t>
            </a:r>
            <a:r>
              <a:rPr lang="en-US" sz="1100" dirty="0"/>
              <a:t> Percentile CAFOR = 27,781 MW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A23DEF9-DE29-86B7-CF23-AD69F49CDA4F}"/>
              </a:ext>
            </a:extLst>
          </p:cNvPr>
          <p:cNvSpPr txBox="1"/>
          <p:nvPr/>
        </p:nvSpPr>
        <p:spPr>
          <a:xfrm>
            <a:off x="299776" y="966163"/>
            <a:ext cx="2367223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The fixing of loads to WS Elliott levels results in many more CAFOR outcomes that are near or below the 2,500 MW risk threshold; however, it also reduces the severity and number of extremely low CAFOR outcomes; if load is not fixed, the model can select load values higher than the Elliott amount. </a:t>
            </a:r>
          </a:p>
        </p:txBody>
      </p:sp>
    </p:spTree>
    <p:extLst>
      <p:ext uri="{BB962C8B-B14F-4D97-AF65-F5344CB8AC3E}">
        <p14:creationId xmlns:p14="http://schemas.microsoft.com/office/powerpoint/2010/main" val="1869352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Monthly Outlook for Resource Adequacy (MORA)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6C10CBBD-919A-3BB1-90F6-CF6EF4810743}"/>
              </a:ext>
            </a:extLst>
          </p:cNvPr>
          <p:cNvSpPr txBox="1">
            <a:spLocks/>
          </p:cNvSpPr>
          <p:nvPr/>
        </p:nvSpPr>
        <p:spPr>
          <a:xfrm>
            <a:off x="342899" y="820065"/>
            <a:ext cx="8639174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Why do certain hours show slightly less EEA risk under the WS Elliott scenario?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1017005-DFF5-B8C3-3FAC-5A9F4BDF9A16}"/>
              </a:ext>
            </a:extLst>
          </p:cNvPr>
          <p:cNvGrpSpPr/>
          <p:nvPr/>
        </p:nvGrpSpPr>
        <p:grpSpPr>
          <a:xfrm>
            <a:off x="381000" y="1235834"/>
            <a:ext cx="8077200" cy="2621902"/>
            <a:chOff x="381000" y="1235834"/>
            <a:chExt cx="8077200" cy="2621902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0C3309A-58CB-6350-6819-9DB9F0D5DBE2}"/>
                </a:ext>
              </a:extLst>
            </p:cNvPr>
            <p:cNvGrpSpPr/>
            <p:nvPr/>
          </p:nvGrpSpPr>
          <p:grpSpPr>
            <a:xfrm>
              <a:off x="381000" y="1235834"/>
              <a:ext cx="8077200" cy="2572763"/>
              <a:chOff x="530860" y="1649856"/>
              <a:chExt cx="8077200" cy="2572763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FE2CE935-6E39-FCE0-5FB1-900FF1AF44C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61974" y="3124200"/>
                <a:ext cx="8046086" cy="1098419"/>
              </a:xfrm>
              <a:prstGeom prst="rect">
                <a:avLst/>
              </a:prstGeom>
            </p:spPr>
          </p:pic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52A9C353-FF5B-2A17-E12D-4DA2CE4C4BD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0860" y="1649856"/>
                <a:ext cx="8077200" cy="1495529"/>
              </a:xfrm>
              <a:prstGeom prst="rect">
                <a:avLst/>
              </a:prstGeom>
            </p:spPr>
          </p:pic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6889B62-F62C-2F23-86FE-174C466BFF96}"/>
                </a:ext>
              </a:extLst>
            </p:cNvPr>
            <p:cNvSpPr txBox="1"/>
            <p:nvPr/>
          </p:nvSpPr>
          <p:spPr>
            <a:xfrm>
              <a:off x="2819400" y="2714736"/>
              <a:ext cx="457200" cy="1143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9958A8A-F1F8-027F-B4C4-305ED3A38A5C}"/>
                </a:ext>
              </a:extLst>
            </p:cNvPr>
            <p:cNvSpPr txBox="1"/>
            <p:nvPr/>
          </p:nvSpPr>
          <p:spPr>
            <a:xfrm>
              <a:off x="6914104" y="2711018"/>
              <a:ext cx="457200" cy="1143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435386FE-18FE-38B0-C45F-DF091BD152C0}"/>
              </a:ext>
            </a:extLst>
          </p:cNvPr>
          <p:cNvSpPr txBox="1">
            <a:spLocks/>
          </p:cNvSpPr>
          <p:nvPr/>
        </p:nvSpPr>
        <p:spPr>
          <a:xfrm>
            <a:off x="412113" y="3973291"/>
            <a:ext cx="8569959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The availability of ~3,500 MW of “pre-EEA resources” eliminates the already small number of low-CAFOR outcomes that would otherwise arise during the lowest-risk hours (mid-afternoon load dip along with maximum solar generation).</a:t>
            </a:r>
          </a:p>
        </p:txBody>
      </p:sp>
    </p:spTree>
    <p:extLst>
      <p:ext uri="{BB962C8B-B14F-4D97-AF65-F5344CB8AC3E}">
        <p14:creationId xmlns:p14="http://schemas.microsoft.com/office/powerpoint/2010/main" val="257725777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63D459-1C05-483F-85D1-C9E478EC32CC}">
  <ds:schemaRefs>
    <ds:schemaRef ds:uri="http://www.w3.org/XML/1998/namespace"/>
    <ds:schemaRef ds:uri="http://schemas.microsoft.com/office/2006/metadata/properties"/>
    <ds:schemaRef ds:uri="http://purl.org/dc/elements/1.1/"/>
    <ds:schemaRef ds:uri="c34af464-7aa1-4edd-9be4-83dffc1cb926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D4020FB-76D3-4767-8F2F-518097B806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40610</TotalTime>
  <Words>290</Words>
  <Application>Microsoft Office PowerPoint</Application>
  <PresentationFormat>On-screen Show (4:3)</PresentationFormat>
  <Paragraphs>34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1_Office Theme</vt:lpstr>
      <vt:lpstr>PowerPoint Presentation</vt:lpstr>
      <vt:lpstr>Resource Changes Relative to the May 2023 CDR</vt:lpstr>
      <vt:lpstr>Monthly Outlook for Resource Adequacy (MORA)</vt:lpstr>
      <vt:lpstr>Monthly Outlook for Resource Adequacy (MORA)</vt:lpstr>
      <vt:lpstr>Monthly Outlook for Resource Adequacy (MORA)</vt:lpstr>
      <vt:lpstr>Monthly Outlook for Resource Adequacy (MORA)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168</cp:revision>
  <cp:lastPrinted>2022-12-07T20:17:39Z</cp:lastPrinted>
  <dcterms:created xsi:type="dcterms:W3CDTF">2016-01-21T15:20:31Z</dcterms:created>
  <dcterms:modified xsi:type="dcterms:W3CDTF">2023-12-19T20:07:44Z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2023-08-21T21:00:16Z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9c944ced-d87b-4344-bf8b-4cc5dd33abcc</vt:lpwstr>
  </property>
  <property fmtid="{D5CDD505-2E9C-101B-9397-08002B2CF9AE}" pid="9" name="MSIP_Label_7084cbda-52b8-46fb-a7b7-cb5bd465ed85_ContentBits">
    <vt:lpwstr>0</vt:lpwstr>
  </property>
</Properties>
</file>