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62" r:id="rId5"/>
  </p:sldMasterIdLst>
  <p:notesMasterIdLst>
    <p:notesMasterId r:id="rId10"/>
  </p:notesMasterIdLst>
  <p:handoutMasterIdLst>
    <p:handoutMasterId r:id="rId11"/>
  </p:handoutMasterIdLst>
  <p:sldIdLst>
    <p:sldId id="260" r:id="rId6"/>
    <p:sldId id="2573" r:id="rId7"/>
    <p:sldId id="2578" r:id="rId8"/>
    <p:sldId id="2579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D3F6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FE567CC-71B9-465F-88BC-DAE56CDF8CC3}" v="1" dt="2023-02-17T22:20:12.91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427" autoAdjust="0"/>
    <p:restoredTop sz="96357" autoAdjust="0"/>
  </p:normalViewPr>
  <p:slideViewPr>
    <p:cSldViewPr showGuides="1">
      <p:cViewPr varScale="1">
        <p:scale>
          <a:sx n="97" d="100"/>
          <a:sy n="97" d="100"/>
        </p:scale>
        <p:origin x="714" y="7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97" d="100"/>
          <a:sy n="97" d="100"/>
        </p:scale>
        <p:origin x="3570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12/19/2023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12/19/2023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51967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8242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1194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6999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51669BDC-F321-4E0E-A3DB-2EA01CE18A28}"/>
              </a:ext>
            </a:extLst>
          </p:cNvPr>
          <p:cNvSpPr txBox="1"/>
          <p:nvPr userDrawn="1"/>
        </p:nvSpPr>
        <p:spPr>
          <a:xfrm>
            <a:off x="54675" y="6457890"/>
            <a:ext cx="28409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 sz="1000" b="0" baseline="0" dirty="0">
              <a:solidFill>
                <a:schemeClr val="tx1"/>
              </a:solidFill>
            </a:endParaRPr>
          </a:p>
          <a:p>
            <a:pPr algn="l"/>
            <a:r>
              <a:rPr lang="en-US" sz="1000" b="0" baseline="0" dirty="0">
                <a:solidFill>
                  <a:schemeClr val="tx1"/>
                </a:solidFill>
              </a:rPr>
              <a:t>ERCOT Public</a:t>
            </a:r>
            <a:endParaRPr lang="en-US" sz="1000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19492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interchange.puc.texas.gov/Documents/55837_3_1351316.PDF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05200" y="2209800"/>
            <a:ext cx="555374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800" dirty="0"/>
              <a:t>Status of Reliability Standard, VOLL and CONE Studies</a:t>
            </a:r>
          </a:p>
          <a:p>
            <a:pPr algn="l"/>
            <a:endParaRPr lang="en-US" sz="2800" i="1" dirty="0"/>
          </a:p>
          <a:p>
            <a:pPr algn="l"/>
            <a:r>
              <a:rPr lang="en-US" i="1" dirty="0"/>
              <a:t>Pete Warnken</a:t>
            </a:r>
          </a:p>
          <a:p>
            <a:r>
              <a:rPr lang="en-US" dirty="0"/>
              <a:t>Resource Adequacy</a:t>
            </a:r>
          </a:p>
          <a:p>
            <a:endParaRPr lang="en-US" dirty="0"/>
          </a:p>
          <a:p>
            <a:r>
              <a:rPr lang="en-US" dirty="0"/>
              <a:t>Supply Analysis Working Group</a:t>
            </a:r>
          </a:p>
          <a:p>
            <a:endParaRPr lang="en-US" dirty="0"/>
          </a:p>
          <a:p>
            <a:r>
              <a:rPr lang="en-US"/>
              <a:t>December 20, </a:t>
            </a:r>
            <a:r>
              <a:rPr lang="en-US" dirty="0"/>
              <a:t>2023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82E100-D32A-4264-B2A1-5A3DE26C1F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/>
              <a:t>Reliability Standard Scenario Study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E72E79-B904-4747-BDE9-9E404F4B093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22" name="Content Placeholder 4">
            <a:extLst>
              <a:ext uri="{FF2B5EF4-FFF2-40B4-BE49-F238E27FC236}">
                <a16:creationId xmlns:a16="http://schemas.microsoft.com/office/drawing/2014/main" id="{B5488D4A-3D7C-41A3-9DBF-F7406208C401}"/>
              </a:ext>
            </a:extLst>
          </p:cNvPr>
          <p:cNvSpPr txBox="1">
            <a:spLocks/>
          </p:cNvSpPr>
          <p:nvPr/>
        </p:nvSpPr>
        <p:spPr>
          <a:xfrm>
            <a:off x="342900" y="803033"/>
            <a:ext cx="8458200" cy="4795159"/>
          </a:xfrm>
          <a:prstGeom prst="rect">
            <a:avLst/>
          </a:prstGeom>
        </p:spPr>
        <p:txBody>
          <a:bodyPr wrap="square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0" kern="0" dirty="0">
                <a:latin typeface="Calibri" panose="020F0502020204030204" pitchFamily="34" charset="0"/>
                <a:cs typeface="Calibri" panose="020F0502020204030204" pitchFamily="34" charset="0"/>
              </a:rPr>
              <a:t>Completed third modeling phase:</a:t>
            </a:r>
            <a:endParaRPr lang="en-US" sz="2400" kern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r>
              <a:rPr lang="en-US" sz="2000" kern="0" dirty="0">
                <a:latin typeface="Calibri" panose="020F0502020204030204" pitchFamily="34" charset="0"/>
                <a:cs typeface="Calibri" panose="020F0502020204030204" pitchFamily="34" charset="0"/>
              </a:rPr>
              <a:t>Replace “1 in 5 year” frequency scenarios (0.2 LOLE) with “1 in 8” frequency scenarios (0.125 LOLE)</a:t>
            </a:r>
          </a:p>
          <a:p>
            <a:pPr lvl="1"/>
            <a:r>
              <a:rPr lang="en-US" sz="2000" kern="0" dirty="0">
                <a:latin typeface="Calibri" panose="020F0502020204030204" pitchFamily="34" charset="0"/>
                <a:cs typeface="Calibri" panose="020F0502020204030204" pitchFamily="34" charset="0"/>
              </a:rPr>
              <a:t>CDR Mix portfolio with more inverter-based resources</a:t>
            </a:r>
          </a:p>
          <a:p>
            <a:pPr lvl="1"/>
            <a:r>
              <a:rPr lang="en-US" sz="2000" kern="0" dirty="0">
                <a:latin typeface="Calibri" panose="020F0502020204030204" pitchFamily="34" charset="0"/>
                <a:cs typeface="Calibri" panose="020F0502020204030204" pitchFamily="34" charset="0"/>
              </a:rPr>
              <a:t>Modeled load, weather, wind/solar production based on most recent 15 weather years</a:t>
            </a:r>
          </a:p>
          <a:p>
            <a:pPr lvl="1"/>
            <a:r>
              <a:rPr lang="en-US" sz="2000" kern="0" dirty="0">
                <a:latin typeface="Calibri" panose="020F0502020204030204" pitchFamily="34" charset="0"/>
                <a:cs typeface="Calibri" panose="020F0502020204030204" pitchFamily="34" charset="0"/>
              </a:rPr>
              <a:t>Weatherization effectiveness sensitivities (70% and 90% weather-related outage reduction, in addition to the 85% base assumption)</a:t>
            </a:r>
          </a:p>
          <a:p>
            <a:pPr lvl="1"/>
            <a:r>
              <a:rPr lang="en-US" sz="2000" kern="0" dirty="0">
                <a:latin typeface="Calibri" panose="020F0502020204030204" pitchFamily="34" charset="0"/>
                <a:cs typeface="Calibri" panose="020F0502020204030204" pitchFamily="34" charset="0"/>
              </a:rPr>
              <a:t>Discussing strategy with PUCT staff for analyzing LOLE impact of $1b PCM net cost cap</a:t>
            </a:r>
          </a:p>
          <a:p>
            <a:r>
              <a:rPr lang="en-US" sz="2400" kern="0" dirty="0">
                <a:latin typeface="Calibri" panose="020F0502020204030204" pitchFamily="34" charset="0"/>
                <a:cs typeface="Calibri" panose="020F0502020204030204" pitchFamily="34" charset="0"/>
              </a:rPr>
              <a:t>Results are expected to be filed for the January 2024 PUCT Open Meeting</a:t>
            </a:r>
          </a:p>
          <a:p>
            <a:endParaRPr lang="en-US" sz="2400" b="0" kern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6624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82E100-D32A-4264-B2A1-5A3DE26C1F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/>
              <a:t>Value of Lost Load (VOLL) Study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E72E79-B904-4747-BDE9-9E404F4B093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22" name="Content Placeholder 4">
            <a:extLst>
              <a:ext uri="{FF2B5EF4-FFF2-40B4-BE49-F238E27FC236}">
                <a16:creationId xmlns:a16="http://schemas.microsoft.com/office/drawing/2014/main" id="{B5488D4A-3D7C-41A3-9DBF-F7406208C401}"/>
              </a:ext>
            </a:extLst>
          </p:cNvPr>
          <p:cNvSpPr txBox="1">
            <a:spLocks/>
          </p:cNvSpPr>
          <p:nvPr/>
        </p:nvSpPr>
        <p:spPr>
          <a:xfrm>
            <a:off x="342900" y="781815"/>
            <a:ext cx="8458200" cy="5669244"/>
          </a:xfrm>
          <a:prstGeom prst="rect">
            <a:avLst/>
          </a:prstGeom>
        </p:spPr>
        <p:txBody>
          <a:bodyPr wrap="square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kern="0" dirty="0">
                <a:latin typeface="Calibri" panose="020F0502020204030204" pitchFamily="34" charset="0"/>
                <a:cs typeface="Calibri" panose="020F0502020204030204" pitchFamily="34" charset="0"/>
              </a:rPr>
              <a:t>PUCT VOLL review project opened in November, #55837</a:t>
            </a:r>
          </a:p>
          <a:p>
            <a:r>
              <a:rPr lang="en-US" sz="2400" kern="0" dirty="0">
                <a:latin typeface="Calibri" panose="020F0502020204030204" pitchFamily="34" charset="0"/>
                <a:cs typeface="Calibri" panose="020F0502020204030204" pitchFamily="34" charset="0"/>
              </a:rPr>
              <a:t>Brattle Group recently completed VOLL literature review and estimated interim VOLL values based on Lawrence Berkeley National Lab methodology and Texas public economic/energy use data</a:t>
            </a:r>
          </a:p>
          <a:p>
            <a:r>
              <a:rPr lang="en-US" sz="2400" kern="0" dirty="0">
                <a:latin typeface="Calibri" panose="020F0502020204030204" pitchFamily="34" charset="0"/>
                <a:cs typeface="Calibri" panose="020F0502020204030204" pitchFamily="34" charset="0"/>
              </a:rPr>
              <a:t>Brattle submitted a VOLL survey work plan on December 7</a:t>
            </a:r>
          </a:p>
          <a:p>
            <a:pPr lvl="1"/>
            <a:r>
              <a:rPr lang="en-US" sz="2000" kern="0" dirty="0"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https://interchange.puc.texas.gov/Documents/55837_3_1351316.PDF</a:t>
            </a:r>
            <a:endParaRPr lang="en-US" sz="2000" kern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r>
              <a:rPr lang="en-US" sz="2000" kern="0" dirty="0">
                <a:latin typeface="Calibri" panose="020F0502020204030204" pitchFamily="34" charset="0"/>
                <a:cs typeface="Calibri" panose="020F0502020204030204" pitchFamily="34" charset="0"/>
              </a:rPr>
              <a:t>Survey implementation timeline: January to July 2024</a:t>
            </a:r>
          </a:p>
          <a:p>
            <a:pPr lvl="1"/>
            <a:r>
              <a:rPr lang="en-US" sz="2000" kern="0" dirty="0">
                <a:latin typeface="Calibri" panose="020F0502020204030204" pitchFamily="34" charset="0"/>
                <a:cs typeface="Calibri" panose="020F0502020204030204" pitchFamily="34" charset="0"/>
              </a:rPr>
              <a:t>Determined approaches for obtaining customer contact info for Competitive Areas and Non-Opt-In Entities</a:t>
            </a:r>
          </a:p>
          <a:p>
            <a:pPr lvl="1"/>
            <a:r>
              <a:rPr lang="en-US" sz="2000" kern="0" dirty="0">
                <a:latin typeface="Calibri" panose="020F0502020204030204" pitchFamily="34" charset="0"/>
                <a:cs typeface="Calibri" panose="020F0502020204030204" pitchFamily="34" charset="0"/>
              </a:rPr>
              <a:t>ERCOT enlisting help from NOIEs on obtaining customer contact info and distributing surveys; contacted trade associations for help with recruiting large Commercial &amp; Industrial customers</a:t>
            </a:r>
          </a:p>
          <a:p>
            <a:r>
              <a:rPr lang="en-US" sz="2400" kern="0" dirty="0">
                <a:latin typeface="Calibri" panose="020F0502020204030204" pitchFamily="34" charset="0"/>
                <a:cs typeface="Calibri" panose="020F0502020204030204" pitchFamily="34" charset="0"/>
              </a:rPr>
              <a:t>Currently Brattle is working on LBNL survey instrument question adjustments</a:t>
            </a:r>
          </a:p>
        </p:txBody>
      </p:sp>
    </p:spTree>
    <p:extLst>
      <p:ext uri="{BB962C8B-B14F-4D97-AF65-F5344CB8AC3E}">
        <p14:creationId xmlns:p14="http://schemas.microsoft.com/office/powerpoint/2010/main" val="10176585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82E100-D32A-4264-B2A1-5A3DE26C1F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/>
              <a:t>Cost of New Entry (CONE) Study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E72E79-B904-4747-BDE9-9E404F4B093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22" name="Content Placeholder 4">
            <a:extLst>
              <a:ext uri="{FF2B5EF4-FFF2-40B4-BE49-F238E27FC236}">
                <a16:creationId xmlns:a16="http://schemas.microsoft.com/office/drawing/2014/main" id="{B5488D4A-3D7C-41A3-9DBF-F7406208C401}"/>
              </a:ext>
            </a:extLst>
          </p:cNvPr>
          <p:cNvSpPr txBox="1">
            <a:spLocks/>
          </p:cNvSpPr>
          <p:nvPr/>
        </p:nvSpPr>
        <p:spPr>
          <a:xfrm>
            <a:off x="342900" y="840807"/>
            <a:ext cx="8458200" cy="2394502"/>
          </a:xfrm>
          <a:prstGeom prst="rect">
            <a:avLst/>
          </a:prstGeom>
        </p:spPr>
        <p:txBody>
          <a:bodyPr wrap="square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kern="0" dirty="0">
                <a:latin typeface="Calibri" panose="020F0502020204030204" pitchFamily="34" charset="0"/>
                <a:cs typeface="Calibri" panose="020F0502020204030204" pitchFamily="34" charset="0"/>
              </a:rPr>
              <a:t>Selected the CONE study consultant</a:t>
            </a:r>
          </a:p>
          <a:p>
            <a:r>
              <a:rPr lang="en-US" sz="2400" kern="0" dirty="0">
                <a:latin typeface="Calibri" panose="020F0502020204030204" pitchFamily="34" charset="0"/>
                <a:cs typeface="Calibri" panose="020F0502020204030204" pitchFamily="34" charset="0"/>
              </a:rPr>
              <a:t>Contract awarded by the end of December</a:t>
            </a:r>
          </a:p>
          <a:p>
            <a:r>
              <a:rPr lang="en-US" sz="2400" kern="0" dirty="0">
                <a:latin typeface="Calibri" panose="020F0502020204030204" pitchFamily="34" charset="0"/>
                <a:cs typeface="Calibri" panose="020F0502020204030204" pitchFamily="34" charset="0"/>
              </a:rPr>
              <a:t>Resurrect NPRR for periodic CONE studies to support reliability studies and Peaker Net Margin threshold</a:t>
            </a:r>
          </a:p>
          <a:p>
            <a:pPr lvl="1"/>
            <a:r>
              <a:rPr lang="en-US" sz="2000" kern="0" dirty="0">
                <a:latin typeface="Calibri" panose="020F0502020204030204" pitchFamily="34" charset="0"/>
                <a:cs typeface="Calibri" panose="020F0502020204030204" pitchFamily="34" charset="0"/>
              </a:rPr>
              <a:t>Last discussed at 2020 SAWG meetings (4/17/2020, 6/22/2020, 8/24/2020)</a:t>
            </a:r>
          </a:p>
        </p:txBody>
      </p:sp>
    </p:spTree>
    <p:extLst>
      <p:ext uri="{BB962C8B-B14F-4D97-AF65-F5344CB8AC3E}">
        <p14:creationId xmlns:p14="http://schemas.microsoft.com/office/powerpoint/2010/main" val="1869352391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2" ma:contentTypeDescription="Create a new document." ma:contentTypeScope="" ma:versionID="63b4750df494f1e899998ba0dd64b59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26b17897b0dee42c4ef932dfddf4050e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163D459-1C05-483F-85D1-C9E478EC32CC}">
  <ds:schemaRefs>
    <ds:schemaRef ds:uri="http://www.w3.org/XML/1998/namespace"/>
    <ds:schemaRef ds:uri="http://schemas.microsoft.com/office/2006/metadata/properties"/>
    <ds:schemaRef ds:uri="http://purl.org/dc/elements/1.1/"/>
    <ds:schemaRef ds:uri="c34af464-7aa1-4edd-9be4-83dffc1cb926"/>
    <ds:schemaRef ds:uri="http://schemas.microsoft.com/office/2006/documentManagement/types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1D4020FB-76D3-4767-8F2F-518097B806D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9968CB8-5FF8-44D7-A459-A3FC34AC4F7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40267</TotalTime>
  <Words>308</Words>
  <Application>Microsoft Office PowerPoint</Application>
  <PresentationFormat>On-screen Show (4:3)</PresentationFormat>
  <Paragraphs>34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1_Custom Design</vt:lpstr>
      <vt:lpstr>1_Office Theme</vt:lpstr>
      <vt:lpstr>PowerPoint Presentation</vt:lpstr>
      <vt:lpstr>Reliability Standard Scenario Study</vt:lpstr>
      <vt:lpstr>Value of Lost Load (VOLL) Study</vt:lpstr>
      <vt:lpstr>Cost of New Entry (CONE) Study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Warnken, Pete</cp:lastModifiedBy>
  <cp:revision>161</cp:revision>
  <cp:lastPrinted>2022-12-07T20:17:39Z</cp:lastPrinted>
  <dcterms:created xsi:type="dcterms:W3CDTF">2016-01-21T15:20:31Z</dcterms:created>
  <dcterms:modified xsi:type="dcterms:W3CDTF">2023-12-19T20:07:42Z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2023-08-21T21:00:16Z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9c944ced-d87b-4344-bf8b-4cc5dd33abcc</vt:lpwstr>
  </property>
  <property fmtid="{D5CDD505-2E9C-101B-9397-08002B2CF9AE}" pid="9" name="MSIP_Label_7084cbda-52b8-46fb-a7b7-cb5bd465ed85_ContentBits">
    <vt:lpwstr>0</vt:lpwstr>
  </property>
</Properties>
</file>