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623" r:id="rId8"/>
    <p:sldId id="5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10" d="100"/>
          <a:sy n="110" d="100"/>
        </p:scale>
        <p:origin x="214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1600200"/>
            <a:ext cx="56460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Real-Time Co-optimization plus Batteries (RTC+B) Update</a:t>
            </a:r>
          </a:p>
          <a:p>
            <a:endParaRPr lang="en-US" sz="2400" b="1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Matt Mereness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Technology Working Group </a:t>
            </a:r>
          </a:p>
          <a:p>
            <a:r>
              <a:rPr lang="en-US" dirty="0"/>
              <a:t>December 14, 2023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AA0A2-8F3A-BDE2-B8F3-244B46B94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 to Go-Live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E7B9D-42EC-E010-2524-0D01B4B73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14168"/>
            <a:ext cx="8534400" cy="4777032"/>
          </a:xfrm>
        </p:spPr>
        <p:txBody>
          <a:bodyPr/>
          <a:lstStyle/>
          <a:p>
            <a:r>
              <a:rPr lang="en-US" sz="2000" dirty="0"/>
              <a:t>Monthly RTCBTF meetings 2024-2025 </a:t>
            </a:r>
          </a:p>
          <a:p>
            <a:pPr lvl="1"/>
            <a:r>
              <a:rPr lang="en-US" sz="1600" dirty="0"/>
              <a:t>Single forum for all RTC+B discussions in design and implementation</a:t>
            </a:r>
          </a:p>
          <a:p>
            <a:pPr lvl="1"/>
            <a:r>
              <a:rPr lang="en-US" sz="1600" dirty="0"/>
              <a:t>Address numerous implementation details: Interface specifications, values for parameters, duration of state of charge, </a:t>
            </a:r>
            <a:r>
              <a:rPr lang="en-US" sz="1600" dirty="0" err="1"/>
              <a:t>etc</a:t>
            </a:r>
            <a:endParaRPr lang="en-US" sz="1600" dirty="0"/>
          </a:p>
          <a:p>
            <a:pPr lvl="1"/>
            <a:r>
              <a:rPr lang="en-US" sz="1600" dirty="0"/>
              <a:t>Link to meeting page: </a:t>
            </a:r>
            <a:r>
              <a:rPr lang="en-US" sz="1600" dirty="0">
                <a:hlinkClick r:id="rId2"/>
              </a:rPr>
              <a:t>https://www.ercot.com/committees/tac/rtcbtf</a:t>
            </a:r>
            <a:endParaRPr lang="en-US" sz="1600" dirty="0"/>
          </a:p>
          <a:p>
            <a:pPr lvl="2"/>
            <a:r>
              <a:rPr lang="en-US" sz="1600" dirty="0"/>
              <a:t>Next 3 meetings: Jan 12, Feb 19, Mar 19 (hybrid meetings)</a:t>
            </a:r>
          </a:p>
          <a:p>
            <a:endParaRPr lang="en-US" sz="2000" dirty="0"/>
          </a:p>
          <a:p>
            <a:r>
              <a:rPr lang="en-US" sz="2000" dirty="0"/>
              <a:t>“Potential” Sequence to go-live (still being planned):</a:t>
            </a:r>
          </a:p>
          <a:p>
            <a:pPr lvl="1"/>
            <a:r>
              <a:rPr lang="en-US" sz="2000" dirty="0"/>
              <a:t>September 2024:</a:t>
            </a:r>
          </a:p>
          <a:p>
            <a:pPr lvl="2"/>
            <a:r>
              <a:rPr lang="en-US" sz="1600" dirty="0"/>
              <a:t>Target to release of QSE interface specifications for market submissions and telemetry changes</a:t>
            </a:r>
          </a:p>
          <a:p>
            <a:pPr lvl="2"/>
            <a:r>
              <a:rPr lang="en-US" sz="1600" dirty="0"/>
              <a:t>Target to release overall project dates (testing, market trials, go-live)</a:t>
            </a:r>
          </a:p>
          <a:p>
            <a:pPr lvl="1"/>
            <a:r>
              <a:rPr lang="en-US" sz="2000" dirty="0"/>
              <a:t>Mid-2025 start initial market trial activities </a:t>
            </a:r>
          </a:p>
          <a:p>
            <a:pPr lvl="2"/>
            <a:r>
              <a:rPr lang="en-US" sz="1600" dirty="0"/>
              <a:t>Connectivity testing in MOTE, followed later by Closed Loop testing</a:t>
            </a:r>
          </a:p>
          <a:p>
            <a:pPr lvl="1"/>
            <a:r>
              <a:rPr lang="en-US" sz="2000" dirty="0"/>
              <a:t>Go-live target in 2026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50EC6-88D1-28F4-D4EA-5B60BCB48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533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AA0A2-8F3A-BDE2-B8F3-244B46B94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 to Go-Live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E7B9D-42EC-E010-2524-0D01B4B73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r>
              <a:rPr lang="en-US" sz="2000" dirty="0"/>
              <a:t>QSEs and Vendors need to be ready (budget and resources) to start development in late 4Q2024:</a:t>
            </a:r>
          </a:p>
          <a:p>
            <a:pPr lvl="1"/>
            <a:r>
              <a:rPr lang="en-US" sz="2000" dirty="0"/>
              <a:t>NPRR 1007-1013 RTC</a:t>
            </a:r>
          </a:p>
          <a:p>
            <a:pPr lvl="1"/>
            <a:r>
              <a:rPr lang="en-US" sz="2000" dirty="0"/>
              <a:t>NPRR 1014 Single Model</a:t>
            </a:r>
          </a:p>
          <a:p>
            <a:pPr lvl="1"/>
            <a:r>
              <a:rPr lang="en-US" sz="2000" dirty="0"/>
              <a:t>NPRR 1204 State of Charge</a:t>
            </a:r>
          </a:p>
          <a:p>
            <a:endParaRPr lang="en-US" sz="1050" dirty="0"/>
          </a:p>
          <a:p>
            <a:r>
              <a:rPr lang="en-US" sz="2000" dirty="0"/>
              <a:t>Types of changes and testing:</a:t>
            </a:r>
          </a:p>
          <a:p>
            <a:pPr lvl="1"/>
            <a:r>
              <a:rPr lang="en-US" sz="2000" dirty="0"/>
              <a:t>Will impact most ERCOT systems (EMS, MMS, OS, S&amp;B, Credit, NMMS, Seibel, Reporting)</a:t>
            </a:r>
          </a:p>
          <a:p>
            <a:pPr lvl="2"/>
            <a:r>
              <a:rPr lang="en-US" sz="1600" dirty="0"/>
              <a:t>Market submissions (XML changes)</a:t>
            </a:r>
            <a:endParaRPr lang="en-US" sz="1400" dirty="0"/>
          </a:p>
          <a:p>
            <a:pPr lvl="2"/>
            <a:r>
              <a:rPr lang="en-US" sz="1600" dirty="0"/>
              <a:t>Telemetry/ICCP changes (new points)</a:t>
            </a:r>
          </a:p>
          <a:p>
            <a:pPr lvl="2"/>
            <a:r>
              <a:rPr lang="en-US" sz="1600" dirty="0"/>
              <a:t>Change Battery from 2 resources, to single resource</a:t>
            </a:r>
          </a:p>
          <a:p>
            <a:pPr lvl="1"/>
            <a:r>
              <a:rPr lang="en-US" sz="2000" dirty="0"/>
              <a:t>MOTE and Closed loop testing</a:t>
            </a:r>
          </a:p>
          <a:p>
            <a:endParaRPr lang="en-US" sz="1050" dirty="0"/>
          </a:p>
          <a:p>
            <a:r>
              <a:rPr lang="en-US" sz="2000" dirty="0"/>
              <a:t>Stay tuned to RTCBTF (first presentation is usually overview/update)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50EC6-88D1-28F4-D4EA-5B60BCB48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64607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276164</TotalTime>
  <Words>260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Roadmap to Go-Live</vt:lpstr>
      <vt:lpstr>Roadmap to Go-Live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2819</cp:revision>
  <cp:lastPrinted>2020-02-05T17:47:59Z</cp:lastPrinted>
  <dcterms:created xsi:type="dcterms:W3CDTF">2016-01-21T15:20:31Z</dcterms:created>
  <dcterms:modified xsi:type="dcterms:W3CDTF">2023-12-14T18:38:27Z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2023-12-14T18:33:27Z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7d218871-bb5e-4b98-86a5-b191908ad3c5</vt:lpwstr>
  </property>
  <property fmtid="{D5CDD505-2E9C-101B-9397-08002B2CF9AE}" pid="9" name="MSIP_Label_7084cbda-52b8-46fb-a7b7-cb5bd465ed85_ContentBits">
    <vt:lpwstr>0</vt:lpwstr>
  </property>
</Properties>
</file>