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4"/>
  </p:notesMasterIdLst>
  <p:sldIdLst>
    <p:sldId id="256" r:id="rId6"/>
    <p:sldId id="270" r:id="rId7"/>
    <p:sldId id="271" r:id="rId8"/>
    <p:sldId id="272" r:id="rId9"/>
    <p:sldId id="273" r:id="rId10"/>
    <p:sldId id="261" r:id="rId11"/>
    <p:sldId id="269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5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beranis, Omar" userId="f59b416e-b60d-4f1a-9cd6-0f6da77d7864" providerId="ADAL" clId="{E4F194D6-0F41-4D0D-A54F-977D4D071AC6}"/>
    <pc:docChg chg="modSld">
      <pc:chgData name="Soberanis, Omar" userId="f59b416e-b60d-4f1a-9cd6-0f6da77d7864" providerId="ADAL" clId="{E4F194D6-0F41-4D0D-A54F-977D4D071AC6}" dt="2023-12-14T15:09:10.699" v="282" actId="20577"/>
      <pc:docMkLst>
        <pc:docMk/>
      </pc:docMkLst>
      <pc:sldChg chg="modSp mod">
        <pc:chgData name="Soberanis, Omar" userId="f59b416e-b60d-4f1a-9cd6-0f6da77d7864" providerId="ADAL" clId="{E4F194D6-0F41-4D0D-A54F-977D4D071AC6}" dt="2023-12-13T21:55:25.814" v="113" actId="20577"/>
        <pc:sldMkLst>
          <pc:docMk/>
          <pc:sldMk cId="1007089199" sldId="270"/>
        </pc:sldMkLst>
        <pc:spChg chg="mod">
          <ac:chgData name="Soberanis, Omar" userId="f59b416e-b60d-4f1a-9cd6-0f6da77d7864" providerId="ADAL" clId="{E4F194D6-0F41-4D0D-A54F-977D4D071AC6}" dt="2023-12-13T21:55:25.814" v="113" actId="20577"/>
          <ac:spMkLst>
            <pc:docMk/>
            <pc:sldMk cId="1007089199" sldId="270"/>
            <ac:spMk id="3" creationId="{00000000-0000-0000-0000-000000000000}"/>
          </ac:spMkLst>
        </pc:spChg>
      </pc:sldChg>
      <pc:sldChg chg="modSp mod">
        <pc:chgData name="Soberanis, Omar" userId="f59b416e-b60d-4f1a-9cd6-0f6da77d7864" providerId="ADAL" clId="{E4F194D6-0F41-4D0D-A54F-977D4D071AC6}" dt="2023-12-14T15:09:10.699" v="282" actId="20577"/>
        <pc:sldMkLst>
          <pc:docMk/>
          <pc:sldMk cId="3331543664" sldId="271"/>
        </pc:sldMkLst>
        <pc:graphicFrameChg chg="modGraphic">
          <ac:chgData name="Soberanis, Omar" userId="f59b416e-b60d-4f1a-9cd6-0f6da77d7864" providerId="ADAL" clId="{E4F194D6-0F41-4D0D-A54F-977D4D071AC6}" dt="2023-12-14T15:09:10.699" v="282" actId="20577"/>
          <ac:graphicFrameMkLst>
            <pc:docMk/>
            <pc:sldMk cId="3331543664" sldId="271"/>
            <ac:graphicFrameMk id="4" creationId="{C21F2652-4577-54B4-68A4-353F55B52938}"/>
          </ac:graphicFrameMkLst>
        </pc:graphicFrameChg>
      </pc:sldChg>
      <pc:sldChg chg="modSp mod">
        <pc:chgData name="Soberanis, Omar" userId="f59b416e-b60d-4f1a-9cd6-0f6da77d7864" providerId="ADAL" clId="{E4F194D6-0F41-4D0D-A54F-977D4D071AC6}" dt="2023-12-14T15:07:07.141" v="239" actId="20577"/>
        <pc:sldMkLst>
          <pc:docMk/>
          <pc:sldMk cId="536270409" sldId="272"/>
        </pc:sldMkLst>
        <pc:spChg chg="mod">
          <ac:chgData name="Soberanis, Omar" userId="f59b416e-b60d-4f1a-9cd6-0f6da77d7864" providerId="ADAL" clId="{E4F194D6-0F41-4D0D-A54F-977D4D071AC6}" dt="2023-12-13T21:55:16.713" v="104" actId="20577"/>
          <ac:spMkLst>
            <pc:docMk/>
            <pc:sldMk cId="536270409" sldId="272"/>
            <ac:spMk id="2" creationId="{A5DF7389-8634-DB01-7E6C-1F8CD0844B42}"/>
          </ac:spMkLst>
        </pc:spChg>
        <pc:spChg chg="mod">
          <ac:chgData name="Soberanis, Omar" userId="f59b416e-b60d-4f1a-9cd6-0f6da77d7864" providerId="ADAL" clId="{E4F194D6-0F41-4D0D-A54F-977D4D071AC6}" dt="2023-12-14T15:07:07.141" v="239" actId="20577"/>
          <ac:spMkLst>
            <pc:docMk/>
            <pc:sldMk cId="536270409" sldId="272"/>
            <ac:spMk id="3" creationId="{29C31DEB-79B1-0D4E-4BC6-41FEB5EA21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565d7c64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8565d7c64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947033" y="715533"/>
            <a:ext cx="10298000" cy="64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221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4000" dirty="0"/>
              <a:t>Public API Beta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Omar Soberanis and Michael Ackermann</a:t>
            </a:r>
          </a:p>
          <a:p>
            <a:pPr algn="l"/>
            <a:r>
              <a:rPr lang="en-US" dirty="0"/>
              <a:t>Date: 12/14/2023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6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ERCOT Public API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468" y="1782981"/>
            <a:ext cx="8737923" cy="4393982"/>
          </a:xfrm>
        </p:spPr>
        <p:txBody>
          <a:bodyPr lIns="91440" tIns="45720" rIns="91440" bIns="4572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Beta Release Functionality</a:t>
            </a:r>
            <a:endParaRPr lang="en-US" sz="28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ea typeface="+mn-lt"/>
                <a:cs typeface="+mn-lt"/>
              </a:rPr>
              <a:t>Important Notices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+mn-lt"/>
                <a:cs typeface="+mn-lt"/>
              </a:rPr>
              <a:t>Upcoming Release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+mn-lt"/>
                <a:cs typeface="+mn-lt"/>
              </a:rPr>
              <a:t>Demo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07089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9964-63F6-1311-F9F3-0A61B6703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Beta Release Functionality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21F2652-4577-54B4-68A4-353F55B52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068244"/>
              </p:ext>
            </p:extLst>
          </p:nvPr>
        </p:nvGraphicFramePr>
        <p:xfrm>
          <a:off x="406401" y="1447800"/>
          <a:ext cx="11379198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085">
                  <a:extLst>
                    <a:ext uri="{9D8B030D-6E8A-4147-A177-3AD203B41FA5}">
                      <a16:colId xmlns:a16="http://schemas.microsoft.com/office/drawing/2014/main" val="625168743"/>
                    </a:ext>
                  </a:extLst>
                </a:gridCol>
                <a:gridCol w="4203047">
                  <a:extLst>
                    <a:ext uri="{9D8B030D-6E8A-4147-A177-3AD203B41FA5}">
                      <a16:colId xmlns:a16="http://schemas.microsoft.com/office/drawing/2014/main" val="466755777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4328778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Portal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http://data.ercot.com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Gateway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http://api.ercot.com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Explorer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http://apiexplorer.ercot.com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15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List of Data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Access to all data reports through the APIs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documentation/specs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88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Near real-time current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versioning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testing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Historical report downloads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RESTFUL API using </a:t>
                      </a:r>
                      <a:r>
                        <a:rPr lang="en-US" dirty="0" err="1"/>
                        <a:t>OpenAPI</a:t>
                      </a:r>
                      <a:r>
                        <a:rPr lang="en-US" dirty="0"/>
                        <a:t>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Scripting suggestions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58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Report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Stateless client-server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595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Navigation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Secure – TLS encryption as data is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4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Rate Limiting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19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54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F7389-8634-DB01-7E6C-1F8CD0844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1DEB-79B1-0D4E-4BC6-41FEB5EA2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Reports</a:t>
            </a:r>
          </a:p>
          <a:p>
            <a:pPr lvl="1"/>
            <a:r>
              <a:rPr lang="en-US" sz="2000"/>
              <a:t>There approximately </a:t>
            </a:r>
            <a:r>
              <a:rPr lang="en-US" sz="2000" dirty="0"/>
              <a:t>10 million archival public reports, only about 5</a:t>
            </a:r>
            <a:r>
              <a:rPr lang="en-US" sz="2000"/>
              <a:t>% have been </a:t>
            </a:r>
            <a:r>
              <a:rPr lang="en-US" sz="2000" dirty="0"/>
              <a:t>transferred to the data lake.  Every day we are moving thousands of files. Expect completion date around February/March timeframe.</a:t>
            </a:r>
          </a:p>
          <a:p>
            <a:pPr lvl="1"/>
            <a:r>
              <a:rPr lang="en-US" sz="2000" dirty="0"/>
              <a:t>Near-real time repots were activated on December 11</a:t>
            </a:r>
            <a:r>
              <a:rPr lang="en-US" sz="2000" baseline="30000" dirty="0"/>
              <a:t>th.</a:t>
            </a:r>
          </a:p>
          <a:p>
            <a:pPr lvl="1"/>
            <a:r>
              <a:rPr lang="en-US" sz="2000" dirty="0"/>
              <a:t>Currently there no data filter in the Data Portal.</a:t>
            </a:r>
          </a:p>
          <a:p>
            <a:pPr lvl="1"/>
            <a:r>
              <a:rPr lang="en-US" sz="2000" dirty="0"/>
              <a:t>There no real-time download features in the Data Portal.</a:t>
            </a:r>
          </a:p>
          <a:p>
            <a:pPr lvl="1"/>
            <a:r>
              <a:rPr lang="en-US" sz="2000" dirty="0"/>
              <a:t>Defect: Data Portal display duplicate data in some reports.</a:t>
            </a:r>
          </a:p>
          <a:p>
            <a:r>
              <a:rPr lang="en-US" sz="2400" dirty="0"/>
              <a:t>Data Portal</a:t>
            </a:r>
          </a:p>
          <a:p>
            <a:pPr lvl="1"/>
            <a:r>
              <a:rPr lang="en-US" sz="2000" dirty="0"/>
              <a:t>Timeout after 10 to 15 minutes, just refresh.</a:t>
            </a:r>
          </a:p>
          <a:p>
            <a:pPr lvl="1"/>
            <a:r>
              <a:rPr lang="en-US" sz="2000" dirty="0"/>
              <a:t>No authentication</a:t>
            </a:r>
          </a:p>
          <a:p>
            <a:r>
              <a:rPr lang="en-US" sz="2400" dirty="0"/>
              <a:t>API Gateway/API Explorer</a:t>
            </a:r>
          </a:p>
          <a:p>
            <a:pPr lvl="1"/>
            <a:r>
              <a:rPr lang="en-US" sz="2000" dirty="0"/>
              <a:t>No Authentication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627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35D5-9E07-CBF1-C2E8-F9544C2F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Features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723603-AC1F-0A82-D4E3-47CBF5AE5A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192045"/>
              </p:ext>
            </p:extLst>
          </p:nvPr>
        </p:nvGraphicFramePr>
        <p:xfrm>
          <a:off x="406401" y="1447800"/>
          <a:ext cx="11379198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085">
                  <a:extLst>
                    <a:ext uri="{9D8B030D-6E8A-4147-A177-3AD203B41FA5}">
                      <a16:colId xmlns:a16="http://schemas.microsoft.com/office/drawing/2014/main" val="625168743"/>
                    </a:ext>
                  </a:extLst>
                </a:gridCol>
                <a:gridCol w="4203047">
                  <a:extLst>
                    <a:ext uri="{9D8B030D-6E8A-4147-A177-3AD203B41FA5}">
                      <a16:colId xmlns:a16="http://schemas.microsoft.com/office/drawing/2014/main" val="466755777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4328778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Portal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http://data.ercot.com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Gateway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http://api.ercot.com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API Explorer</a:t>
                      </a:r>
                    </a:p>
                    <a:p>
                      <a:r>
                        <a:rPr lang="en-US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http://apiexplorer.ercot.com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015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Token Authentication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Authentication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888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filter on real-time: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Date time picker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585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Downloads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595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More historical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411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19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0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0"/>
          <p:cNvSpPr txBox="1">
            <a:spLocks noGrp="1"/>
          </p:cNvSpPr>
          <p:nvPr>
            <p:ph type="title"/>
          </p:nvPr>
        </p:nvSpPr>
        <p:spPr>
          <a:xfrm>
            <a:off x="7438884" y="1827451"/>
            <a:ext cx="4043870" cy="11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en" b="1" dirty="0">
                <a:solidFill>
                  <a:schemeClr val="accent1"/>
                </a:solidFill>
              </a:rPr>
              <a:t>Public API Timenline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397" name="Google Shape;397;p20"/>
          <p:cNvSpPr/>
          <p:nvPr/>
        </p:nvSpPr>
        <p:spPr>
          <a:xfrm>
            <a:off x="3763432" y="794056"/>
            <a:ext cx="110178" cy="5465741"/>
          </a:xfrm>
          <a:custGeom>
            <a:avLst/>
            <a:gdLst/>
            <a:ahLst/>
            <a:cxnLst/>
            <a:rect l="l" t="t" r="r" b="b"/>
            <a:pathLst>
              <a:path w="1513" h="166415" extrusionOk="0">
                <a:moveTo>
                  <a:pt x="751" y="1"/>
                </a:moveTo>
                <a:cubicBezTo>
                  <a:pt x="346" y="1"/>
                  <a:pt x="1" y="334"/>
                  <a:pt x="1" y="751"/>
                </a:cubicBezTo>
                <a:lnTo>
                  <a:pt x="1" y="165664"/>
                </a:lnTo>
                <a:cubicBezTo>
                  <a:pt x="1" y="166081"/>
                  <a:pt x="334" y="166414"/>
                  <a:pt x="751" y="166414"/>
                </a:cubicBezTo>
                <a:cubicBezTo>
                  <a:pt x="1167" y="166414"/>
                  <a:pt x="1513" y="166081"/>
                  <a:pt x="1513" y="165664"/>
                </a:cubicBezTo>
                <a:lnTo>
                  <a:pt x="1513" y="751"/>
                </a:lnTo>
                <a:cubicBezTo>
                  <a:pt x="1513" y="334"/>
                  <a:pt x="1167" y="1"/>
                  <a:pt x="751" y="1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408" name="Google Shape;408;p20"/>
          <p:cNvGrpSpPr/>
          <p:nvPr/>
        </p:nvGrpSpPr>
        <p:grpSpPr>
          <a:xfrm>
            <a:off x="3758460" y="4138776"/>
            <a:ext cx="3162513" cy="1305388"/>
            <a:chOff x="2723278" y="2387425"/>
            <a:chExt cx="2078594" cy="979041"/>
          </a:xfrm>
        </p:grpSpPr>
        <p:sp>
          <p:nvSpPr>
            <p:cNvPr id="409" name="Google Shape;409;p20"/>
            <p:cNvSpPr/>
            <p:nvPr/>
          </p:nvSpPr>
          <p:spPr>
            <a:xfrm>
              <a:off x="2723278" y="240554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49" y="1"/>
                  </a:moveTo>
                  <a:cubicBezTo>
                    <a:pt x="16321" y="1"/>
                    <a:pt x="14715" y="1515"/>
                    <a:pt x="14657" y="3431"/>
                  </a:cubicBezTo>
                  <a:lnTo>
                    <a:pt x="14348" y="12599"/>
                  </a:lnTo>
                  <a:cubicBezTo>
                    <a:pt x="14312" y="13708"/>
                    <a:pt x="13396" y="14577"/>
                    <a:pt x="12283" y="14577"/>
                  </a:cubicBezTo>
                  <a:cubicBezTo>
                    <a:pt x="12261" y="14577"/>
                    <a:pt x="12239" y="14576"/>
                    <a:pt x="12216" y="14576"/>
                  </a:cubicBezTo>
                  <a:lnTo>
                    <a:pt x="8871" y="14468"/>
                  </a:lnTo>
                  <a:cubicBezTo>
                    <a:pt x="8121" y="14433"/>
                    <a:pt x="7466" y="14016"/>
                    <a:pt x="7132" y="13397"/>
                  </a:cubicBezTo>
                  <a:cubicBezTo>
                    <a:pt x="6501" y="12301"/>
                    <a:pt x="5334" y="11539"/>
                    <a:pt x="3965" y="11504"/>
                  </a:cubicBezTo>
                  <a:cubicBezTo>
                    <a:pt x="3921" y="11502"/>
                    <a:pt x="3876" y="11501"/>
                    <a:pt x="3832" y="11501"/>
                  </a:cubicBezTo>
                  <a:cubicBezTo>
                    <a:pt x="1807" y="11501"/>
                    <a:pt x="130" y="13084"/>
                    <a:pt x="60" y="15099"/>
                  </a:cubicBezTo>
                  <a:cubicBezTo>
                    <a:pt x="0" y="17159"/>
                    <a:pt x="1632" y="18886"/>
                    <a:pt x="3715" y="18957"/>
                  </a:cubicBezTo>
                  <a:cubicBezTo>
                    <a:pt x="3760" y="18959"/>
                    <a:pt x="3806" y="18959"/>
                    <a:pt x="3850" y="18959"/>
                  </a:cubicBezTo>
                  <a:cubicBezTo>
                    <a:pt x="5164" y="18959"/>
                    <a:pt x="6322" y="18291"/>
                    <a:pt x="7001" y="17266"/>
                  </a:cubicBezTo>
                  <a:cubicBezTo>
                    <a:pt x="7371" y="16700"/>
                    <a:pt x="8021" y="16325"/>
                    <a:pt x="8745" y="16325"/>
                  </a:cubicBezTo>
                  <a:cubicBezTo>
                    <a:pt x="8767" y="16325"/>
                    <a:pt x="8789" y="16325"/>
                    <a:pt x="8811" y="16326"/>
                  </a:cubicBezTo>
                  <a:lnTo>
                    <a:pt x="12157" y="16433"/>
                  </a:lnTo>
                  <a:cubicBezTo>
                    <a:pt x="13300" y="16469"/>
                    <a:pt x="14193" y="17421"/>
                    <a:pt x="14157" y="18540"/>
                  </a:cubicBezTo>
                  <a:lnTo>
                    <a:pt x="14097" y="20481"/>
                  </a:lnTo>
                  <a:cubicBezTo>
                    <a:pt x="14026" y="22434"/>
                    <a:pt x="15586" y="24077"/>
                    <a:pt x="17562" y="24148"/>
                  </a:cubicBezTo>
                  <a:lnTo>
                    <a:pt x="47459" y="25124"/>
                  </a:lnTo>
                  <a:cubicBezTo>
                    <a:pt x="47503" y="25126"/>
                    <a:pt x="47548" y="25127"/>
                    <a:pt x="47592" y="25127"/>
                  </a:cubicBezTo>
                  <a:cubicBezTo>
                    <a:pt x="49520" y="25127"/>
                    <a:pt x="51104" y="23616"/>
                    <a:pt x="51174" y="21695"/>
                  </a:cubicBezTo>
                  <a:lnTo>
                    <a:pt x="51733" y="4658"/>
                  </a:lnTo>
                  <a:cubicBezTo>
                    <a:pt x="51793" y="2693"/>
                    <a:pt x="50245" y="1050"/>
                    <a:pt x="48257" y="991"/>
                  </a:cubicBezTo>
                  <a:lnTo>
                    <a:pt x="18360" y="2"/>
                  </a:lnTo>
                  <a:cubicBezTo>
                    <a:pt x="18323" y="1"/>
                    <a:pt x="18286" y="1"/>
                    <a:pt x="18249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4624272" y="264341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0" y="1"/>
                  </a:moveTo>
                  <a:lnTo>
                    <a:pt x="0" y="6014"/>
                  </a:lnTo>
                  <a:lnTo>
                    <a:pt x="1643" y="6014"/>
                  </a:lnTo>
                  <a:cubicBezTo>
                    <a:pt x="3298" y="6014"/>
                    <a:pt x="4643" y="4668"/>
                    <a:pt x="4643" y="3001"/>
                  </a:cubicBezTo>
                  <a:cubicBezTo>
                    <a:pt x="4643" y="2180"/>
                    <a:pt x="4310" y="1430"/>
                    <a:pt x="3762" y="882"/>
                  </a:cubicBezTo>
                  <a:cubicBezTo>
                    <a:pt x="3215" y="334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1B1BB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2725573" y="2387840"/>
              <a:ext cx="1939698" cy="923442"/>
            </a:xfrm>
            <a:custGeom>
              <a:avLst/>
              <a:gdLst/>
              <a:ahLst/>
              <a:cxnLst/>
              <a:rect l="l" t="t" r="r" b="b"/>
              <a:pathLst>
                <a:path w="50721" h="24147" extrusionOk="0">
                  <a:moveTo>
                    <a:pt x="17597" y="1"/>
                  </a:moveTo>
                  <a:cubicBezTo>
                    <a:pt x="15633" y="1"/>
                    <a:pt x="14037" y="1585"/>
                    <a:pt x="14037" y="3549"/>
                  </a:cubicBezTo>
                  <a:lnTo>
                    <a:pt x="14037" y="12717"/>
                  </a:lnTo>
                  <a:cubicBezTo>
                    <a:pt x="14037" y="13848"/>
                    <a:pt x="13121" y="14765"/>
                    <a:pt x="11990" y="14765"/>
                  </a:cubicBezTo>
                  <a:lnTo>
                    <a:pt x="8692" y="14765"/>
                  </a:lnTo>
                  <a:cubicBezTo>
                    <a:pt x="7941" y="14765"/>
                    <a:pt x="7287" y="14360"/>
                    <a:pt x="6929" y="13753"/>
                  </a:cubicBezTo>
                  <a:cubicBezTo>
                    <a:pt x="6275" y="12681"/>
                    <a:pt x="5084" y="11955"/>
                    <a:pt x="3739" y="11955"/>
                  </a:cubicBezTo>
                  <a:cubicBezTo>
                    <a:pt x="1679" y="11955"/>
                    <a:pt x="0" y="13634"/>
                    <a:pt x="0" y="15693"/>
                  </a:cubicBezTo>
                  <a:cubicBezTo>
                    <a:pt x="0" y="17753"/>
                    <a:pt x="1679" y="19420"/>
                    <a:pt x="3739" y="19420"/>
                  </a:cubicBezTo>
                  <a:cubicBezTo>
                    <a:pt x="5084" y="19420"/>
                    <a:pt x="6275" y="18706"/>
                    <a:pt x="6929" y="17622"/>
                  </a:cubicBezTo>
                  <a:cubicBezTo>
                    <a:pt x="7287" y="17027"/>
                    <a:pt x="7941" y="16622"/>
                    <a:pt x="8692" y="16622"/>
                  </a:cubicBezTo>
                  <a:lnTo>
                    <a:pt x="11990" y="16622"/>
                  </a:lnTo>
                  <a:cubicBezTo>
                    <a:pt x="13121" y="16622"/>
                    <a:pt x="14037" y="17539"/>
                    <a:pt x="14037" y="18670"/>
                  </a:cubicBezTo>
                  <a:lnTo>
                    <a:pt x="14037" y="20599"/>
                  </a:lnTo>
                  <a:cubicBezTo>
                    <a:pt x="14037" y="22551"/>
                    <a:pt x="15633" y="24147"/>
                    <a:pt x="17597" y="24147"/>
                  </a:cubicBezTo>
                  <a:lnTo>
                    <a:pt x="47173" y="24147"/>
                  </a:lnTo>
                  <a:cubicBezTo>
                    <a:pt x="49137" y="24147"/>
                    <a:pt x="50721" y="22551"/>
                    <a:pt x="50721" y="20599"/>
                  </a:cubicBezTo>
                  <a:lnTo>
                    <a:pt x="50721" y="3549"/>
                  </a:lnTo>
                  <a:cubicBezTo>
                    <a:pt x="50721" y="1585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752419" y="2871873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0"/>
                  </a:moveTo>
                  <a:cubicBezTo>
                    <a:pt x="1358" y="0"/>
                    <a:pt x="0" y="1358"/>
                    <a:pt x="0" y="3036"/>
                  </a:cubicBezTo>
                  <a:cubicBezTo>
                    <a:pt x="0" y="4715"/>
                    <a:pt x="1358" y="6072"/>
                    <a:pt x="3037" y="6072"/>
                  </a:cubicBezTo>
                  <a:cubicBezTo>
                    <a:pt x="4715" y="6072"/>
                    <a:pt x="6073" y="4715"/>
                    <a:pt x="6073" y="3036"/>
                  </a:cubicBezTo>
                  <a:cubicBezTo>
                    <a:pt x="6073" y="1358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3195458" y="241731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1465" y="1"/>
                    <a:pt x="191" y="1168"/>
                    <a:pt x="12" y="2656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80"/>
                    <a:pt x="1346" y="6025"/>
                    <a:pt x="3001" y="6025"/>
                  </a:cubicBezTo>
                  <a:lnTo>
                    <a:pt x="39005" y="6025"/>
                  </a:lnTo>
                  <a:cubicBezTo>
                    <a:pt x="39827" y="6025"/>
                    <a:pt x="40589" y="6359"/>
                    <a:pt x="41124" y="6906"/>
                  </a:cubicBezTo>
                  <a:cubicBezTo>
                    <a:pt x="41589" y="7371"/>
                    <a:pt x="41898" y="7990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92"/>
                    <a:pt x="41672" y="1430"/>
                    <a:pt x="41124" y="894"/>
                  </a:cubicBezTo>
                  <a:cubicBezTo>
                    <a:pt x="40589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3195458" y="2387428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1346" y="0"/>
                    <a:pt x="0" y="1346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77" y="6346"/>
                    <a:pt x="41124" y="6894"/>
                  </a:cubicBezTo>
                  <a:cubicBezTo>
                    <a:pt x="41672" y="7442"/>
                    <a:pt x="42005" y="8192"/>
                    <a:pt x="42005" y="9013"/>
                  </a:cubicBez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77" y="334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4949E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5" name="Google Shape;415;p20"/>
            <p:cNvSpPr txBox="1"/>
            <p:nvPr/>
          </p:nvSpPr>
          <p:spPr>
            <a:xfrm>
              <a:off x="3265722" y="2715750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GA Release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6" name="Google Shape;416;p20"/>
            <p:cNvSpPr txBox="1"/>
            <p:nvPr/>
          </p:nvSpPr>
          <p:spPr>
            <a:xfrm>
              <a:off x="3195450" y="2387425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March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17" name="Google Shape;417;p20"/>
          <p:cNvGrpSpPr/>
          <p:nvPr/>
        </p:nvGrpSpPr>
        <p:grpSpPr>
          <a:xfrm>
            <a:off x="3620272" y="2006880"/>
            <a:ext cx="3289936" cy="1305996"/>
            <a:chOff x="2723278" y="1150750"/>
            <a:chExt cx="2162342" cy="979497"/>
          </a:xfrm>
        </p:grpSpPr>
        <p:sp>
          <p:nvSpPr>
            <p:cNvPr id="418" name="Google Shape;418;p20"/>
            <p:cNvSpPr/>
            <p:nvPr/>
          </p:nvSpPr>
          <p:spPr>
            <a:xfrm>
              <a:off x="2723278" y="1169328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18228" y="1"/>
                  </a:moveTo>
                  <a:cubicBezTo>
                    <a:pt x="16310" y="1"/>
                    <a:pt x="14715" y="1511"/>
                    <a:pt x="14657" y="3432"/>
                  </a:cubicBezTo>
                  <a:lnTo>
                    <a:pt x="14348" y="12588"/>
                  </a:lnTo>
                  <a:cubicBezTo>
                    <a:pt x="14312" y="13697"/>
                    <a:pt x="13396" y="14565"/>
                    <a:pt x="12283" y="14565"/>
                  </a:cubicBezTo>
                  <a:cubicBezTo>
                    <a:pt x="12261" y="14565"/>
                    <a:pt x="12239" y="14565"/>
                    <a:pt x="12216" y="14564"/>
                  </a:cubicBezTo>
                  <a:lnTo>
                    <a:pt x="8871" y="14457"/>
                  </a:lnTo>
                  <a:cubicBezTo>
                    <a:pt x="8121" y="14433"/>
                    <a:pt x="7466" y="14005"/>
                    <a:pt x="7132" y="13397"/>
                  </a:cubicBezTo>
                  <a:cubicBezTo>
                    <a:pt x="6501" y="12302"/>
                    <a:pt x="5334" y="11540"/>
                    <a:pt x="3965" y="11492"/>
                  </a:cubicBezTo>
                  <a:cubicBezTo>
                    <a:pt x="3921" y="11491"/>
                    <a:pt x="3877" y="11490"/>
                    <a:pt x="3833" y="11490"/>
                  </a:cubicBezTo>
                  <a:cubicBezTo>
                    <a:pt x="1808" y="11490"/>
                    <a:pt x="130" y="13084"/>
                    <a:pt x="60" y="15100"/>
                  </a:cubicBezTo>
                  <a:cubicBezTo>
                    <a:pt x="0" y="17160"/>
                    <a:pt x="1632" y="18886"/>
                    <a:pt x="3715" y="18958"/>
                  </a:cubicBezTo>
                  <a:cubicBezTo>
                    <a:pt x="3750" y="18959"/>
                    <a:pt x="3784" y="18959"/>
                    <a:pt x="3818" y="18959"/>
                  </a:cubicBezTo>
                  <a:cubicBezTo>
                    <a:pt x="5145" y="18959"/>
                    <a:pt x="6317" y="18288"/>
                    <a:pt x="7001" y="17267"/>
                  </a:cubicBezTo>
                  <a:cubicBezTo>
                    <a:pt x="7371" y="16690"/>
                    <a:pt x="8020" y="16325"/>
                    <a:pt x="8743" y="16325"/>
                  </a:cubicBezTo>
                  <a:cubicBezTo>
                    <a:pt x="8765" y="16325"/>
                    <a:pt x="8788" y="16326"/>
                    <a:pt x="8811" y="16326"/>
                  </a:cubicBezTo>
                  <a:lnTo>
                    <a:pt x="12157" y="16434"/>
                  </a:lnTo>
                  <a:cubicBezTo>
                    <a:pt x="13300" y="16469"/>
                    <a:pt x="14193" y="17410"/>
                    <a:pt x="14157" y="18541"/>
                  </a:cubicBezTo>
                  <a:lnTo>
                    <a:pt x="14097" y="20470"/>
                  </a:lnTo>
                  <a:cubicBezTo>
                    <a:pt x="14026" y="22434"/>
                    <a:pt x="15586" y="24077"/>
                    <a:pt x="17562" y="24137"/>
                  </a:cubicBezTo>
                  <a:lnTo>
                    <a:pt x="47459" y="25125"/>
                  </a:lnTo>
                  <a:cubicBezTo>
                    <a:pt x="47496" y="25126"/>
                    <a:pt x="47533" y="25127"/>
                    <a:pt x="47570" y="25127"/>
                  </a:cubicBezTo>
                  <a:cubicBezTo>
                    <a:pt x="49509" y="25127"/>
                    <a:pt x="51103" y="23612"/>
                    <a:pt x="51174" y="21696"/>
                  </a:cubicBezTo>
                  <a:lnTo>
                    <a:pt x="51733" y="4646"/>
                  </a:lnTo>
                  <a:cubicBezTo>
                    <a:pt x="51793" y="2694"/>
                    <a:pt x="50245" y="1051"/>
                    <a:pt x="48257" y="979"/>
                  </a:cubicBezTo>
                  <a:lnTo>
                    <a:pt x="18360" y="3"/>
                  </a:lnTo>
                  <a:cubicBezTo>
                    <a:pt x="18316" y="1"/>
                    <a:pt x="18271" y="1"/>
                    <a:pt x="18228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4624272" y="1406505"/>
              <a:ext cx="177598" cy="256316"/>
            </a:xfrm>
            <a:custGeom>
              <a:avLst/>
              <a:gdLst/>
              <a:ahLst/>
              <a:cxnLst/>
              <a:rect l="l" t="t" r="r" b="b"/>
              <a:pathLst>
                <a:path w="4644" h="6026" extrusionOk="0">
                  <a:moveTo>
                    <a:pt x="0" y="1"/>
                  </a:moveTo>
                  <a:lnTo>
                    <a:pt x="0" y="6025"/>
                  </a:lnTo>
                  <a:lnTo>
                    <a:pt x="1643" y="6025"/>
                  </a:lnTo>
                  <a:cubicBezTo>
                    <a:pt x="3298" y="6025"/>
                    <a:pt x="4643" y="4668"/>
                    <a:pt x="4643" y="3013"/>
                  </a:cubicBezTo>
                  <a:cubicBezTo>
                    <a:pt x="4643" y="2179"/>
                    <a:pt x="4310" y="1429"/>
                    <a:pt x="3762" y="894"/>
                  </a:cubicBezTo>
                  <a:cubicBezTo>
                    <a:pt x="3215" y="346"/>
                    <a:pt x="2465" y="1"/>
                    <a:pt x="1643" y="1"/>
                  </a:cubicBezTo>
                  <a:close/>
                </a:path>
              </a:pathLst>
            </a:custGeom>
            <a:solidFill>
              <a:srgbClr val="20C33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2725573" y="1151201"/>
              <a:ext cx="1939698" cy="923901"/>
            </a:xfrm>
            <a:custGeom>
              <a:avLst/>
              <a:gdLst/>
              <a:ahLst/>
              <a:cxnLst/>
              <a:rect l="l" t="t" r="r" b="b"/>
              <a:pathLst>
                <a:path w="50721" h="24159" extrusionOk="0">
                  <a:moveTo>
                    <a:pt x="17597" y="1"/>
                  </a:moveTo>
                  <a:cubicBezTo>
                    <a:pt x="15633" y="1"/>
                    <a:pt x="14037" y="1596"/>
                    <a:pt x="14037" y="3561"/>
                  </a:cubicBezTo>
                  <a:lnTo>
                    <a:pt x="14037" y="12717"/>
                  </a:lnTo>
                  <a:cubicBezTo>
                    <a:pt x="14037" y="13848"/>
                    <a:pt x="13121" y="14764"/>
                    <a:pt x="11990" y="14764"/>
                  </a:cubicBezTo>
                  <a:lnTo>
                    <a:pt x="8692" y="14764"/>
                  </a:lnTo>
                  <a:cubicBezTo>
                    <a:pt x="7941" y="14764"/>
                    <a:pt x="7287" y="14360"/>
                    <a:pt x="6929" y="13764"/>
                  </a:cubicBezTo>
                  <a:cubicBezTo>
                    <a:pt x="6275" y="12681"/>
                    <a:pt x="5084" y="11966"/>
                    <a:pt x="3739" y="11966"/>
                  </a:cubicBezTo>
                  <a:cubicBezTo>
                    <a:pt x="1679" y="11966"/>
                    <a:pt x="0" y="13633"/>
                    <a:pt x="0" y="15693"/>
                  </a:cubicBezTo>
                  <a:cubicBezTo>
                    <a:pt x="0" y="17753"/>
                    <a:pt x="1679" y="19432"/>
                    <a:pt x="3739" y="19432"/>
                  </a:cubicBezTo>
                  <a:cubicBezTo>
                    <a:pt x="5084" y="19432"/>
                    <a:pt x="6275" y="18705"/>
                    <a:pt x="6929" y="17634"/>
                  </a:cubicBezTo>
                  <a:cubicBezTo>
                    <a:pt x="7287" y="17027"/>
                    <a:pt x="7941" y="16634"/>
                    <a:pt x="8692" y="16634"/>
                  </a:cubicBezTo>
                  <a:lnTo>
                    <a:pt x="11990" y="16634"/>
                  </a:lnTo>
                  <a:cubicBezTo>
                    <a:pt x="13121" y="16634"/>
                    <a:pt x="14037" y="17539"/>
                    <a:pt x="14037" y="18670"/>
                  </a:cubicBezTo>
                  <a:lnTo>
                    <a:pt x="14037" y="20598"/>
                  </a:lnTo>
                  <a:cubicBezTo>
                    <a:pt x="14037" y="22563"/>
                    <a:pt x="15633" y="24158"/>
                    <a:pt x="17597" y="24158"/>
                  </a:cubicBezTo>
                  <a:lnTo>
                    <a:pt x="47173" y="24158"/>
                  </a:lnTo>
                  <a:cubicBezTo>
                    <a:pt x="49137" y="24158"/>
                    <a:pt x="50721" y="22563"/>
                    <a:pt x="50721" y="20598"/>
                  </a:cubicBezTo>
                  <a:lnTo>
                    <a:pt x="50721" y="3561"/>
                  </a:lnTo>
                  <a:cubicBezTo>
                    <a:pt x="50721" y="1596"/>
                    <a:pt x="49137" y="1"/>
                    <a:pt x="47173" y="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2752419" y="1635195"/>
              <a:ext cx="232247" cy="232285"/>
            </a:xfrm>
            <a:custGeom>
              <a:avLst/>
              <a:gdLst/>
              <a:ahLst/>
              <a:cxnLst/>
              <a:rect l="l" t="t" r="r" b="b"/>
              <a:pathLst>
                <a:path w="6073" h="6074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3195458" y="1181162"/>
              <a:ext cx="1606414" cy="36873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0"/>
                  </a:moveTo>
                  <a:cubicBezTo>
                    <a:pt x="1465" y="0"/>
                    <a:pt x="191" y="1155"/>
                    <a:pt x="12" y="2655"/>
                  </a:cubicBezTo>
                  <a:cubicBezTo>
                    <a:pt x="0" y="2775"/>
                    <a:pt x="0" y="2894"/>
                    <a:pt x="0" y="3013"/>
                  </a:cubicBezTo>
                  <a:cubicBezTo>
                    <a:pt x="0" y="4668"/>
                    <a:pt x="1346" y="6013"/>
                    <a:pt x="3001" y="6013"/>
                  </a:cubicBezTo>
                  <a:lnTo>
                    <a:pt x="39005" y="6013"/>
                  </a:lnTo>
                  <a:cubicBezTo>
                    <a:pt x="39827" y="6013"/>
                    <a:pt x="40589" y="6358"/>
                    <a:pt x="41124" y="6894"/>
                  </a:cubicBezTo>
                  <a:cubicBezTo>
                    <a:pt x="41589" y="7358"/>
                    <a:pt x="41898" y="7978"/>
                    <a:pt x="41982" y="8668"/>
                  </a:cubicBezTo>
                  <a:lnTo>
                    <a:pt x="42005" y="8311"/>
                  </a:lnTo>
                  <a:lnTo>
                    <a:pt x="42005" y="3013"/>
                  </a:lnTo>
                  <a:cubicBezTo>
                    <a:pt x="42005" y="2179"/>
                    <a:pt x="41672" y="1429"/>
                    <a:pt x="41124" y="881"/>
                  </a:cubicBezTo>
                  <a:cubicBezTo>
                    <a:pt x="40589" y="346"/>
                    <a:pt x="39827" y="0"/>
                    <a:pt x="39005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3195458" y="1150750"/>
              <a:ext cx="1606414" cy="383921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1346" y="1"/>
                    <a:pt x="0" y="1346"/>
                    <a:pt x="0" y="3013"/>
                  </a:cubicBezTo>
                  <a:cubicBezTo>
                    <a:pt x="0" y="4668"/>
                    <a:pt x="1346" y="6014"/>
                    <a:pt x="3001" y="6014"/>
                  </a:cubicBezTo>
                  <a:lnTo>
                    <a:pt x="39005" y="6014"/>
                  </a:lnTo>
                  <a:cubicBezTo>
                    <a:pt x="39827" y="6014"/>
                    <a:pt x="40577" y="6359"/>
                    <a:pt x="41124" y="6907"/>
                  </a:cubicBezTo>
                  <a:cubicBezTo>
                    <a:pt x="41672" y="7442"/>
                    <a:pt x="42005" y="8192"/>
                    <a:pt x="42005" y="9026"/>
                  </a:cubicBezTo>
                  <a:lnTo>
                    <a:pt x="42005" y="3013"/>
                  </a:lnTo>
                  <a:cubicBezTo>
                    <a:pt x="42005" y="2180"/>
                    <a:pt x="41672" y="1430"/>
                    <a:pt x="41124" y="882"/>
                  </a:cubicBezTo>
                  <a:cubicBezTo>
                    <a:pt x="40577" y="346"/>
                    <a:pt x="39827" y="1"/>
                    <a:pt x="39005" y="1"/>
                  </a:cubicBezTo>
                  <a:close/>
                </a:path>
              </a:pathLst>
            </a:custGeom>
            <a:solidFill>
              <a:srgbClr val="69E78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4" name="Google Shape;424;p20"/>
            <p:cNvSpPr txBox="1"/>
            <p:nvPr/>
          </p:nvSpPr>
          <p:spPr>
            <a:xfrm>
              <a:off x="3181901" y="1482501"/>
              <a:ext cx="1524367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Some Data Filters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Authentication</a:t>
              </a:r>
            </a:p>
            <a:p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5" name="Google Shape;425;p20"/>
            <p:cNvSpPr txBox="1"/>
            <p:nvPr/>
          </p:nvSpPr>
          <p:spPr>
            <a:xfrm>
              <a:off x="3195449" y="1150750"/>
              <a:ext cx="1690171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-US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January 2024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26" name="Google Shape;426;p20"/>
          <p:cNvGrpSpPr/>
          <p:nvPr/>
        </p:nvGrpSpPr>
        <p:grpSpPr>
          <a:xfrm>
            <a:off x="709246" y="710533"/>
            <a:ext cx="3309167" cy="1305395"/>
            <a:chOff x="933838" y="532900"/>
            <a:chExt cx="2079971" cy="979046"/>
          </a:xfrm>
        </p:grpSpPr>
        <p:sp>
          <p:nvSpPr>
            <p:cNvPr id="427" name="Google Shape;427;p20"/>
            <p:cNvSpPr/>
            <p:nvPr/>
          </p:nvSpPr>
          <p:spPr>
            <a:xfrm>
              <a:off x="1033115" y="551027"/>
              <a:ext cx="1980694" cy="960919"/>
            </a:xfrm>
            <a:custGeom>
              <a:avLst/>
              <a:gdLst/>
              <a:ahLst/>
              <a:cxnLst/>
              <a:rect l="l" t="t" r="r" b="b"/>
              <a:pathLst>
                <a:path w="51793" h="25127" extrusionOk="0">
                  <a:moveTo>
                    <a:pt x="33544" y="1"/>
                  </a:moveTo>
                  <a:cubicBezTo>
                    <a:pt x="33507" y="1"/>
                    <a:pt x="33470" y="1"/>
                    <a:pt x="33433" y="2"/>
                  </a:cubicBezTo>
                  <a:lnTo>
                    <a:pt x="3537" y="990"/>
                  </a:lnTo>
                  <a:cubicBezTo>
                    <a:pt x="1548" y="1050"/>
                    <a:pt x="0" y="2693"/>
                    <a:pt x="60" y="4658"/>
                  </a:cubicBezTo>
                  <a:lnTo>
                    <a:pt x="620" y="21695"/>
                  </a:lnTo>
                  <a:cubicBezTo>
                    <a:pt x="690" y="23611"/>
                    <a:pt x="2284" y="25126"/>
                    <a:pt x="4211" y="25126"/>
                  </a:cubicBezTo>
                  <a:cubicBezTo>
                    <a:pt x="4248" y="25126"/>
                    <a:pt x="4285" y="25126"/>
                    <a:pt x="4322" y="25124"/>
                  </a:cubicBezTo>
                  <a:lnTo>
                    <a:pt x="34231" y="24136"/>
                  </a:lnTo>
                  <a:cubicBezTo>
                    <a:pt x="36207" y="24077"/>
                    <a:pt x="37767" y="22434"/>
                    <a:pt x="37696" y="20469"/>
                  </a:cubicBezTo>
                  <a:lnTo>
                    <a:pt x="37636" y="18540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26"/>
                  </a:lnTo>
                  <a:cubicBezTo>
                    <a:pt x="43004" y="16325"/>
                    <a:pt x="43026" y="16325"/>
                    <a:pt x="43049" y="16325"/>
                  </a:cubicBezTo>
                  <a:cubicBezTo>
                    <a:pt x="43772" y="16325"/>
                    <a:pt x="44422" y="16700"/>
                    <a:pt x="44792" y="17266"/>
                  </a:cubicBezTo>
                  <a:cubicBezTo>
                    <a:pt x="45460" y="18291"/>
                    <a:pt x="46628" y="18959"/>
                    <a:pt x="47943" y="18959"/>
                  </a:cubicBezTo>
                  <a:cubicBezTo>
                    <a:pt x="47988" y="18959"/>
                    <a:pt x="48033" y="18959"/>
                    <a:pt x="48078" y="18957"/>
                  </a:cubicBezTo>
                  <a:cubicBezTo>
                    <a:pt x="50162" y="18886"/>
                    <a:pt x="51793" y="17159"/>
                    <a:pt x="51721" y="15099"/>
                  </a:cubicBezTo>
                  <a:cubicBezTo>
                    <a:pt x="51663" y="13077"/>
                    <a:pt x="49974" y="11490"/>
                    <a:pt x="47940" y="11490"/>
                  </a:cubicBezTo>
                  <a:cubicBezTo>
                    <a:pt x="47903" y="11490"/>
                    <a:pt x="47865" y="11491"/>
                    <a:pt x="47828" y="11492"/>
                  </a:cubicBezTo>
                  <a:cubicBezTo>
                    <a:pt x="46459" y="11539"/>
                    <a:pt x="45292" y="12301"/>
                    <a:pt x="44661" y="13397"/>
                  </a:cubicBezTo>
                  <a:cubicBezTo>
                    <a:pt x="44327" y="14004"/>
                    <a:pt x="43673" y="14433"/>
                    <a:pt x="42911" y="14456"/>
                  </a:cubicBezTo>
                  <a:lnTo>
                    <a:pt x="39577" y="14575"/>
                  </a:lnTo>
                  <a:cubicBezTo>
                    <a:pt x="39555" y="14576"/>
                    <a:pt x="39533" y="14577"/>
                    <a:pt x="39511" y="14577"/>
                  </a:cubicBezTo>
                  <a:cubicBezTo>
                    <a:pt x="38397" y="14577"/>
                    <a:pt x="37480" y="13697"/>
                    <a:pt x="37434" y="12599"/>
                  </a:cubicBezTo>
                  <a:lnTo>
                    <a:pt x="37136" y="3431"/>
                  </a:lnTo>
                  <a:cubicBezTo>
                    <a:pt x="37078" y="1515"/>
                    <a:pt x="35472" y="1"/>
                    <a:pt x="33544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933838" y="788897"/>
              <a:ext cx="177598" cy="256076"/>
            </a:xfrm>
            <a:custGeom>
              <a:avLst/>
              <a:gdLst/>
              <a:ahLst/>
              <a:cxnLst/>
              <a:rect l="l" t="t" r="r" b="b"/>
              <a:pathLst>
                <a:path w="4644" h="6014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18"/>
                    <a:pt x="1" y="2180"/>
                    <a:pt x="1" y="3001"/>
                  </a:cubicBezTo>
                  <a:cubicBezTo>
                    <a:pt x="1" y="4668"/>
                    <a:pt x="1346" y="6014"/>
                    <a:pt x="3001" y="6014"/>
                  </a:cubicBezTo>
                  <a:lnTo>
                    <a:pt x="4644" y="6014"/>
                  </a:lnTo>
                  <a:lnTo>
                    <a:pt x="4644" y="1"/>
                  </a:lnTo>
                  <a:close/>
                </a:path>
              </a:pathLst>
            </a:custGeom>
            <a:solidFill>
              <a:srgbClr val="EB7D1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1071816" y="532900"/>
              <a:ext cx="1939277" cy="923862"/>
            </a:xfrm>
            <a:custGeom>
              <a:avLst/>
              <a:gdLst/>
              <a:ahLst/>
              <a:cxnLst/>
              <a:rect l="l" t="t" r="r" b="b"/>
              <a:pathLst>
                <a:path w="50710" h="24158" extrusionOk="0">
                  <a:moveTo>
                    <a:pt x="3549" y="0"/>
                  </a:moveTo>
                  <a:cubicBezTo>
                    <a:pt x="1584" y="0"/>
                    <a:pt x="1" y="1595"/>
                    <a:pt x="1" y="3560"/>
                  </a:cubicBezTo>
                  <a:lnTo>
                    <a:pt x="1" y="20610"/>
                  </a:lnTo>
                  <a:cubicBezTo>
                    <a:pt x="1" y="22562"/>
                    <a:pt x="1584" y="24158"/>
                    <a:pt x="3549" y="24158"/>
                  </a:cubicBezTo>
                  <a:lnTo>
                    <a:pt x="33124" y="24158"/>
                  </a:lnTo>
                  <a:cubicBezTo>
                    <a:pt x="35088" y="24158"/>
                    <a:pt x="36684" y="22562"/>
                    <a:pt x="36684" y="20610"/>
                  </a:cubicBezTo>
                  <a:lnTo>
                    <a:pt x="36684" y="18669"/>
                  </a:lnTo>
                  <a:cubicBezTo>
                    <a:pt x="36684" y="17550"/>
                    <a:pt x="37600" y="16633"/>
                    <a:pt x="38720" y="16633"/>
                  </a:cubicBezTo>
                  <a:lnTo>
                    <a:pt x="42030" y="16633"/>
                  </a:lnTo>
                  <a:cubicBezTo>
                    <a:pt x="42780" y="16633"/>
                    <a:pt x="43435" y="17038"/>
                    <a:pt x="43792" y="17633"/>
                  </a:cubicBezTo>
                  <a:cubicBezTo>
                    <a:pt x="44447" y="18705"/>
                    <a:pt x="45625" y="19431"/>
                    <a:pt x="46983" y="19431"/>
                  </a:cubicBezTo>
                  <a:cubicBezTo>
                    <a:pt x="49042" y="19431"/>
                    <a:pt x="50709" y="17752"/>
                    <a:pt x="50709" y="15692"/>
                  </a:cubicBezTo>
                  <a:cubicBezTo>
                    <a:pt x="50709" y="13633"/>
                    <a:pt x="49042" y="11966"/>
                    <a:pt x="46983" y="11966"/>
                  </a:cubicBezTo>
                  <a:cubicBezTo>
                    <a:pt x="45625" y="11966"/>
                    <a:pt x="44447" y="12692"/>
                    <a:pt x="43792" y="13764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28"/>
                  </a:cubicBezTo>
                  <a:lnTo>
                    <a:pt x="36684" y="3560"/>
                  </a:lnTo>
                  <a:cubicBezTo>
                    <a:pt x="36684" y="1595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0" name="Google Shape;430;p20"/>
            <p:cNvSpPr/>
            <p:nvPr/>
          </p:nvSpPr>
          <p:spPr>
            <a:xfrm>
              <a:off x="2752419" y="1016894"/>
              <a:ext cx="232247" cy="232706"/>
            </a:xfrm>
            <a:custGeom>
              <a:avLst/>
              <a:gdLst/>
              <a:ahLst/>
              <a:cxnLst/>
              <a:rect l="l" t="t" r="r" b="b"/>
              <a:pathLst>
                <a:path w="6073" h="6085" extrusionOk="0">
                  <a:moveTo>
                    <a:pt x="3037" y="0"/>
                  </a:moveTo>
                  <a:cubicBezTo>
                    <a:pt x="1358" y="0"/>
                    <a:pt x="0" y="1370"/>
                    <a:pt x="0" y="3036"/>
                  </a:cubicBezTo>
                  <a:cubicBezTo>
                    <a:pt x="0" y="4715"/>
                    <a:pt x="1358" y="6084"/>
                    <a:pt x="3037" y="6084"/>
                  </a:cubicBezTo>
                  <a:cubicBezTo>
                    <a:pt x="4715" y="6084"/>
                    <a:pt x="6073" y="4715"/>
                    <a:pt x="6073" y="3036"/>
                  </a:cubicBezTo>
                  <a:cubicBezTo>
                    <a:pt x="6073" y="1370"/>
                    <a:pt x="4715" y="0"/>
                    <a:pt x="3037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1" name="Google Shape;431;p20"/>
            <p:cNvSpPr/>
            <p:nvPr/>
          </p:nvSpPr>
          <p:spPr>
            <a:xfrm>
              <a:off x="935214" y="562799"/>
              <a:ext cx="1606414" cy="369126"/>
            </a:xfrm>
            <a:custGeom>
              <a:avLst/>
              <a:gdLst/>
              <a:ahLst/>
              <a:cxnLst/>
              <a:rect l="l" t="t" r="r" b="b"/>
              <a:pathLst>
                <a:path w="42006" h="8669" extrusionOk="0">
                  <a:moveTo>
                    <a:pt x="3001" y="1"/>
                  </a:moveTo>
                  <a:cubicBezTo>
                    <a:pt x="2168" y="1"/>
                    <a:pt x="1417" y="346"/>
                    <a:pt x="882" y="882"/>
                  </a:cubicBezTo>
                  <a:cubicBezTo>
                    <a:pt x="334" y="1429"/>
                    <a:pt x="1" y="2180"/>
                    <a:pt x="1" y="3013"/>
                  </a:cubicBezTo>
                  <a:lnTo>
                    <a:pt x="1" y="8311"/>
                  </a:lnTo>
                  <a:lnTo>
                    <a:pt x="24" y="8668"/>
                  </a:lnTo>
                  <a:cubicBezTo>
                    <a:pt x="108" y="7978"/>
                    <a:pt x="417" y="7371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2894"/>
                    <a:pt x="42006" y="2775"/>
                    <a:pt x="41982" y="2656"/>
                  </a:cubicBezTo>
                  <a:cubicBezTo>
                    <a:pt x="41815" y="1168"/>
                    <a:pt x="40541" y="1"/>
                    <a:pt x="39006" y="1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2" name="Google Shape;432;p20"/>
            <p:cNvSpPr/>
            <p:nvPr/>
          </p:nvSpPr>
          <p:spPr>
            <a:xfrm>
              <a:off x="935214" y="532909"/>
              <a:ext cx="1606414" cy="383816"/>
            </a:xfrm>
            <a:custGeom>
              <a:avLst/>
              <a:gdLst/>
              <a:ahLst/>
              <a:cxnLst/>
              <a:rect l="l" t="t" r="r" b="b"/>
              <a:pathLst>
                <a:path w="42006" h="9014" extrusionOk="0">
                  <a:moveTo>
                    <a:pt x="3001" y="0"/>
                  </a:moveTo>
                  <a:cubicBezTo>
                    <a:pt x="2168" y="0"/>
                    <a:pt x="1417" y="334"/>
                    <a:pt x="882" y="881"/>
                  </a:cubicBezTo>
                  <a:cubicBezTo>
                    <a:pt x="334" y="1417"/>
                    <a:pt x="1" y="2167"/>
                    <a:pt x="1" y="3001"/>
                  </a:cubicBezTo>
                  <a:lnTo>
                    <a:pt x="1" y="9013"/>
                  </a:lnTo>
                  <a:cubicBezTo>
                    <a:pt x="1" y="8192"/>
                    <a:pt x="334" y="7430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01"/>
                  </a:cubicBezTo>
                  <a:cubicBezTo>
                    <a:pt x="42006" y="1346"/>
                    <a:pt x="40660" y="0"/>
                    <a:pt x="39006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1733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3" name="Google Shape;433;p20"/>
            <p:cNvSpPr txBox="1"/>
            <p:nvPr/>
          </p:nvSpPr>
          <p:spPr>
            <a:xfrm>
              <a:off x="1081172" y="857225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Beta Release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4" name="Google Shape;434;p20"/>
            <p:cNvSpPr txBox="1"/>
            <p:nvPr/>
          </p:nvSpPr>
          <p:spPr>
            <a:xfrm>
              <a:off x="1071825" y="532900"/>
              <a:ext cx="1469700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Dec 2023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435" name="Google Shape;435;p20"/>
          <p:cNvGrpSpPr/>
          <p:nvPr/>
        </p:nvGrpSpPr>
        <p:grpSpPr>
          <a:xfrm>
            <a:off x="892464" y="2985201"/>
            <a:ext cx="3105967" cy="1305137"/>
            <a:chOff x="933838" y="1769313"/>
            <a:chExt cx="2079971" cy="978853"/>
          </a:xfrm>
        </p:grpSpPr>
        <p:sp>
          <p:nvSpPr>
            <p:cNvPr id="436" name="Google Shape;436;p20"/>
            <p:cNvSpPr/>
            <p:nvPr/>
          </p:nvSpPr>
          <p:spPr>
            <a:xfrm>
              <a:off x="1033115" y="1787667"/>
              <a:ext cx="1980694" cy="960499"/>
            </a:xfrm>
            <a:custGeom>
              <a:avLst/>
              <a:gdLst/>
              <a:ahLst/>
              <a:cxnLst/>
              <a:rect l="l" t="t" r="r" b="b"/>
              <a:pathLst>
                <a:path w="51793" h="25116" extrusionOk="0">
                  <a:moveTo>
                    <a:pt x="33566" y="0"/>
                  </a:moveTo>
                  <a:cubicBezTo>
                    <a:pt x="33522" y="0"/>
                    <a:pt x="33478" y="1"/>
                    <a:pt x="33433" y="3"/>
                  </a:cubicBezTo>
                  <a:lnTo>
                    <a:pt x="3537" y="979"/>
                  </a:lnTo>
                  <a:cubicBezTo>
                    <a:pt x="1548" y="1050"/>
                    <a:pt x="0" y="2693"/>
                    <a:pt x="60" y="4646"/>
                  </a:cubicBezTo>
                  <a:lnTo>
                    <a:pt x="620" y="21684"/>
                  </a:lnTo>
                  <a:cubicBezTo>
                    <a:pt x="689" y="23604"/>
                    <a:pt x="2273" y="25115"/>
                    <a:pt x="4190" y="25115"/>
                  </a:cubicBezTo>
                  <a:cubicBezTo>
                    <a:pt x="4234" y="25115"/>
                    <a:pt x="4278" y="25114"/>
                    <a:pt x="4322" y="25113"/>
                  </a:cubicBezTo>
                  <a:lnTo>
                    <a:pt x="34231" y="24136"/>
                  </a:lnTo>
                  <a:cubicBezTo>
                    <a:pt x="36207" y="24065"/>
                    <a:pt x="37767" y="22422"/>
                    <a:pt x="37696" y="20469"/>
                  </a:cubicBezTo>
                  <a:lnTo>
                    <a:pt x="37636" y="18541"/>
                  </a:lnTo>
                  <a:cubicBezTo>
                    <a:pt x="37600" y="17409"/>
                    <a:pt x="38493" y="16469"/>
                    <a:pt x="39636" y="16433"/>
                  </a:cubicBezTo>
                  <a:lnTo>
                    <a:pt x="42982" y="16314"/>
                  </a:lnTo>
                  <a:cubicBezTo>
                    <a:pt x="43004" y="16313"/>
                    <a:pt x="43026" y="16313"/>
                    <a:pt x="43048" y="16313"/>
                  </a:cubicBezTo>
                  <a:cubicBezTo>
                    <a:pt x="43772" y="16313"/>
                    <a:pt x="44422" y="16689"/>
                    <a:pt x="44792" y="17267"/>
                  </a:cubicBezTo>
                  <a:cubicBezTo>
                    <a:pt x="45460" y="18280"/>
                    <a:pt x="46628" y="18948"/>
                    <a:pt x="47943" y="18948"/>
                  </a:cubicBezTo>
                  <a:cubicBezTo>
                    <a:pt x="47988" y="18948"/>
                    <a:pt x="48033" y="18947"/>
                    <a:pt x="48078" y="18945"/>
                  </a:cubicBezTo>
                  <a:cubicBezTo>
                    <a:pt x="50162" y="18886"/>
                    <a:pt x="51793" y="17159"/>
                    <a:pt x="51721" y="15100"/>
                  </a:cubicBezTo>
                  <a:cubicBezTo>
                    <a:pt x="51663" y="13084"/>
                    <a:pt x="49985" y="11490"/>
                    <a:pt x="47961" y="11490"/>
                  </a:cubicBezTo>
                  <a:cubicBezTo>
                    <a:pt x="47916" y="11490"/>
                    <a:pt x="47872" y="11491"/>
                    <a:pt x="47828" y="11492"/>
                  </a:cubicBezTo>
                  <a:cubicBezTo>
                    <a:pt x="46459" y="11540"/>
                    <a:pt x="45292" y="12290"/>
                    <a:pt x="44661" y="13397"/>
                  </a:cubicBezTo>
                  <a:cubicBezTo>
                    <a:pt x="44327" y="14004"/>
                    <a:pt x="43673" y="14433"/>
                    <a:pt x="42911" y="14457"/>
                  </a:cubicBezTo>
                  <a:lnTo>
                    <a:pt x="39577" y="14564"/>
                  </a:lnTo>
                  <a:cubicBezTo>
                    <a:pt x="39554" y="14565"/>
                    <a:pt x="39532" y="14565"/>
                    <a:pt x="39510" y="14565"/>
                  </a:cubicBezTo>
                  <a:cubicBezTo>
                    <a:pt x="38397" y="14565"/>
                    <a:pt x="37480" y="13696"/>
                    <a:pt x="37434" y="12587"/>
                  </a:cubicBezTo>
                  <a:lnTo>
                    <a:pt x="37136" y="3432"/>
                  </a:lnTo>
                  <a:cubicBezTo>
                    <a:pt x="37078" y="1511"/>
                    <a:pt x="35484" y="0"/>
                    <a:pt x="3356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933838" y="2025120"/>
              <a:ext cx="177598" cy="256034"/>
            </a:xfrm>
            <a:custGeom>
              <a:avLst/>
              <a:gdLst/>
              <a:ahLst/>
              <a:cxnLst/>
              <a:rect l="l" t="t" r="r" b="b"/>
              <a:pathLst>
                <a:path w="4644" h="6013" extrusionOk="0">
                  <a:moveTo>
                    <a:pt x="3001" y="0"/>
                  </a:moveTo>
                  <a:cubicBezTo>
                    <a:pt x="2168" y="0"/>
                    <a:pt x="1417" y="346"/>
                    <a:pt x="882" y="881"/>
                  </a:cubicBezTo>
                  <a:cubicBezTo>
                    <a:pt x="334" y="1429"/>
                    <a:pt x="1" y="2179"/>
                    <a:pt x="1" y="3013"/>
                  </a:cubicBezTo>
                  <a:cubicBezTo>
                    <a:pt x="1" y="4668"/>
                    <a:pt x="1346" y="6013"/>
                    <a:pt x="3001" y="6013"/>
                  </a:cubicBezTo>
                  <a:lnTo>
                    <a:pt x="4644" y="6013"/>
                  </a:lnTo>
                  <a:lnTo>
                    <a:pt x="4644" y="0"/>
                  </a:lnTo>
                  <a:close/>
                </a:path>
              </a:pathLst>
            </a:custGeom>
            <a:solidFill>
              <a:srgbClr val="2689E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1071816" y="1769540"/>
              <a:ext cx="1939277" cy="923442"/>
            </a:xfrm>
            <a:custGeom>
              <a:avLst/>
              <a:gdLst/>
              <a:ahLst/>
              <a:cxnLst/>
              <a:rect l="l" t="t" r="r" b="b"/>
              <a:pathLst>
                <a:path w="50710" h="24147" extrusionOk="0">
                  <a:moveTo>
                    <a:pt x="3549" y="0"/>
                  </a:moveTo>
                  <a:cubicBezTo>
                    <a:pt x="1584" y="0"/>
                    <a:pt x="1" y="1596"/>
                    <a:pt x="1" y="3548"/>
                  </a:cubicBezTo>
                  <a:lnTo>
                    <a:pt x="1" y="20598"/>
                  </a:lnTo>
                  <a:cubicBezTo>
                    <a:pt x="1" y="22563"/>
                    <a:pt x="1584" y="24146"/>
                    <a:pt x="3549" y="24146"/>
                  </a:cubicBezTo>
                  <a:lnTo>
                    <a:pt x="33124" y="24146"/>
                  </a:lnTo>
                  <a:cubicBezTo>
                    <a:pt x="35088" y="24146"/>
                    <a:pt x="36684" y="22563"/>
                    <a:pt x="36684" y="20598"/>
                  </a:cubicBezTo>
                  <a:lnTo>
                    <a:pt x="36684" y="18669"/>
                  </a:lnTo>
                  <a:cubicBezTo>
                    <a:pt x="36684" y="17538"/>
                    <a:pt x="37600" y="16621"/>
                    <a:pt x="38720" y="16621"/>
                  </a:cubicBezTo>
                  <a:lnTo>
                    <a:pt x="42030" y="16621"/>
                  </a:lnTo>
                  <a:cubicBezTo>
                    <a:pt x="42780" y="16621"/>
                    <a:pt x="43435" y="17026"/>
                    <a:pt x="43792" y="17633"/>
                  </a:cubicBezTo>
                  <a:cubicBezTo>
                    <a:pt x="44447" y="18705"/>
                    <a:pt x="45625" y="19419"/>
                    <a:pt x="46983" y="19419"/>
                  </a:cubicBezTo>
                  <a:cubicBezTo>
                    <a:pt x="49042" y="19419"/>
                    <a:pt x="50709" y="17753"/>
                    <a:pt x="50709" y="15693"/>
                  </a:cubicBezTo>
                  <a:cubicBezTo>
                    <a:pt x="50709" y="13633"/>
                    <a:pt x="49042" y="11954"/>
                    <a:pt x="46983" y="11954"/>
                  </a:cubicBezTo>
                  <a:cubicBezTo>
                    <a:pt x="45625" y="11954"/>
                    <a:pt x="44447" y="12680"/>
                    <a:pt x="43792" y="13752"/>
                  </a:cubicBezTo>
                  <a:cubicBezTo>
                    <a:pt x="43435" y="14359"/>
                    <a:pt x="42780" y="14764"/>
                    <a:pt x="42030" y="14764"/>
                  </a:cubicBezTo>
                  <a:lnTo>
                    <a:pt x="38720" y="14764"/>
                  </a:lnTo>
                  <a:cubicBezTo>
                    <a:pt x="37600" y="14764"/>
                    <a:pt x="36684" y="13847"/>
                    <a:pt x="36684" y="12716"/>
                  </a:cubicBezTo>
                  <a:lnTo>
                    <a:pt x="36684" y="3548"/>
                  </a:lnTo>
                  <a:cubicBezTo>
                    <a:pt x="36684" y="1596"/>
                    <a:pt x="35088" y="0"/>
                    <a:pt x="33124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2752419" y="2253534"/>
              <a:ext cx="232247" cy="232247"/>
            </a:xfrm>
            <a:custGeom>
              <a:avLst/>
              <a:gdLst/>
              <a:ahLst/>
              <a:cxnLst/>
              <a:rect l="l" t="t" r="r" b="b"/>
              <a:pathLst>
                <a:path w="6073" h="6073" extrusionOk="0">
                  <a:moveTo>
                    <a:pt x="3037" y="1"/>
                  </a:moveTo>
                  <a:cubicBezTo>
                    <a:pt x="1358" y="1"/>
                    <a:pt x="0" y="1358"/>
                    <a:pt x="0" y="3037"/>
                  </a:cubicBezTo>
                  <a:cubicBezTo>
                    <a:pt x="0" y="4716"/>
                    <a:pt x="1358" y="6073"/>
                    <a:pt x="3037" y="6073"/>
                  </a:cubicBezTo>
                  <a:cubicBezTo>
                    <a:pt x="4715" y="6073"/>
                    <a:pt x="6073" y="4716"/>
                    <a:pt x="6073" y="3037"/>
                  </a:cubicBezTo>
                  <a:cubicBezTo>
                    <a:pt x="6073" y="1358"/>
                    <a:pt x="4715" y="1"/>
                    <a:pt x="3037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935214" y="1799534"/>
              <a:ext cx="1606414" cy="368572"/>
            </a:xfrm>
            <a:custGeom>
              <a:avLst/>
              <a:gdLst/>
              <a:ahLst/>
              <a:cxnLst/>
              <a:rect l="l" t="t" r="r" b="b"/>
              <a:pathLst>
                <a:path w="42006" h="8656" extrusionOk="0">
                  <a:moveTo>
                    <a:pt x="3001" y="0"/>
                  </a:moveTo>
                  <a:cubicBezTo>
                    <a:pt x="2168" y="0"/>
                    <a:pt x="1417" y="333"/>
                    <a:pt x="882" y="881"/>
                  </a:cubicBezTo>
                  <a:cubicBezTo>
                    <a:pt x="334" y="1429"/>
                    <a:pt x="1" y="2179"/>
                    <a:pt x="1" y="3012"/>
                  </a:cubicBezTo>
                  <a:lnTo>
                    <a:pt x="1" y="8311"/>
                  </a:lnTo>
                  <a:lnTo>
                    <a:pt x="24" y="8656"/>
                  </a:lnTo>
                  <a:cubicBezTo>
                    <a:pt x="108" y="7977"/>
                    <a:pt x="417" y="7358"/>
                    <a:pt x="882" y="6894"/>
                  </a:cubicBezTo>
                  <a:cubicBezTo>
                    <a:pt x="1417" y="6346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7"/>
                    <a:pt x="42006" y="3012"/>
                  </a:cubicBezTo>
                  <a:cubicBezTo>
                    <a:pt x="42006" y="2881"/>
                    <a:pt x="42006" y="2774"/>
                    <a:pt x="41982" y="2655"/>
                  </a:cubicBezTo>
                  <a:cubicBezTo>
                    <a:pt x="41815" y="1155"/>
                    <a:pt x="40541" y="0"/>
                    <a:pt x="39006" y="0"/>
                  </a:cubicBezTo>
                  <a:close/>
                </a:path>
              </a:pathLst>
            </a:custGeom>
            <a:solidFill>
              <a:srgbClr val="B7B7B7">
                <a:alpha val="553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968115" y="1811371"/>
              <a:ext cx="1568594" cy="384327"/>
            </a:xfrm>
            <a:custGeom>
              <a:avLst/>
              <a:gdLst/>
              <a:ahLst/>
              <a:cxnLst/>
              <a:rect l="l" t="t" r="r" b="b"/>
              <a:pathLst>
                <a:path w="42006" h="9026" extrusionOk="0">
                  <a:moveTo>
                    <a:pt x="3001" y="1"/>
                  </a:moveTo>
                  <a:cubicBezTo>
                    <a:pt x="2168" y="1"/>
                    <a:pt x="1417" y="334"/>
                    <a:pt x="882" y="882"/>
                  </a:cubicBezTo>
                  <a:cubicBezTo>
                    <a:pt x="334" y="1429"/>
                    <a:pt x="1" y="2179"/>
                    <a:pt x="1" y="3013"/>
                  </a:cubicBezTo>
                  <a:lnTo>
                    <a:pt x="1" y="9026"/>
                  </a:lnTo>
                  <a:cubicBezTo>
                    <a:pt x="1" y="8192"/>
                    <a:pt x="334" y="7442"/>
                    <a:pt x="882" y="6894"/>
                  </a:cubicBezTo>
                  <a:cubicBezTo>
                    <a:pt x="1417" y="6359"/>
                    <a:pt x="2168" y="6013"/>
                    <a:pt x="3001" y="6013"/>
                  </a:cubicBezTo>
                  <a:lnTo>
                    <a:pt x="39006" y="6013"/>
                  </a:lnTo>
                  <a:cubicBezTo>
                    <a:pt x="40660" y="6013"/>
                    <a:pt x="42006" y="4668"/>
                    <a:pt x="42006" y="3013"/>
                  </a:cubicBezTo>
                  <a:cubicBezTo>
                    <a:pt x="42006" y="1346"/>
                    <a:pt x="40660" y="1"/>
                    <a:pt x="39006" y="1"/>
                  </a:cubicBezTo>
                  <a:close/>
                </a:path>
              </a:pathLst>
            </a:custGeom>
            <a:solidFill>
              <a:srgbClr val="5EB2F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42" name="Google Shape;442;p20"/>
            <p:cNvSpPr txBox="1"/>
            <p:nvPr/>
          </p:nvSpPr>
          <p:spPr>
            <a:xfrm>
              <a:off x="1081172" y="2097663"/>
              <a:ext cx="1390200" cy="53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Data Filter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" sz="1600" dirty="0">
                  <a:solidFill>
                    <a:srgbClr val="434343"/>
                  </a:solidFill>
                  <a:latin typeface="Roboto"/>
                  <a:ea typeface="Roboto"/>
                  <a:cs typeface="Roboto"/>
                  <a:sym typeface="Roboto"/>
                </a:rPr>
                <a:t>Data Downloads</a:t>
              </a:r>
              <a:endParaRPr sz="16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43" name="Google Shape;443;p20"/>
            <p:cNvSpPr txBox="1"/>
            <p:nvPr/>
          </p:nvSpPr>
          <p:spPr>
            <a:xfrm>
              <a:off x="1071824" y="1769313"/>
              <a:ext cx="1553552" cy="25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February 2024</a:t>
              </a:r>
              <a:endParaRPr sz="24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332FA38-2DDB-8082-C354-668B5435996A}"/>
              </a:ext>
            </a:extLst>
          </p:cNvPr>
          <p:cNvSpPr/>
          <p:nvPr/>
        </p:nvSpPr>
        <p:spPr>
          <a:xfrm>
            <a:off x="103554" y="6567854"/>
            <a:ext cx="808892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9120-694A-29A6-BACE-BF313B6C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46C614D-24C6-397C-A60B-60223C734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0504" y="1140069"/>
            <a:ext cx="5945096" cy="2878015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92511BB-EFD9-5A03-6BB2-5B59749B5546}"/>
              </a:ext>
            </a:extLst>
          </p:cNvPr>
          <p:cNvSpPr/>
          <p:nvPr/>
        </p:nvSpPr>
        <p:spPr>
          <a:xfrm>
            <a:off x="103554" y="6567854"/>
            <a:ext cx="808892" cy="2022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FF5C13-4F37-6D94-8947-3DAEA8CCC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449" y="1224303"/>
            <a:ext cx="5361975" cy="2440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D871AC-88C3-7178-6033-CA92CCD677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190" y="4018084"/>
            <a:ext cx="4866409" cy="237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602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36EA0E-7168-BABD-3805-8A726873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616913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Q&amp;A</a:t>
            </a:r>
          </a:p>
        </p:txBody>
      </p:sp>
      <p:pic>
        <p:nvPicPr>
          <p:cNvPr id="1026" name="Picture 2" descr="60+ Qa Icon Stock Illustrations, Royalty-Free Vector ...">
            <a:extLst>
              <a:ext uri="{FF2B5EF4-FFF2-40B4-BE49-F238E27FC236}">
                <a16:creationId xmlns:a16="http://schemas.microsoft.com/office/drawing/2014/main" id="{84FA3412-5B90-E2DA-020E-9272C13BF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4801" y="578738"/>
            <a:ext cx="5670549" cy="567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7539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D20F26-CD02-4C37-9BFA-A08EE0436AD7}">
  <ds:schemaRefs>
    <ds:schemaRef ds:uri="5aa4d6c3-c158-44c8-841a-c9a1485dc550"/>
    <ds:schemaRef ds:uri="c34af464-7aa1-4edd-9be4-83dffc1cb92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2454</TotalTime>
  <Words>285</Words>
  <Application>Microsoft Office PowerPoint</Application>
  <PresentationFormat>Widescreen</PresentationFormat>
  <Paragraphs>70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Fira Sans Extra Condensed</vt:lpstr>
      <vt:lpstr>Fira Sans Extra Condensed Medium</vt:lpstr>
      <vt:lpstr>Roboto</vt:lpstr>
      <vt:lpstr>1_Custom Design</vt:lpstr>
      <vt:lpstr>1_Office Theme</vt:lpstr>
      <vt:lpstr>Public API Beta</vt:lpstr>
      <vt:lpstr>ERCOT Public API Updates</vt:lpstr>
      <vt:lpstr>Beta Release Functionality</vt:lpstr>
      <vt:lpstr>Important Notices</vt:lpstr>
      <vt:lpstr>Upcoming Features</vt:lpstr>
      <vt:lpstr>Public API Timenline</vt:lpstr>
      <vt:lpstr>Demo</vt:lpstr>
      <vt:lpstr>Q&amp;A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Soberanis, Omar</cp:lastModifiedBy>
  <cp:revision>90</cp:revision>
  <dcterms:created xsi:type="dcterms:W3CDTF">2019-09-18T13:06:40Z</dcterms:created>
  <dcterms:modified xsi:type="dcterms:W3CDTF">2023-12-14T15:09:15Z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7084cbda-52b8-46fb-a7b7-cb5bd465ed85_Name">
    <vt:lpwstr>Internal</vt:lpwstr>
  </property>
  <property fmtid="{D5CDD505-2E9C-101B-9397-08002B2CF9AE}" pid="4" name="MSIP_Label_7084cbda-52b8-46fb-a7b7-cb5bd465ed85_ActionId">
    <vt:lpwstr>d9a18cbe-a884-44bc-ab90-47977180e520</vt:lpwstr>
  </property>
  <property fmtid="{D5CDD505-2E9C-101B-9397-08002B2CF9AE}" pid="5" name="MSIP_Label_7084cbda-52b8-46fb-a7b7-cb5bd465ed85_Enabled">
    <vt:lpwstr>true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SetDate">
    <vt:lpwstr>2023-05-17T16:14:25Z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Method">
    <vt:lpwstr>Standard</vt:lpwstr>
  </property>
</Properties>
</file>