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slideLayouts/slideLayout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6"/>
  </p:notesMasterIdLst>
  <p:handoutMasterIdLst>
    <p:handoutMasterId r:id="rId17"/>
  </p:handoutMasterIdLst>
  <p:sldIdLst>
    <p:sldId id="260" r:id="rId7"/>
    <p:sldId id="258" r:id="rId8"/>
    <p:sldId id="318" r:id="rId9"/>
    <p:sldId id="708" r:id="rId10"/>
    <p:sldId id="703" r:id="rId11"/>
    <p:sldId id="705" r:id="rId12"/>
    <p:sldId id="356" r:id="rId13"/>
    <p:sldId id="294" r:id="rId14"/>
    <p:sldId id="267" r:id="rId15"/>
  </p:sldIdLst>
  <p:sldSz cx="9144000" cy="6858000" type="screen4x3"/>
  <p:notesSz cx="7077075" cy="9363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FF9900"/>
    <a:srgbClr val="99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2E9AB5E-F161-435D-AC1B-C9C126D5EB43}" v="17" dt="2023-12-14T03:23:23.10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564" autoAdjust="0"/>
    <p:restoredTop sz="96721" autoAdjust="0"/>
  </p:normalViewPr>
  <p:slideViewPr>
    <p:cSldViewPr showGuides="1">
      <p:cViewPr varScale="1">
        <p:scale>
          <a:sx n="111" d="100"/>
          <a:sy n="111" d="100"/>
        </p:scale>
        <p:origin x="654" y="11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microsoft.com/office/2015/10/relationships/revisionInfo" Target="revisionInfo.xml"/><Relationship Id="rId10" Type="http://schemas.openxmlformats.org/officeDocument/2006/relationships/slide" Target="slides/slide4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derson, Troy" userId="04de3903-03dd-44db-8353-3f14e4dd6886" providerId="ADAL" clId="{C2E9AB5E-F161-435D-AC1B-C9C126D5EB43}"/>
    <pc:docChg chg="undo custSel delSld modSld modMainMaster">
      <pc:chgData name="Anderson, Troy" userId="04de3903-03dd-44db-8353-3f14e4dd6886" providerId="ADAL" clId="{C2E9AB5E-F161-435D-AC1B-C9C126D5EB43}" dt="2023-12-14T14:55:08.465" v="876" actId="1035"/>
      <pc:docMkLst>
        <pc:docMk/>
      </pc:docMkLst>
      <pc:sldChg chg="modSp mod">
        <pc:chgData name="Anderson, Troy" userId="04de3903-03dd-44db-8353-3f14e4dd6886" providerId="ADAL" clId="{C2E9AB5E-F161-435D-AC1B-C9C126D5EB43}" dt="2023-12-12T17:03:36.854" v="440" actId="6549"/>
        <pc:sldMkLst>
          <pc:docMk/>
          <pc:sldMk cId="530499478" sldId="258"/>
        </pc:sldMkLst>
        <pc:spChg chg="mod">
          <ac:chgData name="Anderson, Troy" userId="04de3903-03dd-44db-8353-3f14e4dd6886" providerId="ADAL" clId="{C2E9AB5E-F161-435D-AC1B-C9C126D5EB43}" dt="2023-12-12T17:03:36.854" v="440" actId="6549"/>
          <ac:spMkLst>
            <pc:docMk/>
            <pc:sldMk cId="530499478" sldId="258"/>
            <ac:spMk id="4" creationId="{00000000-0000-0000-0000-000000000000}"/>
          </ac:spMkLst>
        </pc:spChg>
      </pc:sldChg>
      <pc:sldChg chg="modSp mod">
        <pc:chgData name="Anderson, Troy" userId="04de3903-03dd-44db-8353-3f14e4dd6886" providerId="ADAL" clId="{C2E9AB5E-F161-435D-AC1B-C9C126D5EB43}" dt="2023-12-10T17:03:33.299" v="331" actId="20577"/>
        <pc:sldMkLst>
          <pc:docMk/>
          <pc:sldMk cId="730603795" sldId="260"/>
        </pc:sldMkLst>
        <pc:spChg chg="mod">
          <ac:chgData name="Anderson, Troy" userId="04de3903-03dd-44db-8353-3f14e4dd6886" providerId="ADAL" clId="{C2E9AB5E-F161-435D-AC1B-C9C126D5EB43}" dt="2023-12-10T17:03:33.299" v="331" actId="20577"/>
          <ac:spMkLst>
            <pc:docMk/>
            <pc:sldMk cId="730603795" sldId="260"/>
            <ac:spMk id="7" creationId="{00000000-0000-0000-0000-000000000000}"/>
          </ac:spMkLst>
        </pc:spChg>
      </pc:sldChg>
      <pc:sldChg chg="addSp modSp mod">
        <pc:chgData name="Anderson, Troy" userId="04de3903-03dd-44db-8353-3f14e4dd6886" providerId="ADAL" clId="{C2E9AB5E-F161-435D-AC1B-C9C126D5EB43}" dt="2023-12-12T17:01:35.550" v="439" actId="1076"/>
        <pc:sldMkLst>
          <pc:docMk/>
          <pc:sldMk cId="3190927396" sldId="267"/>
        </pc:sldMkLst>
        <pc:spChg chg="mod">
          <ac:chgData name="Anderson, Troy" userId="04de3903-03dd-44db-8353-3f14e4dd6886" providerId="ADAL" clId="{C2E9AB5E-F161-435D-AC1B-C9C126D5EB43}" dt="2023-12-12T17:01:26.300" v="436" actId="5793"/>
          <ac:spMkLst>
            <pc:docMk/>
            <pc:sldMk cId="3190927396" sldId="267"/>
            <ac:spMk id="6" creationId="{9C7C0899-E457-4E0E-9843-38E0B3739B05}"/>
          </ac:spMkLst>
        </pc:spChg>
        <pc:picChg chg="add mod">
          <ac:chgData name="Anderson, Troy" userId="04de3903-03dd-44db-8353-3f14e4dd6886" providerId="ADAL" clId="{C2E9AB5E-F161-435D-AC1B-C9C126D5EB43}" dt="2023-12-12T17:01:35.550" v="439" actId="1076"/>
          <ac:picMkLst>
            <pc:docMk/>
            <pc:sldMk cId="3190927396" sldId="267"/>
            <ac:picMk id="5" creationId="{78ADC6FA-D6AE-F277-95EE-31515BDBA0C0}"/>
          </ac:picMkLst>
        </pc:picChg>
      </pc:sldChg>
      <pc:sldChg chg="modSp mod">
        <pc:chgData name="Anderson, Troy" userId="04de3903-03dd-44db-8353-3f14e4dd6886" providerId="ADAL" clId="{C2E9AB5E-F161-435D-AC1B-C9C126D5EB43}" dt="2023-12-10T17:01:40.450" v="330" actId="1036"/>
        <pc:sldMkLst>
          <pc:docMk/>
          <pc:sldMk cId="135025254" sldId="294"/>
        </pc:sldMkLst>
        <pc:spChg chg="mod">
          <ac:chgData name="Anderson, Troy" userId="04de3903-03dd-44db-8353-3f14e4dd6886" providerId="ADAL" clId="{C2E9AB5E-F161-435D-AC1B-C9C126D5EB43}" dt="2023-11-09T18:09:51.286" v="277" actId="20577"/>
          <ac:spMkLst>
            <pc:docMk/>
            <pc:sldMk cId="135025254" sldId="294"/>
            <ac:spMk id="6" creationId="{00000000-0000-0000-0000-000000000000}"/>
          </ac:spMkLst>
        </pc:spChg>
        <pc:graphicFrameChg chg="mod modGraphic">
          <ac:chgData name="Anderson, Troy" userId="04de3903-03dd-44db-8353-3f14e4dd6886" providerId="ADAL" clId="{C2E9AB5E-F161-435D-AC1B-C9C126D5EB43}" dt="2023-12-10T17:01:40.450" v="330" actId="1036"/>
          <ac:graphicFrameMkLst>
            <pc:docMk/>
            <pc:sldMk cId="135025254" sldId="294"/>
            <ac:graphicFrameMk id="3" creationId="{00000000-0000-0000-0000-000000000000}"/>
          </ac:graphicFrameMkLst>
        </pc:graphicFrameChg>
        <pc:graphicFrameChg chg="mod">
          <ac:chgData name="Anderson, Troy" userId="04de3903-03dd-44db-8353-3f14e4dd6886" providerId="ADAL" clId="{C2E9AB5E-F161-435D-AC1B-C9C126D5EB43}" dt="2023-12-10T17:01:40.450" v="330" actId="1036"/>
          <ac:graphicFrameMkLst>
            <pc:docMk/>
            <pc:sldMk cId="135025254" sldId="294"/>
            <ac:graphicFrameMk id="9" creationId="{00000000-0000-0000-0000-000000000000}"/>
          </ac:graphicFrameMkLst>
        </pc:graphicFrameChg>
      </pc:sldChg>
      <pc:sldChg chg="modSp mod">
        <pc:chgData name="Anderson, Troy" userId="04de3903-03dd-44db-8353-3f14e4dd6886" providerId="ADAL" clId="{C2E9AB5E-F161-435D-AC1B-C9C126D5EB43}" dt="2023-12-14T14:55:08.465" v="876" actId="1035"/>
        <pc:sldMkLst>
          <pc:docMk/>
          <pc:sldMk cId="4064255820" sldId="318"/>
        </pc:sldMkLst>
        <pc:spChg chg="mod">
          <ac:chgData name="Anderson, Troy" userId="04de3903-03dd-44db-8353-3f14e4dd6886" providerId="ADAL" clId="{C2E9AB5E-F161-435D-AC1B-C9C126D5EB43}" dt="2023-12-14T14:55:08.465" v="876" actId="1035"/>
          <ac:spMkLst>
            <pc:docMk/>
            <pc:sldMk cId="4064255820" sldId="318"/>
            <ac:spMk id="3" creationId="{00000000-0000-0000-0000-000000000000}"/>
          </ac:spMkLst>
        </pc:spChg>
      </pc:sldChg>
      <pc:sldChg chg="modSp mod">
        <pc:chgData name="Anderson, Troy" userId="04de3903-03dd-44db-8353-3f14e4dd6886" providerId="ADAL" clId="{C2E9AB5E-F161-435D-AC1B-C9C126D5EB43}" dt="2023-12-14T03:27:04.530" v="816" actId="20577"/>
        <pc:sldMkLst>
          <pc:docMk/>
          <pc:sldMk cId="2944727326" sldId="356"/>
        </pc:sldMkLst>
        <pc:graphicFrameChg chg="mod modGraphic">
          <ac:chgData name="Anderson, Troy" userId="04de3903-03dd-44db-8353-3f14e4dd6886" providerId="ADAL" clId="{C2E9AB5E-F161-435D-AC1B-C9C126D5EB43}" dt="2023-12-14T03:27:04.530" v="816" actId="20577"/>
          <ac:graphicFrameMkLst>
            <pc:docMk/>
            <pc:sldMk cId="2944727326" sldId="356"/>
            <ac:graphicFrameMk id="3" creationId="{00000000-0000-0000-0000-000000000000}"/>
          </ac:graphicFrameMkLst>
        </pc:graphicFrameChg>
      </pc:sldChg>
      <pc:sldChg chg="del">
        <pc:chgData name="Anderson, Troy" userId="04de3903-03dd-44db-8353-3f14e4dd6886" providerId="ADAL" clId="{C2E9AB5E-F161-435D-AC1B-C9C126D5EB43}" dt="2023-11-09T16:09:19.018" v="30" actId="47"/>
        <pc:sldMkLst>
          <pc:docMk/>
          <pc:sldMk cId="2885554219" sldId="573"/>
        </pc:sldMkLst>
      </pc:sldChg>
      <pc:sldChg chg="del">
        <pc:chgData name="Anderson, Troy" userId="04de3903-03dd-44db-8353-3f14e4dd6886" providerId="ADAL" clId="{C2E9AB5E-F161-435D-AC1B-C9C126D5EB43}" dt="2023-11-09T16:09:19.878" v="31" actId="47"/>
        <pc:sldMkLst>
          <pc:docMk/>
          <pc:sldMk cId="1080916994" sldId="577"/>
        </pc:sldMkLst>
      </pc:sldChg>
      <pc:sldChg chg="delSp modSp mod">
        <pc:chgData name="Anderson, Troy" userId="04de3903-03dd-44db-8353-3f14e4dd6886" providerId="ADAL" clId="{C2E9AB5E-F161-435D-AC1B-C9C126D5EB43}" dt="2023-12-14T14:53:53.709" v="820" actId="20577"/>
        <pc:sldMkLst>
          <pc:docMk/>
          <pc:sldMk cId="1067933821" sldId="703"/>
        </pc:sldMkLst>
        <pc:spChg chg="mod">
          <ac:chgData name="Anderson, Troy" userId="04de3903-03dd-44db-8353-3f14e4dd6886" providerId="ADAL" clId="{C2E9AB5E-F161-435D-AC1B-C9C126D5EB43}" dt="2023-12-12T18:54:56.939" v="458" actId="20577"/>
          <ac:spMkLst>
            <pc:docMk/>
            <pc:sldMk cId="1067933821" sldId="703"/>
            <ac:spMk id="12" creationId="{E95D181E-BA7E-CE40-563F-8C6AA0954567}"/>
          </ac:spMkLst>
        </pc:spChg>
        <pc:spChg chg="mod">
          <ac:chgData name="Anderson, Troy" userId="04de3903-03dd-44db-8353-3f14e4dd6886" providerId="ADAL" clId="{C2E9AB5E-F161-435D-AC1B-C9C126D5EB43}" dt="2023-11-09T16:10:25.996" v="57" actId="1035"/>
          <ac:spMkLst>
            <pc:docMk/>
            <pc:sldMk cId="1067933821" sldId="703"/>
            <ac:spMk id="18" creationId="{1E37C074-3BBB-8053-E711-761665B08929}"/>
          </ac:spMkLst>
        </pc:spChg>
        <pc:spChg chg="mod">
          <ac:chgData name="Anderson, Troy" userId="04de3903-03dd-44db-8353-3f14e4dd6886" providerId="ADAL" clId="{C2E9AB5E-F161-435D-AC1B-C9C126D5EB43}" dt="2023-12-14T14:53:53.709" v="820" actId="20577"/>
          <ac:spMkLst>
            <pc:docMk/>
            <pc:sldMk cId="1067933821" sldId="703"/>
            <ac:spMk id="23" creationId="{221C9625-25D8-395B-4525-F1FB6C1FCE28}"/>
          </ac:spMkLst>
        </pc:spChg>
        <pc:spChg chg="mod">
          <ac:chgData name="Anderson, Troy" userId="04de3903-03dd-44db-8353-3f14e4dd6886" providerId="ADAL" clId="{C2E9AB5E-F161-435D-AC1B-C9C126D5EB43}" dt="2023-12-12T19:17:08.851" v="485" actId="255"/>
          <ac:spMkLst>
            <pc:docMk/>
            <pc:sldMk cId="1067933821" sldId="703"/>
            <ac:spMk id="26" creationId="{8479C2DE-7FC2-4409-B720-81664285021C}"/>
          </ac:spMkLst>
        </pc:spChg>
        <pc:spChg chg="mod">
          <ac:chgData name="Anderson, Troy" userId="04de3903-03dd-44db-8353-3f14e4dd6886" providerId="ADAL" clId="{C2E9AB5E-F161-435D-AC1B-C9C126D5EB43}" dt="2023-11-09T16:09:55.986" v="41" actId="207"/>
          <ac:spMkLst>
            <pc:docMk/>
            <pc:sldMk cId="1067933821" sldId="703"/>
            <ac:spMk id="28" creationId="{086159DC-2D1C-470F-8874-21F198816B68}"/>
          </ac:spMkLst>
        </pc:spChg>
        <pc:spChg chg="mod">
          <ac:chgData name="Anderson, Troy" userId="04de3903-03dd-44db-8353-3f14e4dd6886" providerId="ADAL" clId="{C2E9AB5E-F161-435D-AC1B-C9C126D5EB43}" dt="2023-11-09T16:11:00.469" v="68" actId="207"/>
          <ac:spMkLst>
            <pc:docMk/>
            <pc:sldMk cId="1067933821" sldId="703"/>
            <ac:spMk id="38" creationId="{1FF61AC0-C7DB-4A25-AADC-B7C5E8C0B22A}"/>
          </ac:spMkLst>
        </pc:spChg>
        <pc:graphicFrameChg chg="modGraphic">
          <ac:chgData name="Anderson, Troy" userId="04de3903-03dd-44db-8353-3f14e4dd6886" providerId="ADAL" clId="{C2E9AB5E-F161-435D-AC1B-C9C126D5EB43}" dt="2023-11-09T16:10:18.979" v="47" actId="20577"/>
          <ac:graphicFrameMkLst>
            <pc:docMk/>
            <pc:sldMk cId="1067933821" sldId="703"/>
            <ac:graphicFrameMk id="33" creationId="{00000000-0000-0000-0000-000000000000}"/>
          </ac:graphicFrameMkLst>
        </pc:graphicFrameChg>
        <pc:graphicFrameChg chg="modGraphic">
          <ac:chgData name="Anderson, Troy" userId="04de3903-03dd-44db-8353-3f14e4dd6886" providerId="ADAL" clId="{C2E9AB5E-F161-435D-AC1B-C9C126D5EB43}" dt="2023-12-12T19:02:10.686" v="468" actId="400"/>
          <ac:graphicFrameMkLst>
            <pc:docMk/>
            <pc:sldMk cId="1067933821" sldId="703"/>
            <ac:graphicFrameMk id="40" creationId="{BB347731-9DCF-4A6B-84CF-377681286AF3}"/>
          </ac:graphicFrameMkLst>
        </pc:graphicFrameChg>
        <pc:cxnChg chg="del">
          <ac:chgData name="Anderson, Troy" userId="04de3903-03dd-44db-8353-3f14e4dd6886" providerId="ADAL" clId="{C2E9AB5E-F161-435D-AC1B-C9C126D5EB43}" dt="2023-11-09T16:09:31.635" v="33" actId="478"/>
          <ac:cxnSpMkLst>
            <pc:docMk/>
            <pc:sldMk cId="1067933821" sldId="703"/>
            <ac:cxnSpMk id="13" creationId="{61B54BE9-BDAD-932A-24BF-47689D8C8F21}"/>
          </ac:cxnSpMkLst>
        </pc:cxnChg>
        <pc:cxnChg chg="del">
          <ac:chgData name="Anderson, Troy" userId="04de3903-03dd-44db-8353-3f14e4dd6886" providerId="ADAL" clId="{C2E9AB5E-F161-435D-AC1B-C9C126D5EB43}" dt="2023-11-09T16:09:32.985" v="34" actId="478"/>
          <ac:cxnSpMkLst>
            <pc:docMk/>
            <pc:sldMk cId="1067933821" sldId="703"/>
            <ac:cxnSpMk id="15" creationId="{4E1134D4-BAB6-74EE-1E56-D1FFB5F6CA02}"/>
          </ac:cxnSpMkLst>
        </pc:cxnChg>
        <pc:cxnChg chg="del">
          <ac:chgData name="Anderson, Troy" userId="04de3903-03dd-44db-8353-3f14e4dd6886" providerId="ADAL" clId="{C2E9AB5E-F161-435D-AC1B-C9C126D5EB43}" dt="2023-11-09T16:10:13.931" v="44" actId="478"/>
          <ac:cxnSpMkLst>
            <pc:docMk/>
            <pc:sldMk cId="1067933821" sldId="703"/>
            <ac:cxnSpMk id="19" creationId="{BBD4C114-EC21-D5EB-94E7-57EECFD852F7}"/>
          </ac:cxnSpMkLst>
        </pc:cxnChg>
        <pc:cxnChg chg="del">
          <ac:chgData name="Anderson, Troy" userId="04de3903-03dd-44db-8353-3f14e4dd6886" providerId="ADAL" clId="{C2E9AB5E-F161-435D-AC1B-C9C126D5EB43}" dt="2023-11-09T16:09:34.468" v="35" actId="478"/>
          <ac:cxnSpMkLst>
            <pc:docMk/>
            <pc:sldMk cId="1067933821" sldId="703"/>
            <ac:cxnSpMk id="31" creationId="{0CB7B594-68E4-60E6-1617-B808A7D96440}"/>
          </ac:cxnSpMkLst>
        </pc:cxnChg>
      </pc:sldChg>
      <pc:sldChg chg="addSp delSp modSp mod">
        <pc:chgData name="Anderson, Troy" userId="04de3903-03dd-44db-8353-3f14e4dd6886" providerId="ADAL" clId="{C2E9AB5E-F161-435D-AC1B-C9C126D5EB43}" dt="2023-12-14T02:59:28.250" v="716" actId="404"/>
        <pc:sldMkLst>
          <pc:docMk/>
          <pc:sldMk cId="2555911169" sldId="705"/>
        </pc:sldMkLst>
        <pc:spChg chg="add del mod">
          <ac:chgData name="Anderson, Troy" userId="04de3903-03dd-44db-8353-3f14e4dd6886" providerId="ADAL" clId="{C2E9AB5E-F161-435D-AC1B-C9C126D5EB43}" dt="2023-12-11T19:50:01.733" v="417" actId="478"/>
          <ac:spMkLst>
            <pc:docMk/>
            <pc:sldMk cId="2555911169" sldId="705"/>
            <ac:spMk id="4" creationId="{A7D6726B-9588-8B98-2956-2FB4A95C4884}"/>
          </ac:spMkLst>
        </pc:spChg>
        <pc:spChg chg="del">
          <ac:chgData name="Anderson, Troy" userId="04de3903-03dd-44db-8353-3f14e4dd6886" providerId="ADAL" clId="{C2E9AB5E-F161-435D-AC1B-C9C126D5EB43}" dt="2023-11-09T16:12:06.673" v="89" actId="478"/>
          <ac:spMkLst>
            <pc:docMk/>
            <pc:sldMk cId="2555911169" sldId="705"/>
            <ac:spMk id="4" creationId="{A7DCBF6B-E33A-AD6A-39BE-0E7EB11DF59E}"/>
          </ac:spMkLst>
        </pc:spChg>
        <pc:spChg chg="del">
          <ac:chgData name="Anderson, Troy" userId="04de3903-03dd-44db-8353-3f14e4dd6886" providerId="ADAL" clId="{C2E9AB5E-F161-435D-AC1B-C9C126D5EB43}" dt="2023-11-09T16:12:05.037" v="88" actId="478"/>
          <ac:spMkLst>
            <pc:docMk/>
            <pc:sldMk cId="2555911169" sldId="705"/>
            <ac:spMk id="5" creationId="{827984A6-51EA-1C82-0527-C5E27E8151D8}"/>
          </ac:spMkLst>
        </pc:spChg>
        <pc:spChg chg="add mod">
          <ac:chgData name="Anderson, Troy" userId="04de3903-03dd-44db-8353-3f14e4dd6886" providerId="ADAL" clId="{C2E9AB5E-F161-435D-AC1B-C9C126D5EB43}" dt="2023-12-12T19:01:51.447" v="467" actId="20577"/>
          <ac:spMkLst>
            <pc:docMk/>
            <pc:sldMk cId="2555911169" sldId="705"/>
            <ac:spMk id="5" creationId="{B6C1BCB5-735E-26D9-5347-76174AA743C5}"/>
          </ac:spMkLst>
        </pc:spChg>
        <pc:spChg chg="add mod">
          <ac:chgData name="Anderson, Troy" userId="04de3903-03dd-44db-8353-3f14e4dd6886" providerId="ADAL" clId="{C2E9AB5E-F161-435D-AC1B-C9C126D5EB43}" dt="2023-12-14T02:59:28.250" v="716" actId="404"/>
          <ac:spMkLst>
            <pc:docMk/>
            <pc:sldMk cId="2555911169" sldId="705"/>
            <ac:spMk id="11" creationId="{0E01DF70-B3D7-6052-D81C-C12E9F38C7A0}"/>
          </ac:spMkLst>
        </pc:spChg>
        <pc:spChg chg="mod">
          <ac:chgData name="Anderson, Troy" userId="04de3903-03dd-44db-8353-3f14e4dd6886" providerId="ADAL" clId="{C2E9AB5E-F161-435D-AC1B-C9C126D5EB43}" dt="2023-11-09T16:17:03.098" v="111" actId="1036"/>
          <ac:spMkLst>
            <pc:docMk/>
            <pc:sldMk cId="2555911169" sldId="705"/>
            <ac:spMk id="19" creationId="{BD585D9C-A541-D6AA-B8B9-FB81D860B47A}"/>
          </ac:spMkLst>
        </pc:spChg>
        <pc:spChg chg="mod">
          <ac:chgData name="Anderson, Troy" userId="04de3903-03dd-44db-8353-3f14e4dd6886" providerId="ADAL" clId="{C2E9AB5E-F161-435D-AC1B-C9C126D5EB43}" dt="2023-11-09T16:11:51.056" v="86" actId="207"/>
          <ac:spMkLst>
            <pc:docMk/>
            <pc:sldMk cId="2555911169" sldId="705"/>
            <ac:spMk id="20" creationId="{7B414E3D-1330-1DDD-AC5E-4E294FE8AC52}"/>
          </ac:spMkLst>
        </pc:spChg>
        <pc:spChg chg="mod">
          <ac:chgData name="Anderson, Troy" userId="04de3903-03dd-44db-8353-3f14e4dd6886" providerId="ADAL" clId="{C2E9AB5E-F161-435D-AC1B-C9C126D5EB43}" dt="2023-11-09T16:17:57.333" v="117" actId="404"/>
          <ac:spMkLst>
            <pc:docMk/>
            <pc:sldMk cId="2555911169" sldId="705"/>
            <ac:spMk id="21" creationId="{275B39E2-742A-1D0C-D123-744064439D16}"/>
          </ac:spMkLst>
        </pc:spChg>
        <pc:spChg chg="mod">
          <ac:chgData name="Anderson, Troy" userId="04de3903-03dd-44db-8353-3f14e4dd6886" providerId="ADAL" clId="{C2E9AB5E-F161-435D-AC1B-C9C126D5EB43}" dt="2023-11-09T16:18:25.888" v="128" actId="404"/>
          <ac:spMkLst>
            <pc:docMk/>
            <pc:sldMk cId="2555911169" sldId="705"/>
            <ac:spMk id="26" creationId="{8479C2DE-7FC2-4409-B720-81664285021C}"/>
          </ac:spMkLst>
        </pc:spChg>
        <pc:spChg chg="mod">
          <ac:chgData name="Anderson, Troy" userId="04de3903-03dd-44db-8353-3f14e4dd6886" providerId="ADAL" clId="{C2E9AB5E-F161-435D-AC1B-C9C126D5EB43}" dt="2023-12-12T19:19:07.721" v="502" actId="403"/>
          <ac:spMkLst>
            <pc:docMk/>
            <pc:sldMk cId="2555911169" sldId="705"/>
            <ac:spMk id="34" creationId="{6A0ADDBF-EB41-4850-814F-88AF8881525B}"/>
          </ac:spMkLst>
        </pc:spChg>
        <pc:spChg chg="mod">
          <ac:chgData name="Anderson, Troy" userId="04de3903-03dd-44db-8353-3f14e4dd6886" providerId="ADAL" clId="{C2E9AB5E-F161-435D-AC1B-C9C126D5EB43}" dt="2023-11-09T16:25:48.917" v="158" actId="207"/>
          <ac:spMkLst>
            <pc:docMk/>
            <pc:sldMk cId="2555911169" sldId="705"/>
            <ac:spMk id="38" creationId="{1FF61AC0-C7DB-4A25-AADC-B7C5E8C0B22A}"/>
          </ac:spMkLst>
        </pc:spChg>
        <pc:graphicFrameChg chg="modGraphic">
          <ac:chgData name="Anderson, Troy" userId="04de3903-03dd-44db-8353-3f14e4dd6886" providerId="ADAL" clId="{C2E9AB5E-F161-435D-AC1B-C9C126D5EB43}" dt="2023-12-11T19:49:55.823" v="416" actId="207"/>
          <ac:graphicFrameMkLst>
            <pc:docMk/>
            <pc:sldMk cId="2555911169" sldId="705"/>
            <ac:graphicFrameMk id="7" creationId="{C9891136-BD87-176C-5143-91FEF1125173}"/>
          </ac:graphicFrameMkLst>
        </pc:graphicFrameChg>
        <pc:graphicFrameChg chg="modGraphic">
          <ac:chgData name="Anderson, Troy" userId="04de3903-03dd-44db-8353-3f14e4dd6886" providerId="ADAL" clId="{C2E9AB5E-F161-435D-AC1B-C9C126D5EB43}" dt="2023-12-14T02:58:51.241" v="702" actId="20577"/>
          <ac:graphicFrameMkLst>
            <pc:docMk/>
            <pc:sldMk cId="2555911169" sldId="705"/>
            <ac:graphicFrameMk id="33" creationId="{00000000-0000-0000-0000-000000000000}"/>
          </ac:graphicFrameMkLst>
        </pc:graphicFrameChg>
        <pc:cxnChg chg="del">
          <ac:chgData name="Anderson, Troy" userId="04de3903-03dd-44db-8353-3f14e4dd6886" providerId="ADAL" clId="{C2E9AB5E-F161-435D-AC1B-C9C126D5EB43}" dt="2023-11-09T16:11:10.774" v="71" actId="478"/>
          <ac:cxnSpMkLst>
            <pc:docMk/>
            <pc:sldMk cId="2555911169" sldId="705"/>
            <ac:cxnSpMk id="11" creationId="{086E1BDA-8054-94C8-65FB-4FF3CFBCE13C}"/>
          </ac:cxnSpMkLst>
        </pc:cxnChg>
        <pc:cxnChg chg="del">
          <ac:chgData name="Anderson, Troy" userId="04de3903-03dd-44db-8353-3f14e4dd6886" providerId="ADAL" clId="{C2E9AB5E-F161-435D-AC1B-C9C126D5EB43}" dt="2023-11-09T16:11:19.121" v="74" actId="478"/>
          <ac:cxnSpMkLst>
            <pc:docMk/>
            <pc:sldMk cId="2555911169" sldId="705"/>
            <ac:cxnSpMk id="14" creationId="{BA84CB67-511E-FA9F-E827-02DA9DFC969F}"/>
          </ac:cxnSpMkLst>
        </pc:cxnChg>
        <pc:cxnChg chg="del">
          <ac:chgData name="Anderson, Troy" userId="04de3903-03dd-44db-8353-3f14e4dd6886" providerId="ADAL" clId="{C2E9AB5E-F161-435D-AC1B-C9C126D5EB43}" dt="2023-11-09T16:11:08.938" v="70" actId="478"/>
          <ac:cxnSpMkLst>
            <pc:docMk/>
            <pc:sldMk cId="2555911169" sldId="705"/>
            <ac:cxnSpMk id="18" creationId="{0629A9EF-6D9F-A439-6154-7978433D8DC1}"/>
          </ac:cxnSpMkLst>
        </pc:cxnChg>
        <pc:cxnChg chg="del">
          <ac:chgData name="Anderson, Troy" userId="04de3903-03dd-44db-8353-3f14e4dd6886" providerId="ADAL" clId="{C2E9AB5E-F161-435D-AC1B-C9C126D5EB43}" dt="2023-11-09T16:11:20.324" v="75" actId="478"/>
          <ac:cxnSpMkLst>
            <pc:docMk/>
            <pc:sldMk cId="2555911169" sldId="705"/>
            <ac:cxnSpMk id="22" creationId="{BD4EF06D-42B1-3FCF-8B8D-785D055AFA4E}"/>
          </ac:cxnSpMkLst>
        </pc:cxnChg>
        <pc:cxnChg chg="del">
          <ac:chgData name="Anderson, Troy" userId="04de3903-03dd-44db-8353-3f14e4dd6886" providerId="ADAL" clId="{C2E9AB5E-F161-435D-AC1B-C9C126D5EB43}" dt="2023-11-09T16:11:16.838" v="73" actId="478"/>
          <ac:cxnSpMkLst>
            <pc:docMk/>
            <pc:sldMk cId="2555911169" sldId="705"/>
            <ac:cxnSpMk id="23" creationId="{F6BE45DB-6D14-44D1-265E-4266E7BD882E}"/>
          </ac:cxnSpMkLst>
        </pc:cxnChg>
        <pc:cxnChg chg="del">
          <ac:chgData name="Anderson, Troy" userId="04de3903-03dd-44db-8353-3f14e4dd6886" providerId="ADAL" clId="{C2E9AB5E-F161-435D-AC1B-C9C126D5EB43}" dt="2023-11-09T16:11:05.921" v="69" actId="478"/>
          <ac:cxnSpMkLst>
            <pc:docMk/>
            <pc:sldMk cId="2555911169" sldId="705"/>
            <ac:cxnSpMk id="27" creationId="{87F0A97E-D997-305F-B0F1-500EB7994C8B}"/>
          </ac:cxnSpMkLst>
        </pc:cxnChg>
        <pc:cxnChg chg="del">
          <ac:chgData name="Anderson, Troy" userId="04de3903-03dd-44db-8353-3f14e4dd6886" providerId="ADAL" clId="{C2E9AB5E-F161-435D-AC1B-C9C126D5EB43}" dt="2023-11-09T16:11:15.371" v="72" actId="478"/>
          <ac:cxnSpMkLst>
            <pc:docMk/>
            <pc:sldMk cId="2555911169" sldId="705"/>
            <ac:cxnSpMk id="28" creationId="{CF8C624D-37C7-5030-8312-7DF8D5AF47CB}"/>
          </ac:cxnSpMkLst>
        </pc:cxnChg>
        <pc:cxnChg chg="del mod">
          <ac:chgData name="Anderson, Troy" userId="04de3903-03dd-44db-8353-3f14e4dd6886" providerId="ADAL" clId="{C2E9AB5E-F161-435D-AC1B-C9C126D5EB43}" dt="2023-12-12T19:17:27.694" v="486" actId="478"/>
          <ac:cxnSpMkLst>
            <pc:docMk/>
            <pc:sldMk cId="2555911169" sldId="705"/>
            <ac:cxnSpMk id="31" creationId="{664F05C0-B009-DB19-3741-9C011199BE36}"/>
          </ac:cxnSpMkLst>
        </pc:cxnChg>
        <pc:cxnChg chg="del">
          <ac:chgData name="Anderson, Troy" userId="04de3903-03dd-44db-8353-3f14e4dd6886" providerId="ADAL" clId="{C2E9AB5E-F161-435D-AC1B-C9C126D5EB43}" dt="2023-11-09T16:11:21.088" v="76" actId="478"/>
          <ac:cxnSpMkLst>
            <pc:docMk/>
            <pc:sldMk cId="2555911169" sldId="705"/>
            <ac:cxnSpMk id="35" creationId="{42BCC1F9-48A6-82EB-A9C9-9FCB67F5E028}"/>
          </ac:cxnSpMkLst>
        </pc:cxnChg>
        <pc:cxnChg chg="del">
          <ac:chgData name="Anderson, Troy" userId="04de3903-03dd-44db-8353-3f14e4dd6886" providerId="ADAL" clId="{C2E9AB5E-F161-435D-AC1B-C9C126D5EB43}" dt="2023-11-09T16:11:23.505" v="78" actId="478"/>
          <ac:cxnSpMkLst>
            <pc:docMk/>
            <pc:sldMk cId="2555911169" sldId="705"/>
            <ac:cxnSpMk id="36" creationId="{43BE9A20-8BDF-3845-5696-D127080E6DC7}"/>
          </ac:cxnSpMkLst>
        </pc:cxnChg>
        <pc:cxnChg chg="del">
          <ac:chgData name="Anderson, Troy" userId="04de3903-03dd-44db-8353-3f14e4dd6886" providerId="ADAL" clId="{C2E9AB5E-F161-435D-AC1B-C9C126D5EB43}" dt="2023-11-09T16:11:22.429" v="77" actId="478"/>
          <ac:cxnSpMkLst>
            <pc:docMk/>
            <pc:sldMk cId="2555911169" sldId="705"/>
            <ac:cxnSpMk id="39" creationId="{AFE2CE56-65BC-89C5-4655-904CAE04BBCA}"/>
          </ac:cxnSpMkLst>
        </pc:cxnChg>
        <pc:cxnChg chg="del">
          <ac:chgData name="Anderson, Troy" userId="04de3903-03dd-44db-8353-3f14e4dd6886" providerId="ADAL" clId="{C2E9AB5E-F161-435D-AC1B-C9C126D5EB43}" dt="2023-11-09T16:11:44.543" v="84" actId="478"/>
          <ac:cxnSpMkLst>
            <pc:docMk/>
            <pc:sldMk cId="2555911169" sldId="705"/>
            <ac:cxnSpMk id="42" creationId="{51308C18-2B0F-E603-D92C-83E376312421}"/>
          </ac:cxnSpMkLst>
        </pc:cxnChg>
        <pc:cxnChg chg="del">
          <ac:chgData name="Anderson, Troy" userId="04de3903-03dd-44db-8353-3f14e4dd6886" providerId="ADAL" clId="{C2E9AB5E-F161-435D-AC1B-C9C126D5EB43}" dt="2023-11-09T16:11:40.989" v="83" actId="478"/>
          <ac:cxnSpMkLst>
            <pc:docMk/>
            <pc:sldMk cId="2555911169" sldId="705"/>
            <ac:cxnSpMk id="44" creationId="{4ED50F5B-BD0D-088D-2C42-8F6C63BC5AB2}"/>
          </ac:cxnSpMkLst>
        </pc:cxnChg>
      </pc:sldChg>
      <pc:sldChg chg="addSp delSp modSp mod">
        <pc:chgData name="Anderson, Troy" userId="04de3903-03dd-44db-8353-3f14e4dd6886" providerId="ADAL" clId="{C2E9AB5E-F161-435D-AC1B-C9C126D5EB43}" dt="2023-12-12T16:04:02.656" v="427" actId="1076"/>
        <pc:sldMkLst>
          <pc:docMk/>
          <pc:sldMk cId="715471386" sldId="708"/>
        </pc:sldMkLst>
        <pc:picChg chg="del">
          <ac:chgData name="Anderson, Troy" userId="04de3903-03dd-44db-8353-3f14e4dd6886" providerId="ADAL" clId="{C2E9AB5E-F161-435D-AC1B-C9C126D5EB43}" dt="2023-12-12T15:59:22.007" v="421" actId="478"/>
          <ac:picMkLst>
            <pc:docMk/>
            <pc:sldMk cId="715471386" sldId="708"/>
            <ac:picMk id="4" creationId="{1282B63C-324B-B380-9FB5-D5E7C3C006CE}"/>
          </ac:picMkLst>
        </pc:picChg>
        <pc:picChg chg="add del mod">
          <ac:chgData name="Anderson, Troy" userId="04de3903-03dd-44db-8353-3f14e4dd6886" providerId="ADAL" clId="{C2E9AB5E-F161-435D-AC1B-C9C126D5EB43}" dt="2023-12-12T16:03:35.592" v="423" actId="478"/>
          <ac:picMkLst>
            <pc:docMk/>
            <pc:sldMk cId="715471386" sldId="708"/>
            <ac:picMk id="5" creationId="{68FECD37-6ABE-8DED-EBA9-88EEFC53BD24}"/>
          </ac:picMkLst>
        </pc:picChg>
        <pc:picChg chg="add mod">
          <ac:chgData name="Anderson, Troy" userId="04de3903-03dd-44db-8353-3f14e4dd6886" providerId="ADAL" clId="{C2E9AB5E-F161-435D-AC1B-C9C126D5EB43}" dt="2023-12-12T16:04:02.656" v="427" actId="1076"/>
          <ac:picMkLst>
            <pc:docMk/>
            <pc:sldMk cId="715471386" sldId="708"/>
            <ac:picMk id="8" creationId="{B88DD9F2-9A52-FFE0-6375-A9AA25CCB639}"/>
          </ac:picMkLst>
        </pc:picChg>
      </pc:sldChg>
      <pc:sldMasterChg chg="modSldLayout">
        <pc:chgData name="Anderson, Troy" userId="04de3903-03dd-44db-8353-3f14e4dd6886" providerId="ADAL" clId="{C2E9AB5E-F161-435D-AC1B-C9C126D5EB43}" dt="2023-11-09T16:54:30.442" v="178" actId="20577"/>
        <pc:sldMasterMkLst>
          <pc:docMk/>
          <pc:sldMasterMk cId="3058975864" sldId="2147483648"/>
        </pc:sldMasterMkLst>
        <pc:sldLayoutChg chg="modSp mod">
          <pc:chgData name="Anderson, Troy" userId="04de3903-03dd-44db-8353-3f14e4dd6886" providerId="ADAL" clId="{C2E9AB5E-F161-435D-AC1B-C9C126D5EB43}" dt="2023-11-09T16:54:30.442" v="178" actId="20577"/>
          <pc:sldLayoutMkLst>
            <pc:docMk/>
            <pc:sldMasterMk cId="3058975864" sldId="2147483648"/>
            <pc:sldLayoutMk cId="2790084855" sldId="2147483650"/>
          </pc:sldLayoutMkLst>
          <pc:spChg chg="mod">
            <ac:chgData name="Anderson, Troy" userId="04de3903-03dd-44db-8353-3f14e4dd6886" providerId="ADAL" clId="{C2E9AB5E-F161-435D-AC1B-C9C126D5EB43}" dt="2023-11-09T16:54:30.442" v="178" actId="20577"/>
            <ac:spMkLst>
              <pc:docMk/>
              <pc:sldMasterMk cId="3058975864" sldId="2147483648"/>
              <pc:sldLayoutMk cId="2790084855" sldId="2147483650"/>
              <ac:spMk id="10" creationId="{00000000-0000-0000-0000-000000000000}"/>
            </ac:spMkLst>
          </pc:spChg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67374" cy="470072"/>
          </a:xfrm>
          <a:prstGeom prst="rect">
            <a:avLst/>
          </a:prstGeom>
        </p:spPr>
        <p:txBody>
          <a:bodyPr vert="horz" lIns="92181" tIns="46090" rIns="92181" bIns="4609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08100" y="1"/>
            <a:ext cx="3067374" cy="470072"/>
          </a:xfrm>
          <a:prstGeom prst="rect">
            <a:avLst/>
          </a:prstGeom>
        </p:spPr>
        <p:txBody>
          <a:bodyPr vert="horz" lIns="92181" tIns="46090" rIns="92181" bIns="4609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12/13/2023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93003"/>
            <a:ext cx="3067374" cy="470072"/>
          </a:xfrm>
          <a:prstGeom prst="rect">
            <a:avLst/>
          </a:prstGeom>
        </p:spPr>
        <p:txBody>
          <a:bodyPr vert="horz" lIns="92181" tIns="46090" rIns="92181" bIns="4609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08100" y="8893003"/>
            <a:ext cx="3067374" cy="470072"/>
          </a:xfrm>
          <a:prstGeom prst="rect">
            <a:avLst/>
          </a:prstGeom>
        </p:spPr>
        <p:txBody>
          <a:bodyPr vert="horz" lIns="92181" tIns="46090" rIns="92181" bIns="4609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66733" cy="468154"/>
          </a:xfrm>
          <a:prstGeom prst="rect">
            <a:avLst/>
          </a:prstGeom>
        </p:spPr>
        <p:txBody>
          <a:bodyPr vert="horz" lIns="93932" tIns="46966" rIns="93932" bIns="4696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08705" y="0"/>
            <a:ext cx="3066733" cy="468154"/>
          </a:xfrm>
          <a:prstGeom prst="rect">
            <a:avLst/>
          </a:prstGeom>
        </p:spPr>
        <p:txBody>
          <a:bodyPr vert="horz" lIns="93932" tIns="46966" rIns="93932" bIns="46966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12/13/2023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6975" y="701675"/>
            <a:ext cx="4683125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932" tIns="46966" rIns="93932" bIns="46966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3932" tIns="46966" rIns="93932" bIns="46966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93297"/>
            <a:ext cx="3066733" cy="468154"/>
          </a:xfrm>
          <a:prstGeom prst="rect">
            <a:avLst/>
          </a:prstGeom>
        </p:spPr>
        <p:txBody>
          <a:bodyPr vert="horz" lIns="93932" tIns="46966" rIns="93932" bIns="4696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08705" y="8893297"/>
            <a:ext cx="3066733" cy="468154"/>
          </a:xfrm>
          <a:prstGeom prst="rect">
            <a:avLst/>
          </a:prstGeom>
        </p:spPr>
        <p:txBody>
          <a:bodyPr vert="horz" lIns="93932" tIns="46966" rIns="93932" bIns="46966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23612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70889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526190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207694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31578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93434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4"/>
          <p:cNvSpPr txBox="1">
            <a:spLocks/>
          </p:cNvSpPr>
          <p:nvPr userDrawn="1"/>
        </p:nvSpPr>
        <p:spPr>
          <a:xfrm>
            <a:off x="7391400" y="6553200"/>
            <a:ext cx="1219200" cy="220663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1000" dirty="0"/>
              <a:t>December 2023</a:t>
            </a:r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657800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rcot.com/services/projects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412906" y="2413338"/>
            <a:ext cx="5646034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Project Update</a:t>
            </a:r>
          </a:p>
          <a:p>
            <a:r>
              <a:rPr lang="en-US" sz="2400" b="1" dirty="0"/>
              <a:t> </a:t>
            </a:r>
          </a:p>
          <a:p>
            <a:endParaRPr lang="en-US" dirty="0"/>
          </a:p>
          <a:p>
            <a:r>
              <a:rPr lang="en-US" dirty="0"/>
              <a:t>December 15, 2023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Troy Anderson</a:t>
            </a:r>
          </a:p>
          <a:p>
            <a:r>
              <a:rPr lang="en-US" dirty="0"/>
              <a:t>ERCOT Portfolio Management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990600" y="1066800"/>
            <a:ext cx="7848600" cy="5181600"/>
          </a:xfrm>
        </p:spPr>
        <p:txBody>
          <a:bodyPr/>
          <a:lstStyle/>
          <a:p>
            <a:pPr lvl="1">
              <a:tabLst>
                <a:tab pos="2117725" algn="l"/>
              </a:tabLst>
            </a:pPr>
            <a:r>
              <a:rPr lang="en-US" sz="1800" dirty="0"/>
              <a:t>Recent / Upcoming Project Highlights</a:t>
            </a:r>
          </a:p>
          <a:p>
            <a:pPr lvl="1">
              <a:tabLst>
                <a:tab pos="2117725" algn="l"/>
              </a:tabLst>
            </a:pPr>
            <a:r>
              <a:rPr lang="en-US" sz="1800" dirty="0"/>
              <a:t>Major Projects</a:t>
            </a:r>
          </a:p>
          <a:p>
            <a:pPr lvl="1">
              <a:tabLst>
                <a:tab pos="2117725" algn="l"/>
              </a:tabLst>
            </a:pPr>
            <a:r>
              <a:rPr lang="en-US" sz="1800" dirty="0"/>
              <a:t>2023 Release Targets</a:t>
            </a:r>
          </a:p>
          <a:p>
            <a:pPr lvl="1">
              <a:tabLst>
                <a:tab pos="2117725" algn="l"/>
              </a:tabLst>
            </a:pPr>
            <a:r>
              <a:rPr lang="en-US" sz="1800" dirty="0"/>
              <a:t>2024 Release Targets</a:t>
            </a:r>
          </a:p>
          <a:p>
            <a:pPr lvl="1">
              <a:tabLst>
                <a:tab pos="2117725" algn="l"/>
              </a:tabLst>
            </a:pPr>
            <a:r>
              <a:rPr lang="en-US" sz="1800" dirty="0"/>
              <a:t>Additional Project Status Information</a:t>
            </a:r>
          </a:p>
          <a:p>
            <a:pPr lvl="1">
              <a:tabLst>
                <a:tab pos="2117725" algn="l"/>
              </a:tabLst>
            </a:pPr>
            <a:r>
              <a:rPr lang="en-US" sz="1800" dirty="0"/>
              <a:t>Priority/Rank Recommendations for Revision Requests with Impacts</a:t>
            </a:r>
          </a:p>
          <a:p>
            <a:pPr lvl="2">
              <a:tabLst>
                <a:tab pos="2232025" algn="l"/>
                <a:tab pos="2517775" algn="l"/>
              </a:tabLst>
            </a:pPr>
            <a:r>
              <a:rPr lang="en-US" sz="1600" i="1" dirty="0"/>
              <a:t>None</a:t>
            </a:r>
            <a:endParaRPr lang="en-US" sz="1400" b="0" i="0" kern="1200" dirty="0">
              <a:solidFill>
                <a:schemeClr val="dk1"/>
              </a:solidFill>
              <a:effectLst/>
              <a:latin typeface="+mn-lt"/>
              <a:ea typeface="+mn-ea"/>
              <a:cs typeface="+mn-cs"/>
            </a:endParaRPr>
          </a:p>
          <a:p>
            <a:pPr lvl="1">
              <a:tabLst>
                <a:tab pos="2232025" algn="l"/>
                <a:tab pos="2517775" algn="l"/>
              </a:tabLst>
            </a:pPr>
            <a:r>
              <a:rPr lang="en-US" sz="1800" dirty="0"/>
              <a:t>Technology Working Group (TWG)</a:t>
            </a:r>
          </a:p>
          <a:p>
            <a:pPr lvl="2">
              <a:tabLst>
                <a:tab pos="2117725" algn="l"/>
              </a:tabLst>
            </a:pPr>
            <a:r>
              <a:rPr lang="en-US" sz="1600" i="1" dirty="0"/>
              <a:t>Meeting on 12/14/2023</a:t>
            </a:r>
          </a:p>
        </p:txBody>
      </p:sp>
      <p:sp>
        <p:nvSpPr>
          <p:cNvPr id="3" name="TextBox 3"/>
          <p:cNvSpPr txBox="1">
            <a:spLocks noChangeArrowheads="1"/>
          </p:cNvSpPr>
          <p:nvPr/>
        </p:nvSpPr>
        <p:spPr bwMode="auto">
          <a:xfrm>
            <a:off x="1295400" y="6349323"/>
            <a:ext cx="7467600" cy="28007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sz="1400" b="0" dirty="0">
                <a:solidFill>
                  <a:srgbClr val="FF0000"/>
                </a:solidFill>
              </a:rPr>
              <a:t>Location of Revision Request Project Information: </a:t>
            </a:r>
            <a:r>
              <a:rPr lang="en-US" sz="1400" b="0" dirty="0">
                <a:hlinkClick r:id="rId3"/>
              </a:rPr>
              <a:t>http://www.ercot.com/services/projects</a:t>
            </a:r>
            <a:endParaRPr lang="en-US" sz="1400" b="0" dirty="0"/>
          </a:p>
          <a:p>
            <a:pPr algn="ctr" eaLnBrk="1" hangingPunct="1">
              <a:lnSpc>
                <a:spcPct val="80000"/>
              </a:lnSpc>
              <a:spcBef>
                <a:spcPct val="20000"/>
              </a:spcBef>
            </a:pPr>
            <a:endParaRPr lang="en-US" sz="100" b="0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371600" y="319882"/>
            <a:ext cx="4343400" cy="44211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b="1" dirty="0">
                <a:solidFill>
                  <a:schemeClr val="accent1"/>
                </a:solidFill>
              </a:rPr>
              <a:t>Project Update Agenda</a:t>
            </a:r>
          </a:p>
        </p:txBody>
      </p:sp>
    </p:spTree>
    <p:extLst>
      <p:ext uri="{BB962C8B-B14F-4D97-AF65-F5344CB8AC3E}">
        <p14:creationId xmlns:p14="http://schemas.microsoft.com/office/powerpoint/2010/main" val="5304994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5943600" cy="470111"/>
          </a:xfrm>
        </p:spPr>
        <p:txBody>
          <a:bodyPr/>
          <a:lstStyle/>
          <a:p>
            <a:r>
              <a:rPr lang="en-US" sz="2400" b="1" dirty="0">
                <a:solidFill>
                  <a:schemeClr val="accent1"/>
                </a:solidFill>
              </a:rPr>
              <a:t>Recent / Upcoming Project Highlights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4502" y="818080"/>
            <a:ext cx="8839200" cy="5257800"/>
          </a:xfrm>
        </p:spPr>
        <p:txBody>
          <a:bodyPr/>
          <a:lstStyle/>
          <a:p>
            <a:pPr>
              <a:tabLst>
                <a:tab pos="1774825" algn="l"/>
                <a:tab pos="2225675" algn="l"/>
                <a:tab pos="7199313" algn="l"/>
              </a:tabLst>
            </a:pPr>
            <a:r>
              <a:rPr lang="en-US" sz="1600" dirty="0">
                <a:latin typeface="Arial" panose="020B0604020202020204" pitchFamily="34" charset="0"/>
              </a:rPr>
              <a:t>2023 November Off-Cycle Release – </a:t>
            </a:r>
            <a:r>
              <a:rPr lang="en-US" sz="1600" b="1" dirty="0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</a:rPr>
              <a:t>11/2/2023</a:t>
            </a:r>
            <a:r>
              <a:rPr lang="en-US" sz="1600" dirty="0">
                <a:latin typeface="Arial" panose="020B0604020202020204" pitchFamily="34" charset="0"/>
              </a:rPr>
              <a:t>	</a:t>
            </a:r>
            <a:r>
              <a:rPr lang="en-US" sz="1600" i="1" dirty="0">
                <a:solidFill>
                  <a:schemeClr val="accent3">
                    <a:lumMod val="75000"/>
                  </a:schemeClr>
                </a:solidFill>
              </a:rPr>
              <a:t>In Stabilization</a:t>
            </a:r>
          </a:p>
          <a:p>
            <a:pPr lvl="1">
              <a:tabLst>
                <a:tab pos="1774825" algn="l"/>
                <a:tab pos="2225675" algn="l"/>
                <a:tab pos="7199313" algn="l"/>
              </a:tabLst>
            </a:pPr>
            <a:r>
              <a:rPr lang="en-US" sz="1400" dirty="0">
                <a:latin typeface="Arial" panose="020B0604020202020204" pitchFamily="34" charset="0"/>
              </a:rPr>
              <a:t>EMS Upgrade</a:t>
            </a:r>
          </a:p>
          <a:p>
            <a:pPr>
              <a:tabLst>
                <a:tab pos="1774825" algn="l"/>
                <a:tab pos="2225675" algn="l"/>
                <a:tab pos="7199313" algn="l"/>
              </a:tabLst>
            </a:pPr>
            <a:endParaRPr lang="en-US" sz="800" dirty="0">
              <a:latin typeface="Arial" panose="020B0604020202020204" pitchFamily="34" charset="0"/>
            </a:endParaRPr>
          </a:p>
          <a:p>
            <a:pPr>
              <a:tabLst>
                <a:tab pos="1774825" algn="l"/>
                <a:tab pos="2225675" algn="l"/>
                <a:tab pos="7199313" algn="l"/>
              </a:tabLst>
            </a:pPr>
            <a:r>
              <a:rPr lang="en-US" sz="1600" dirty="0">
                <a:latin typeface="Arial" panose="020B0604020202020204" pitchFamily="34" charset="0"/>
              </a:rPr>
              <a:t>2023 November Off-Cycle Release – </a:t>
            </a:r>
            <a:r>
              <a:rPr lang="en-US" sz="1600" b="1" dirty="0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</a:rPr>
              <a:t>11/19/2023 and 12/1/2023</a:t>
            </a:r>
            <a:r>
              <a:rPr lang="en-US" sz="1600" dirty="0">
                <a:latin typeface="Arial" panose="020B0604020202020204" pitchFamily="34" charset="0"/>
              </a:rPr>
              <a:t>	</a:t>
            </a:r>
            <a:r>
              <a:rPr lang="en-US" sz="1600" i="1" dirty="0">
                <a:solidFill>
                  <a:schemeClr val="accent3">
                    <a:lumMod val="75000"/>
                  </a:schemeClr>
                </a:solidFill>
              </a:rPr>
              <a:t>Complete</a:t>
            </a:r>
          </a:p>
          <a:p>
            <a:pPr lvl="1">
              <a:tabLst>
                <a:tab pos="1774825" algn="l"/>
                <a:tab pos="2225675" algn="l"/>
                <a:tab pos="7199313" algn="l"/>
              </a:tabLst>
            </a:pPr>
            <a:r>
              <a:rPr lang="en-US" sz="1400" dirty="0">
                <a:latin typeface="Arial" panose="020B0604020202020204" pitchFamily="34" charset="0"/>
              </a:rPr>
              <a:t>NPRR1026(a) </a:t>
            </a:r>
            <a:r>
              <a:rPr lang="en-US" sz="1400" kern="0" dirty="0"/>
              <a:t>–</a:t>
            </a:r>
            <a:r>
              <a:rPr lang="en-US" sz="1400" dirty="0">
                <a:latin typeface="Arial" panose="020B0604020202020204" pitchFamily="34" charset="0"/>
              </a:rPr>
              <a:t> </a:t>
            </a:r>
            <a:r>
              <a:rPr lang="en-US" sz="1400" kern="0" dirty="0"/>
              <a:t>BESTF-7 Self-Limiting Facilities  </a:t>
            </a:r>
            <a:r>
              <a:rPr lang="en-US" sz="1400" i="1" kern="0" dirty="0"/>
              <a:t>[RIOO portion]</a:t>
            </a:r>
            <a:endParaRPr lang="en-US" sz="1400" i="1" dirty="0">
              <a:latin typeface="Arial" panose="020B0604020202020204" pitchFamily="34" charset="0"/>
            </a:endParaRPr>
          </a:p>
          <a:p>
            <a:pPr lvl="1">
              <a:tabLst>
                <a:tab pos="1774825" algn="l"/>
                <a:tab pos="2225675" algn="l"/>
                <a:tab pos="7199313" algn="l"/>
              </a:tabLst>
            </a:pPr>
            <a:r>
              <a:rPr lang="en-US" sz="1400" kern="0" dirty="0"/>
              <a:t>NPRR1164	– Black Start and Isochronous Control Capable Identification</a:t>
            </a:r>
          </a:p>
          <a:p>
            <a:pPr lvl="1">
              <a:tabLst>
                <a:tab pos="1774825" algn="l"/>
                <a:tab pos="2225675" algn="l"/>
                <a:tab pos="7199313" algn="l"/>
              </a:tabLst>
            </a:pPr>
            <a:r>
              <a:rPr lang="en-US" sz="1400" kern="0" dirty="0">
                <a:latin typeface="Arial" panose="020B0604020202020204" pitchFamily="34" charset="0"/>
              </a:rPr>
              <a:t>PGRR081	</a:t>
            </a:r>
            <a:r>
              <a:rPr lang="en-US" sz="1400" kern="0" dirty="0"/>
              <a:t>– Related to NPRR1026, BESTF-7 Self-Limiting Facilities</a:t>
            </a:r>
          </a:p>
          <a:p>
            <a:pPr lvl="1">
              <a:tabLst>
                <a:tab pos="1774825" algn="l"/>
                <a:tab pos="2225675" algn="l"/>
                <a:tab pos="7199313" algn="l"/>
              </a:tabLst>
            </a:pPr>
            <a:r>
              <a:rPr lang="en-US" sz="1400" kern="0" dirty="0">
                <a:latin typeface="Arial" panose="020B0604020202020204" pitchFamily="34" charset="0"/>
              </a:rPr>
              <a:t>RRGRR033	</a:t>
            </a:r>
            <a:r>
              <a:rPr lang="en-US" sz="1400" kern="0" dirty="0"/>
              <a:t>– Related to NPRR1164, Black Start and Isochronous Control Capable Identification</a:t>
            </a:r>
          </a:p>
          <a:p>
            <a:pPr>
              <a:tabLst>
                <a:tab pos="1774825" algn="l"/>
                <a:tab pos="2225675" algn="l"/>
                <a:tab pos="7199313" algn="l"/>
              </a:tabLst>
            </a:pPr>
            <a:endParaRPr lang="en-US" sz="800" dirty="0">
              <a:latin typeface="Arial" panose="020B0604020202020204" pitchFamily="34" charset="0"/>
            </a:endParaRPr>
          </a:p>
          <a:p>
            <a:pPr>
              <a:tabLst>
                <a:tab pos="1774825" algn="l"/>
                <a:tab pos="2225675" algn="l"/>
                <a:tab pos="7199313" algn="l"/>
              </a:tabLst>
            </a:pPr>
            <a:r>
              <a:rPr lang="en-US" sz="1600" dirty="0">
                <a:latin typeface="Arial" panose="020B0604020202020204" pitchFamily="34" charset="0"/>
              </a:rPr>
              <a:t>2023 December Release – </a:t>
            </a:r>
            <a:r>
              <a:rPr lang="en-US" sz="1600" b="1" dirty="0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</a:rPr>
              <a:t>R6</a:t>
            </a:r>
            <a:r>
              <a:rPr lang="en-US" sz="1600" dirty="0">
                <a:latin typeface="Arial" panose="020B0604020202020204" pitchFamily="34" charset="0"/>
              </a:rPr>
              <a:t> – </a:t>
            </a:r>
            <a:r>
              <a:rPr lang="en-US" sz="1600" b="1" dirty="0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</a:rPr>
              <a:t>12/5/2023-12/7/2023</a:t>
            </a:r>
            <a:r>
              <a:rPr lang="en-US" sz="1600" dirty="0">
                <a:latin typeface="Arial" panose="020B0604020202020204" pitchFamily="34" charset="0"/>
              </a:rPr>
              <a:t>	</a:t>
            </a:r>
            <a:r>
              <a:rPr lang="en-US" sz="1600" i="1" dirty="0">
                <a:solidFill>
                  <a:schemeClr val="accent3">
                    <a:lumMod val="75000"/>
                  </a:schemeClr>
                </a:solidFill>
              </a:rPr>
              <a:t> Complete</a:t>
            </a:r>
            <a:endParaRPr lang="en-US" sz="1800" i="1" dirty="0">
              <a:solidFill>
                <a:schemeClr val="accent3">
                  <a:lumMod val="75000"/>
                </a:schemeClr>
              </a:solidFill>
            </a:endParaRPr>
          </a:p>
          <a:p>
            <a:pPr lvl="1">
              <a:tabLst>
                <a:tab pos="1774825" algn="l"/>
                <a:tab pos="2225675" algn="l"/>
                <a:tab pos="7199313" algn="l"/>
              </a:tabLst>
            </a:pPr>
            <a:r>
              <a:rPr lang="en-US" sz="1400" dirty="0"/>
              <a:t>SCR807</a:t>
            </a:r>
            <a:r>
              <a:rPr kumimoji="0" lang="en-US" sz="1400" b="0" i="0" u="none" strike="noStrike" kern="1200" cap="none" normalizeH="0" baseline="0" dirty="0">
                <a:ln>
                  <a:noFill/>
                </a:ln>
                <a:effectLst/>
                <a:ea typeface="+mn-ea"/>
                <a:cs typeface="+mn-cs"/>
              </a:rPr>
              <a:t> 	– </a:t>
            </a:r>
            <a:r>
              <a:rPr lang="en-US" sz="1400" dirty="0"/>
              <a:t>Increase CRR Transaction Capability</a:t>
            </a:r>
          </a:p>
          <a:p>
            <a:pPr lvl="1">
              <a:tabLst>
                <a:tab pos="1774825" algn="l"/>
                <a:tab pos="2225675" algn="l"/>
                <a:tab pos="7199313" algn="l"/>
              </a:tabLst>
            </a:pPr>
            <a:r>
              <a:rPr lang="en-US" sz="1400" kern="0" dirty="0"/>
              <a:t>SCR816</a:t>
            </a:r>
            <a:r>
              <a:rPr kumimoji="0" lang="en-US" sz="1400" b="0" i="0" u="none" strike="noStrike" kern="1200" cap="none" normalizeH="0" baseline="0" dirty="0">
                <a:ln>
                  <a:noFill/>
                </a:ln>
                <a:effectLst/>
                <a:ea typeface="+mn-ea"/>
                <a:cs typeface="+mn-cs"/>
              </a:rPr>
              <a:t> 	</a:t>
            </a:r>
            <a:r>
              <a:rPr lang="en-US" sz="1400" kern="0" dirty="0"/>
              <a:t>– CRR Auction Bid Credit Enhancement</a:t>
            </a:r>
          </a:p>
          <a:p>
            <a:pPr lvl="1">
              <a:tabLst>
                <a:tab pos="1774825" algn="l"/>
                <a:tab pos="2225675" algn="l"/>
                <a:tab pos="7199313" algn="l"/>
              </a:tabLst>
            </a:pPr>
            <a:r>
              <a:rPr lang="en-US" sz="1400" kern="0" dirty="0"/>
              <a:t>SCR822	– Create Daily Energy Storage Integration Report and Dashboard</a:t>
            </a:r>
          </a:p>
          <a:p>
            <a:pPr lvl="1">
              <a:tabLst>
                <a:tab pos="1774825" algn="l"/>
                <a:tab pos="2225675" algn="l"/>
                <a:tab pos="7199313" algn="l"/>
              </a:tabLst>
            </a:pPr>
            <a:r>
              <a:rPr lang="en-US" sz="1400" kern="0" dirty="0"/>
              <a:t>NOGRR249(a) – Communication of System Operating Limit Exceedances  </a:t>
            </a:r>
            <a:r>
              <a:rPr lang="en-US" sz="1400" i="1" kern="0" dirty="0"/>
              <a:t>[</a:t>
            </a:r>
            <a:r>
              <a:rPr lang="en-US" sz="1400" i="1" kern="0" dirty="0" err="1"/>
              <a:t>GridGeo</a:t>
            </a:r>
            <a:r>
              <a:rPr lang="en-US" sz="1400" i="1" kern="0" dirty="0"/>
              <a:t> portion]</a:t>
            </a:r>
          </a:p>
          <a:p>
            <a:pPr lvl="1">
              <a:tabLst>
                <a:tab pos="1774825" algn="l"/>
                <a:tab pos="2225675" algn="l"/>
                <a:tab pos="7199313" algn="l"/>
              </a:tabLst>
            </a:pPr>
            <a:endParaRPr lang="en-US" sz="800" kern="0" dirty="0"/>
          </a:p>
          <a:p>
            <a:pPr>
              <a:tabLst>
                <a:tab pos="1774825" algn="l"/>
                <a:tab pos="2225675" algn="l"/>
                <a:tab pos="7199313" algn="l"/>
              </a:tabLst>
            </a:pPr>
            <a:r>
              <a:rPr lang="en-US" sz="1600" dirty="0">
                <a:latin typeface="Arial" panose="020B0604020202020204" pitchFamily="34" charset="0"/>
              </a:rPr>
              <a:t>2023 December Off-Cycle Release – </a:t>
            </a:r>
            <a:r>
              <a:rPr lang="en-US" sz="1600" b="1" dirty="0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</a:rPr>
              <a:t>12/19/2023</a:t>
            </a:r>
            <a:r>
              <a:rPr lang="en-US" sz="1600" dirty="0">
                <a:latin typeface="Arial" panose="020B0604020202020204" pitchFamily="34" charset="0"/>
              </a:rPr>
              <a:t>	</a:t>
            </a:r>
            <a:r>
              <a:rPr lang="en-US" sz="1600" i="1" dirty="0">
                <a:solidFill>
                  <a:schemeClr val="accent3">
                    <a:lumMod val="75000"/>
                  </a:schemeClr>
                </a:solidFill>
              </a:rPr>
              <a:t>In Flight</a:t>
            </a:r>
          </a:p>
          <a:p>
            <a:pPr lvl="1">
              <a:tabLst>
                <a:tab pos="1774825" algn="l"/>
                <a:tab pos="2225675" algn="l"/>
                <a:tab pos="7199313" algn="l"/>
              </a:tabLst>
            </a:pPr>
            <a:r>
              <a:rPr lang="en-US" sz="1400" dirty="0">
                <a:latin typeface="Arial" panose="020B0604020202020204" pitchFamily="34" charset="0"/>
              </a:rPr>
              <a:t>SCR824</a:t>
            </a:r>
            <a:r>
              <a:rPr kumimoji="0" lang="en-US" sz="1600" b="0" i="0" u="none" strike="noStrike" kern="1200" cap="none" normalizeH="0" baseline="0" dirty="0">
                <a:ln>
                  <a:noFill/>
                </a:ln>
                <a:effectLst/>
                <a:ea typeface="+mn-ea"/>
                <a:cs typeface="+mn-cs"/>
              </a:rPr>
              <a:t>	– </a:t>
            </a:r>
            <a:r>
              <a:rPr lang="en-US" sz="1400" dirty="0"/>
              <a:t>Increase File Size and Quantity Limits for RIOO Attachments</a:t>
            </a:r>
          </a:p>
          <a:p>
            <a:pPr lvl="1">
              <a:tabLst>
                <a:tab pos="1774825" algn="l"/>
                <a:tab pos="2225675" algn="l"/>
                <a:tab pos="7199313" algn="l"/>
              </a:tabLst>
            </a:pPr>
            <a:endParaRPr lang="en-US" sz="800" dirty="0"/>
          </a:p>
          <a:p>
            <a:pPr>
              <a:tabLst>
                <a:tab pos="1774825" algn="l"/>
                <a:tab pos="2225675" algn="l"/>
                <a:tab pos="7199313" algn="l"/>
              </a:tabLst>
            </a:pPr>
            <a:r>
              <a:rPr lang="en-US" sz="1600" dirty="0">
                <a:latin typeface="Arial" panose="020B0604020202020204" pitchFamily="34" charset="0"/>
              </a:rPr>
              <a:t>2023 December Off-Cycle Release – </a:t>
            </a:r>
            <a:r>
              <a:rPr lang="en-US" sz="1600" b="1" dirty="0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</a:rPr>
              <a:t>12/20/2023</a:t>
            </a:r>
            <a:r>
              <a:rPr lang="en-US" sz="1600" dirty="0">
                <a:latin typeface="Arial" panose="020B0604020202020204" pitchFamily="34" charset="0"/>
              </a:rPr>
              <a:t>	</a:t>
            </a:r>
            <a:r>
              <a:rPr lang="en-US" sz="1600" i="1" dirty="0">
                <a:solidFill>
                  <a:schemeClr val="accent3">
                    <a:lumMod val="75000"/>
                  </a:schemeClr>
                </a:solidFill>
              </a:rPr>
              <a:t>In Flight</a:t>
            </a:r>
          </a:p>
          <a:p>
            <a:pPr lvl="1">
              <a:tabLst>
                <a:tab pos="1774825" algn="l"/>
                <a:tab pos="2225675" algn="l"/>
                <a:tab pos="7199313" algn="l"/>
              </a:tabLst>
            </a:pPr>
            <a:r>
              <a:rPr lang="en-US" sz="1400" dirty="0">
                <a:latin typeface="Arial" panose="020B0604020202020204" pitchFamily="34" charset="0"/>
              </a:rPr>
              <a:t>NPRR1153 	</a:t>
            </a:r>
            <a:r>
              <a:rPr lang="en-US" sz="1400" kern="0" dirty="0"/>
              <a:t>–</a:t>
            </a:r>
            <a:r>
              <a:rPr lang="en-US" sz="1400" dirty="0">
                <a:latin typeface="Arial" panose="020B0604020202020204" pitchFamily="34" charset="0"/>
              </a:rPr>
              <a:t> </a:t>
            </a:r>
            <a:r>
              <a:rPr lang="en-US" sz="1400" kern="0" dirty="0"/>
              <a:t>ERCOT Fee Schedule Changes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 dirty="0"/>
          </a:p>
        </p:txBody>
      </p:sp>
      <p:sp>
        <p:nvSpPr>
          <p:cNvPr id="7" name="TextBox 3"/>
          <p:cNvSpPr txBox="1">
            <a:spLocks noChangeArrowheads="1"/>
          </p:cNvSpPr>
          <p:nvPr/>
        </p:nvSpPr>
        <p:spPr bwMode="auto">
          <a:xfrm>
            <a:off x="2254740" y="6363172"/>
            <a:ext cx="5257800" cy="38779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sz="1200" b="0" dirty="0"/>
              <a:t>Note:  Projected Go-Live dates are subject to change.</a:t>
            </a:r>
            <a:br>
              <a:rPr lang="en-US" sz="1200" b="0" dirty="0"/>
            </a:br>
            <a:r>
              <a:rPr lang="en-US" sz="1200" b="0" dirty="0"/>
              <a:t>Please watch for market notices as the effective dates approach.</a:t>
            </a:r>
          </a:p>
        </p:txBody>
      </p:sp>
    </p:spTree>
    <p:extLst>
      <p:ext uri="{BB962C8B-B14F-4D97-AF65-F5344CB8AC3E}">
        <p14:creationId xmlns:p14="http://schemas.microsoft.com/office/powerpoint/2010/main" val="40642558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59449"/>
            <a:ext cx="4419600" cy="435268"/>
          </a:xfrm>
        </p:spPr>
        <p:txBody>
          <a:bodyPr/>
          <a:lstStyle/>
          <a:p>
            <a:r>
              <a:rPr lang="en-US" sz="2200" b="1" dirty="0">
                <a:solidFill>
                  <a:schemeClr val="accent1"/>
                </a:solidFill>
              </a:rPr>
              <a:t>Major Projects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4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B88DD9F2-9A52-FFE0-6375-A9AA25CCB63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3203" y="1295400"/>
            <a:ext cx="8957593" cy="2133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54713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59449"/>
            <a:ext cx="7924800" cy="435268"/>
          </a:xfrm>
        </p:spPr>
        <p:txBody>
          <a:bodyPr/>
          <a:lstStyle/>
          <a:p>
            <a:r>
              <a:rPr lang="en-US" sz="2200" b="1" dirty="0">
                <a:solidFill>
                  <a:schemeClr val="accent1"/>
                </a:solidFill>
              </a:rPr>
              <a:t>2023 Release Targets – Approved NPRRs / SCRs / xGRRs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5</a:t>
            </a:fld>
            <a:endParaRPr lang="en-US"/>
          </a:p>
        </p:txBody>
      </p:sp>
      <p:sp>
        <p:nvSpPr>
          <p:cNvPr id="29" name="TextBox 15"/>
          <p:cNvSpPr txBox="1">
            <a:spLocks noChangeArrowheads="1"/>
          </p:cNvSpPr>
          <p:nvPr/>
        </p:nvSpPr>
        <p:spPr bwMode="auto">
          <a:xfrm>
            <a:off x="160280" y="5590890"/>
            <a:ext cx="3174414" cy="40011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t" anchorCtr="1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Go-live dates can differ from Protocol effective dates – Please refer to market notices for more details</a:t>
            </a:r>
          </a:p>
        </p:txBody>
      </p:sp>
      <p:sp>
        <p:nvSpPr>
          <p:cNvPr id="30" name="TextBox 22"/>
          <p:cNvSpPr txBox="1">
            <a:spLocks noChangeArrowheads="1"/>
          </p:cNvSpPr>
          <p:nvPr/>
        </p:nvSpPr>
        <p:spPr bwMode="auto">
          <a:xfrm>
            <a:off x="160279" y="6002529"/>
            <a:ext cx="3174415" cy="26161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t" anchorCtr="1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Release targets are subject to change</a:t>
            </a:r>
          </a:p>
        </p:txBody>
      </p:sp>
      <p:sp>
        <p:nvSpPr>
          <p:cNvPr id="32" name="TextBox 23"/>
          <p:cNvSpPr txBox="1">
            <a:spLocks noChangeArrowheads="1"/>
          </p:cNvSpPr>
          <p:nvPr/>
        </p:nvSpPr>
        <p:spPr bwMode="auto">
          <a:xfrm>
            <a:off x="3443195" y="5595729"/>
            <a:ext cx="1647290" cy="75405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APPENDIX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</a:rPr>
              <a:t>Red Text</a:t>
            </a: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: New additions and target release changes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sng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Strike-Through Text</a:t>
            </a: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: Previous target release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(a), (b), etc.:</a:t>
            </a:r>
            <a:r>
              <a:rPr kumimoji="0" lang="en-US" sz="700" b="0" i="0" u="none" strike="noStrike" kern="0" cap="none" spc="0" normalizeH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</a:t>
            </a:r>
            <a:r>
              <a:rPr lang="en-US" sz="700" b="0" kern="0" dirty="0">
                <a:solidFill>
                  <a:srgbClr val="000000"/>
                </a:solidFill>
              </a:rPr>
              <a:t>M</a:t>
            </a:r>
            <a:r>
              <a:rPr kumimoji="0" lang="en-US" sz="7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ultiple</a:t>
            </a: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phase release</a:t>
            </a:r>
          </a:p>
        </p:txBody>
      </p:sp>
      <p:graphicFrame>
        <p:nvGraphicFramePr>
          <p:cNvPr id="33" name="Group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25403145"/>
              </p:ext>
            </p:extLst>
          </p:nvPr>
        </p:nvGraphicFramePr>
        <p:xfrm>
          <a:off x="160280" y="881387"/>
          <a:ext cx="8839200" cy="3931920"/>
        </p:xfrm>
        <a:graphic>
          <a:graphicData uri="http://schemas.openxmlformats.org/drawingml/2006/table">
            <a:tbl>
              <a:tblPr/>
              <a:tblGrid>
                <a:gridCol w="14399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3188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9831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February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1/31 – 2/2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March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3/28 – 3/30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June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6/6 – 6/8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July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7/25 – 7/27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October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10/3 – 10/5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December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12/5 – 12/7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8464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NPRR1020</a:t>
                      </a: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(a)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sng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sng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None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ECRS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(NPRR863)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NPRR903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NPRR992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NPRR1015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NPRR1085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NPRR1096</a:t>
                      </a:r>
                      <a:r>
                        <a:rPr kumimoji="0" lang="en-US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(b)</a:t>
                      </a: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NPRR1148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NOGRR186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NOGRR187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OBDRR043/44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NPRR1135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Securitization Phase 2A – Maine Invoice and Credit Exposure</a:t>
                      </a:r>
                      <a:endParaRPr kumimoji="0" lang="en-US" sz="10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8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SCR789 </a:t>
                      </a:r>
                      <a:r>
                        <a:rPr kumimoji="0" lang="en-US" sz="105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Ph2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5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NPRR1112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sng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NPRR1154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LPGRR070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NPRR1163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NPRR1136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NPRR1175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NPRR1189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OBDRR048</a:t>
                      </a: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EMS Upgrade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SCR824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SCR807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SCR816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SCR822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NOGRR249</a:t>
                      </a:r>
                      <a:r>
                        <a:rPr kumimoji="0" lang="en-US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(a)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 </a:t>
                      </a:r>
                      <a:endParaRPr kumimoji="0" lang="en-US" sz="105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NPRR1026</a:t>
                      </a:r>
                      <a:r>
                        <a:rPr kumimoji="0" lang="en-US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(a)</a:t>
                      </a: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NPRR1164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PGRR081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RRGRR033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NPRR1153</a:t>
                      </a:r>
                      <a:endParaRPr kumimoji="0" lang="en-US" sz="105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4" name="TextBox 21"/>
          <p:cNvSpPr txBox="1">
            <a:spLocks noChangeArrowheads="1"/>
          </p:cNvSpPr>
          <p:nvPr/>
        </p:nvSpPr>
        <p:spPr bwMode="auto">
          <a:xfrm>
            <a:off x="5194363" y="5596382"/>
            <a:ext cx="1173951" cy="83099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sng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Project Status Codes 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NS = Not Started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I     = Initiation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P    = Planning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E    = Execution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H    = On Hold</a:t>
            </a:r>
          </a:p>
        </p:txBody>
      </p:sp>
      <p:sp>
        <p:nvSpPr>
          <p:cNvPr id="3" name="Flowchart: Alternate Process 2"/>
          <p:cNvSpPr/>
          <p:nvPr/>
        </p:nvSpPr>
        <p:spPr>
          <a:xfrm>
            <a:off x="160867" y="880735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R1</a:t>
            </a:r>
            <a:endParaRPr lang="en-US" sz="1400" b="1" dirty="0"/>
          </a:p>
        </p:txBody>
      </p:sp>
      <p:sp>
        <p:nvSpPr>
          <p:cNvPr id="51" name="Flowchart: Alternate Process 50"/>
          <p:cNvSpPr/>
          <p:nvPr/>
        </p:nvSpPr>
        <p:spPr>
          <a:xfrm>
            <a:off x="1600200" y="888976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R2</a:t>
            </a:r>
            <a:endParaRPr lang="en-US" sz="1400" b="1" dirty="0"/>
          </a:p>
        </p:txBody>
      </p:sp>
      <p:sp>
        <p:nvSpPr>
          <p:cNvPr id="52" name="Flowchart: Alternate Process 51"/>
          <p:cNvSpPr/>
          <p:nvPr/>
        </p:nvSpPr>
        <p:spPr>
          <a:xfrm>
            <a:off x="3124200" y="879100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R3</a:t>
            </a:r>
            <a:endParaRPr lang="en-US" sz="1400" b="1" dirty="0"/>
          </a:p>
        </p:txBody>
      </p:sp>
      <p:sp>
        <p:nvSpPr>
          <p:cNvPr id="53" name="Flowchart: Alternate Process 52"/>
          <p:cNvSpPr/>
          <p:nvPr/>
        </p:nvSpPr>
        <p:spPr>
          <a:xfrm>
            <a:off x="4572000" y="884994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R4</a:t>
            </a:r>
            <a:endParaRPr lang="en-US" sz="1400" b="1" dirty="0"/>
          </a:p>
        </p:txBody>
      </p:sp>
      <p:sp>
        <p:nvSpPr>
          <p:cNvPr id="54" name="Flowchart: Alternate Process 53"/>
          <p:cNvSpPr/>
          <p:nvPr/>
        </p:nvSpPr>
        <p:spPr>
          <a:xfrm>
            <a:off x="6021407" y="880379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R5</a:t>
            </a:r>
            <a:endParaRPr lang="en-US" sz="1400" b="1" dirty="0"/>
          </a:p>
        </p:txBody>
      </p:sp>
      <p:sp>
        <p:nvSpPr>
          <p:cNvPr id="55" name="Flowchart: Alternate Process 54"/>
          <p:cNvSpPr/>
          <p:nvPr/>
        </p:nvSpPr>
        <p:spPr>
          <a:xfrm>
            <a:off x="7475046" y="884994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R6</a:t>
            </a:r>
            <a:endParaRPr lang="en-US" sz="1400" b="1" dirty="0"/>
          </a:p>
        </p:txBody>
      </p:sp>
      <p:sp>
        <p:nvSpPr>
          <p:cNvPr id="38" name="TextBox 21">
            <a:extLst>
              <a:ext uri="{FF2B5EF4-FFF2-40B4-BE49-F238E27FC236}">
                <a16:creationId xmlns:a16="http://schemas.microsoft.com/office/drawing/2014/main" id="{1FF61AC0-C7DB-4A25-AADC-B7C5E8C0B2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70115" y="5603191"/>
            <a:ext cx="2505302" cy="584775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/>
              <a:t>NPRR1020(a) – EPS Metering portion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/>
              <a:t>NPRR1026(a) – SLF – RIOO portion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/>
              <a:t>NPRR1096(b) – ECRS portion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/>
              <a:t>NOGRR249(a) – </a:t>
            </a:r>
            <a:r>
              <a:rPr lang="en-US" sz="800" b="0" kern="0" dirty="0" err="1"/>
              <a:t>GridGeo</a:t>
            </a:r>
            <a:r>
              <a:rPr lang="en-US" sz="800" b="0" kern="0" dirty="0"/>
              <a:t> portion</a:t>
            </a:r>
          </a:p>
        </p:txBody>
      </p:sp>
      <p:graphicFrame>
        <p:nvGraphicFramePr>
          <p:cNvPr id="40" name="Table 39">
            <a:extLst>
              <a:ext uri="{FF2B5EF4-FFF2-40B4-BE49-F238E27FC236}">
                <a16:creationId xmlns:a16="http://schemas.microsoft.com/office/drawing/2014/main" id="{BB347731-9DCF-4A6B-84CF-377681286AF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8905602"/>
              </p:ext>
            </p:extLst>
          </p:nvPr>
        </p:nvGraphicFramePr>
        <p:xfrm>
          <a:off x="176358" y="5136811"/>
          <a:ext cx="8799059" cy="365760"/>
        </p:xfrm>
        <a:graphic>
          <a:graphicData uri="http://schemas.openxmlformats.org/drawingml/2006/table">
            <a:tbl>
              <a:tblPr firstRow="1" bandRow="1"/>
              <a:tblGrid>
                <a:gridCol w="50944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2896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9337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sz="1100" b="1" dirty="0">
                          <a:solidFill>
                            <a:schemeClr val="tx1"/>
                          </a:solidFill>
                        </a:rPr>
                        <a:t>TBD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8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NPRRs</a:t>
                      </a:r>
                      <a:r>
                        <a:rPr lang="en-US" sz="900" b="0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: 484,825(b),826,829,841,857,879,885,904,918,930,936,941,945,963,965,975,987,995,1004,1006,1007,1019,</a:t>
                      </a:r>
                      <a:r>
                        <a:rPr lang="en-US" sz="900" b="0" strike="sng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1023</a:t>
                      </a:r>
                      <a:r>
                        <a:rPr lang="en-US" sz="900" b="0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,1030,1032,1034,1057, 1077,1105, 1111,1128,1131  </a:t>
                      </a:r>
                      <a:r>
                        <a:rPr lang="en-US" sz="900" b="1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SCRs</a:t>
                      </a:r>
                      <a:r>
                        <a:rPr lang="en-US" sz="900" b="0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: 799,805,810,818,819  </a:t>
                      </a:r>
                      <a:r>
                        <a:rPr lang="en-US" sz="900" b="1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PGRRs</a:t>
                      </a:r>
                      <a:r>
                        <a:rPr lang="en-US" sz="900" b="0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: 066,076,088,091,094,099,</a:t>
                      </a:r>
                      <a:r>
                        <a:rPr lang="en-US" sz="900" b="0" strike="noStrike" kern="1200" baseline="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103</a:t>
                      </a:r>
                      <a:r>
                        <a:rPr lang="en-US" sz="900" b="0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  <a:r>
                        <a:rPr lang="en-US" sz="900" b="1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Other</a:t>
                      </a:r>
                      <a:r>
                        <a:rPr lang="en-US" sz="900" b="0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: OBDRR009,OBDRR017,RRGRR028</a:t>
                      </a:r>
                      <a:endParaRPr lang="en-US" sz="900" b="0" strike="sngStrike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60" name="TextBox 59">
            <a:extLst>
              <a:ext uri="{FF2B5EF4-FFF2-40B4-BE49-F238E27FC236}">
                <a16:creationId xmlns:a16="http://schemas.microsoft.com/office/drawing/2014/main" id="{8CBAE244-09AA-489A-8D85-C1603BFB5D1C}"/>
              </a:ext>
            </a:extLst>
          </p:cNvPr>
          <p:cNvSpPr txBox="1"/>
          <p:nvPr/>
        </p:nvSpPr>
        <p:spPr>
          <a:xfrm>
            <a:off x="2806558" y="1451582"/>
            <a:ext cx="37054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6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43FABC49-64BA-4341-9620-8FAE27F64974}"/>
              </a:ext>
            </a:extLst>
          </p:cNvPr>
          <p:cNvSpPr txBox="1"/>
          <p:nvPr/>
        </p:nvSpPr>
        <p:spPr>
          <a:xfrm>
            <a:off x="4256524" y="1389707"/>
            <a:ext cx="370549" cy="252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i="1" kern="0" dirty="0">
                <a:solidFill>
                  <a:srgbClr val="000000"/>
                </a:solidFill>
              </a:rPr>
              <a:t> 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500" b="1" i="1" kern="0" dirty="0">
                <a:solidFill>
                  <a:srgbClr val="000000"/>
                </a:solidFill>
              </a:rPr>
              <a:t> 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400" b="1" i="1" kern="0" dirty="0">
                <a:solidFill>
                  <a:srgbClr val="000000"/>
                </a:solidFill>
              </a:rPr>
              <a:t> 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677FB7AA-0425-4ECC-9149-91187034677E}"/>
              </a:ext>
            </a:extLst>
          </p:cNvPr>
          <p:cNvSpPr txBox="1"/>
          <p:nvPr/>
        </p:nvSpPr>
        <p:spPr>
          <a:xfrm>
            <a:off x="7180915" y="1397185"/>
            <a:ext cx="370549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6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i="1" kern="0" dirty="0">
                <a:solidFill>
                  <a:srgbClr val="000000"/>
                </a:solidFill>
              </a:rPr>
              <a:t> 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2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500" b="1" i="1" kern="0" dirty="0">
                <a:solidFill>
                  <a:srgbClr val="000000"/>
                </a:solidFill>
              </a:rPr>
              <a:t> </a:t>
            </a:r>
            <a:r>
              <a:rPr lang="en-US" sz="1000" b="1" dirty="0">
                <a:latin typeface="Wingdings" panose="05000000000000000000" pitchFamily="2" charset="2"/>
              </a:rPr>
              <a:t>ü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6694C33D-5A6E-4835-8D60-5683CF0A7FFE}"/>
              </a:ext>
            </a:extLst>
          </p:cNvPr>
          <p:cNvSpPr txBox="1"/>
          <p:nvPr/>
        </p:nvSpPr>
        <p:spPr>
          <a:xfrm>
            <a:off x="8678397" y="1454540"/>
            <a:ext cx="37054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6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8479C2DE-7FC2-4409-B720-81664285021C}"/>
              </a:ext>
            </a:extLst>
          </p:cNvPr>
          <p:cNvSpPr txBox="1"/>
          <p:nvPr/>
        </p:nvSpPr>
        <p:spPr>
          <a:xfrm>
            <a:off x="8646711" y="1391476"/>
            <a:ext cx="416949" cy="32085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400" b="1" i="1" kern="0" dirty="0">
                <a:solidFill>
                  <a:srgbClr val="000000"/>
                </a:solidFill>
              </a:rPr>
              <a:t> 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4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900" b="1" i="1" kern="0" dirty="0">
                <a:solidFill>
                  <a:srgbClr val="000000"/>
                </a:solidFill>
              </a:rPr>
              <a:t> </a:t>
            </a:r>
            <a:endParaRPr lang="en-US" sz="8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5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8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8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50" b="1" dirty="0">
                <a:latin typeface="Wingdings" panose="05000000000000000000" pitchFamily="2" charset="2"/>
              </a:rPr>
              <a:t>ü</a:t>
            </a:r>
            <a:endParaRPr lang="en-US" sz="105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50" b="1" dirty="0">
                <a:latin typeface="Wingdings" panose="05000000000000000000" pitchFamily="2" charset="2"/>
              </a:rPr>
              <a:t>ü</a:t>
            </a:r>
            <a:r>
              <a:rPr lang="en-US" sz="105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400" b="1" i="1" kern="0" dirty="0">
                <a:solidFill>
                  <a:srgbClr val="000000"/>
                </a:solidFill>
              </a:rPr>
              <a:t> </a:t>
            </a:r>
            <a:endParaRPr lang="en-US" sz="105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50" b="1" dirty="0">
                <a:latin typeface="Wingdings" panose="05000000000000000000" pitchFamily="2" charset="2"/>
              </a:rPr>
              <a:t>ü</a:t>
            </a:r>
            <a:endParaRPr lang="en-US" sz="105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400" b="1" i="1" kern="0" dirty="0">
                <a:solidFill>
                  <a:srgbClr val="000000"/>
                </a:solidFill>
              </a:rPr>
              <a:t> </a:t>
            </a:r>
            <a:endParaRPr lang="en-US" sz="105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50" b="1" dirty="0">
                <a:latin typeface="Wingdings" panose="05000000000000000000" pitchFamily="2" charset="2"/>
              </a:rPr>
              <a:t>ü</a:t>
            </a:r>
            <a:endParaRPr lang="en-US" sz="105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2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  </a:t>
            </a:r>
          </a:p>
        </p:txBody>
      </p:sp>
      <p:sp>
        <p:nvSpPr>
          <p:cNvPr id="28" name="TextBox 12">
            <a:extLst>
              <a:ext uri="{FF2B5EF4-FFF2-40B4-BE49-F238E27FC236}">
                <a16:creationId xmlns:a16="http://schemas.microsoft.com/office/drawing/2014/main" id="{086159DC-2D1C-470F-8874-21F198816B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20114" y="3399638"/>
            <a:ext cx="1435608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11/2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6A0ADDBF-EB41-4850-814F-88AF8881525B}"/>
              </a:ext>
            </a:extLst>
          </p:cNvPr>
          <p:cNvSpPr txBox="1"/>
          <p:nvPr/>
        </p:nvSpPr>
        <p:spPr>
          <a:xfrm>
            <a:off x="2799724" y="1382649"/>
            <a:ext cx="370549" cy="9694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i="1" kern="0" dirty="0">
                <a:solidFill>
                  <a:srgbClr val="000000"/>
                </a:solidFill>
              </a:rPr>
              <a:t> 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6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37" name="TextBox 12">
            <a:extLst>
              <a:ext uri="{FF2B5EF4-FFF2-40B4-BE49-F238E27FC236}">
                <a16:creationId xmlns:a16="http://schemas.microsoft.com/office/drawing/2014/main" id="{A0B95E67-5918-4A23-AE00-6AC2416D33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5456" y="2316362"/>
            <a:ext cx="1430686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7/14</a:t>
            </a:r>
            <a:endParaRPr lang="en-US" sz="1200" kern="0" dirty="0"/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12B2A94E-A5B3-4CF6-AAE2-12971C5EFBF2}"/>
              </a:ext>
            </a:extLst>
          </p:cNvPr>
          <p:cNvSpPr txBox="1"/>
          <p:nvPr/>
        </p:nvSpPr>
        <p:spPr>
          <a:xfrm>
            <a:off x="5716025" y="1200302"/>
            <a:ext cx="370549" cy="25699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i="1" kern="0" dirty="0">
                <a:solidFill>
                  <a:srgbClr val="000000"/>
                </a:solidFill>
              </a:rPr>
              <a:t> </a:t>
            </a: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9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900" b="1" i="1" kern="0" dirty="0">
                <a:solidFill>
                  <a:srgbClr val="000000"/>
                </a:solidFill>
              </a:rPr>
              <a:t> 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  <a:endParaRPr lang="en-US" sz="12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6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600" b="1" i="1" kern="0" dirty="0">
                <a:solidFill>
                  <a:srgbClr val="000000"/>
                </a:solidFill>
              </a:rPr>
              <a:t> </a:t>
            </a:r>
            <a:endParaRPr lang="en-US" sz="12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2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6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9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endParaRPr lang="en-US" sz="1000" b="1" i="1" kern="0" dirty="0">
              <a:solidFill>
                <a:srgbClr val="000000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A615B54-2AA6-8B76-5F70-7479D7CF1C64}"/>
              </a:ext>
            </a:extLst>
          </p:cNvPr>
          <p:cNvSpPr txBox="1"/>
          <p:nvPr/>
        </p:nvSpPr>
        <p:spPr>
          <a:xfrm>
            <a:off x="1291752" y="1394355"/>
            <a:ext cx="37054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400" b="1" i="1" kern="0" noProof="0" dirty="0">
              <a:solidFill>
                <a:srgbClr val="000000"/>
              </a:solidFill>
              <a:latin typeface="Wingdings" panose="05000000000000000000" pitchFamily="2" charset="2"/>
            </a:endParaRPr>
          </a:p>
        </p:txBody>
      </p:sp>
      <p:sp>
        <p:nvSpPr>
          <p:cNvPr id="5" name="TextBox 12">
            <a:extLst>
              <a:ext uri="{FF2B5EF4-FFF2-40B4-BE49-F238E27FC236}">
                <a16:creationId xmlns:a16="http://schemas.microsoft.com/office/drawing/2014/main" id="{90B21521-06B7-DAF1-A0C8-8C7BACEDBB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0093" y="3179276"/>
            <a:ext cx="1444752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10/1</a:t>
            </a:r>
            <a:endParaRPr lang="en-US" sz="1200" kern="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C36C19D-4DB6-38B4-FA0F-59241A00EA59}"/>
              </a:ext>
            </a:extLst>
          </p:cNvPr>
          <p:cNvSpPr txBox="1"/>
          <p:nvPr/>
        </p:nvSpPr>
        <p:spPr>
          <a:xfrm>
            <a:off x="5721867" y="1682778"/>
            <a:ext cx="37054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400" b="1" i="1" kern="0" noProof="0" dirty="0">
              <a:solidFill>
                <a:srgbClr val="000000"/>
              </a:solidFill>
              <a:latin typeface="Wingdings" panose="05000000000000000000" pitchFamily="2" charset="2"/>
            </a:endParaRPr>
          </a:p>
        </p:txBody>
      </p:sp>
      <p:sp>
        <p:nvSpPr>
          <p:cNvPr id="27" name="TextBox 12">
            <a:extLst>
              <a:ext uri="{FF2B5EF4-FFF2-40B4-BE49-F238E27FC236}">
                <a16:creationId xmlns:a16="http://schemas.microsoft.com/office/drawing/2014/main" id="{91228DEC-7DCD-4F3E-B94B-ED94A1A587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06184" y="4755511"/>
            <a:ext cx="4342170" cy="27699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EMS Upgrade Freeze – </a:t>
            </a:r>
            <a:r>
              <a:rPr lang="en-US" sz="1200" b="0" dirty="0"/>
              <a:t>July 2023 – Jan. 2024</a:t>
            </a:r>
          </a:p>
        </p:txBody>
      </p:sp>
      <p:sp>
        <p:nvSpPr>
          <p:cNvPr id="9" name="TextBox 12">
            <a:extLst>
              <a:ext uri="{FF2B5EF4-FFF2-40B4-BE49-F238E27FC236}">
                <a16:creationId xmlns:a16="http://schemas.microsoft.com/office/drawing/2014/main" id="{78871F62-5B18-09C7-5271-70F92EC0C9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25794" y="1773619"/>
            <a:ext cx="1435608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11/1</a:t>
            </a:r>
          </a:p>
        </p:txBody>
      </p:sp>
      <p:sp>
        <p:nvSpPr>
          <p:cNvPr id="7" name="TextBox 12">
            <a:extLst>
              <a:ext uri="{FF2B5EF4-FFF2-40B4-BE49-F238E27FC236}">
                <a16:creationId xmlns:a16="http://schemas.microsoft.com/office/drawing/2014/main" id="{2FBCA51C-2DDB-C907-32BA-EDE176CF97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24200" y="4124462"/>
            <a:ext cx="1445893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6/28</a:t>
            </a:r>
            <a:endParaRPr lang="en-US" sz="1200" kern="0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F6F9E4D-B682-8965-C98B-92AB3542239E}"/>
              </a:ext>
            </a:extLst>
          </p:cNvPr>
          <p:cNvSpPr txBox="1"/>
          <p:nvPr/>
        </p:nvSpPr>
        <p:spPr>
          <a:xfrm>
            <a:off x="4244167" y="4427844"/>
            <a:ext cx="37054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400" b="1" i="1" kern="0" noProof="0" dirty="0">
              <a:solidFill>
                <a:srgbClr val="000000"/>
              </a:solidFill>
              <a:latin typeface="Wingdings" panose="05000000000000000000" pitchFamily="2" charset="2"/>
            </a:endParaRPr>
          </a:p>
        </p:txBody>
      </p:sp>
      <p:sp>
        <p:nvSpPr>
          <p:cNvPr id="12" name="TextBox 12">
            <a:extLst>
              <a:ext uri="{FF2B5EF4-FFF2-40B4-BE49-F238E27FC236}">
                <a16:creationId xmlns:a16="http://schemas.microsoft.com/office/drawing/2014/main" id="{E95D181E-BA7E-CE40-563F-8C6AA09545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27083" y="4051302"/>
            <a:ext cx="1428639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>
                <a:solidFill>
                  <a:srgbClr val="FF0000"/>
                </a:solidFill>
              </a:rPr>
              <a:t>12/19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2BA26272-ACBB-2EF4-1C1D-3BC0BA4AF78A}"/>
              </a:ext>
            </a:extLst>
          </p:cNvPr>
          <p:cNvSpPr txBox="1"/>
          <p:nvPr/>
        </p:nvSpPr>
        <p:spPr>
          <a:xfrm>
            <a:off x="7130230" y="4103257"/>
            <a:ext cx="416949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6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 </a:t>
            </a:r>
          </a:p>
        </p:txBody>
      </p:sp>
      <p:sp>
        <p:nvSpPr>
          <p:cNvPr id="18" name="TextBox 12">
            <a:extLst>
              <a:ext uri="{FF2B5EF4-FFF2-40B4-BE49-F238E27FC236}">
                <a16:creationId xmlns:a16="http://schemas.microsoft.com/office/drawing/2014/main" id="{1E37C074-3BBB-8053-E711-761665B089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67095" y="2740570"/>
            <a:ext cx="1508674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11/19 </a:t>
            </a:r>
            <a:r>
              <a:rPr lang="en-US" sz="1000" dirty="0"/>
              <a:t>and</a:t>
            </a:r>
            <a:r>
              <a:rPr lang="en-US" sz="1200" dirty="0"/>
              <a:t> 12/1</a:t>
            </a:r>
          </a:p>
        </p:txBody>
      </p:sp>
      <p:sp>
        <p:nvSpPr>
          <p:cNvPr id="23" name="TextBox 12">
            <a:extLst>
              <a:ext uri="{FF2B5EF4-FFF2-40B4-BE49-F238E27FC236}">
                <a16:creationId xmlns:a16="http://schemas.microsoft.com/office/drawing/2014/main" id="{221C9625-25D8-395B-4525-F1FB6C1FCE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67600" y="4058518"/>
            <a:ext cx="1508674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>
                <a:solidFill>
                  <a:srgbClr val="FF0000"/>
                </a:solidFill>
              </a:rPr>
              <a:t>12/20</a:t>
            </a:r>
          </a:p>
        </p:txBody>
      </p:sp>
    </p:spTree>
    <p:extLst>
      <p:ext uri="{BB962C8B-B14F-4D97-AF65-F5344CB8AC3E}">
        <p14:creationId xmlns:p14="http://schemas.microsoft.com/office/powerpoint/2010/main" val="10679338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59449"/>
            <a:ext cx="7924800" cy="435268"/>
          </a:xfrm>
        </p:spPr>
        <p:txBody>
          <a:bodyPr/>
          <a:lstStyle/>
          <a:p>
            <a:r>
              <a:rPr lang="en-US" sz="2200" b="1" dirty="0">
                <a:solidFill>
                  <a:schemeClr val="accent1"/>
                </a:solidFill>
              </a:rPr>
              <a:t>2024 Release Targets – Approved NPRRs / SCRs / xGRRs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6</a:t>
            </a:fld>
            <a:endParaRPr lang="en-US"/>
          </a:p>
        </p:txBody>
      </p:sp>
      <p:sp>
        <p:nvSpPr>
          <p:cNvPr id="29" name="TextBox 15"/>
          <p:cNvSpPr txBox="1">
            <a:spLocks noChangeArrowheads="1"/>
          </p:cNvSpPr>
          <p:nvPr/>
        </p:nvSpPr>
        <p:spPr bwMode="auto">
          <a:xfrm>
            <a:off x="160280" y="5553484"/>
            <a:ext cx="3174414" cy="40011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t" anchorCtr="1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Go-live dates can differ from Protocol effective dates – Please refer to market notices for more details</a:t>
            </a:r>
          </a:p>
        </p:txBody>
      </p:sp>
      <p:sp>
        <p:nvSpPr>
          <p:cNvPr id="30" name="TextBox 22"/>
          <p:cNvSpPr txBox="1">
            <a:spLocks noChangeArrowheads="1"/>
          </p:cNvSpPr>
          <p:nvPr/>
        </p:nvSpPr>
        <p:spPr bwMode="auto">
          <a:xfrm>
            <a:off x="160279" y="5965123"/>
            <a:ext cx="3174415" cy="26161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t" anchorCtr="1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Release targets are subject to change</a:t>
            </a:r>
          </a:p>
        </p:txBody>
      </p:sp>
      <p:sp>
        <p:nvSpPr>
          <p:cNvPr id="32" name="TextBox 23"/>
          <p:cNvSpPr txBox="1">
            <a:spLocks noChangeArrowheads="1"/>
          </p:cNvSpPr>
          <p:nvPr/>
        </p:nvSpPr>
        <p:spPr bwMode="auto">
          <a:xfrm>
            <a:off x="3443195" y="5558323"/>
            <a:ext cx="1647290" cy="75405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APPENDIX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</a:rPr>
              <a:t>Red Text</a:t>
            </a: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: New additions and target release changes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sng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Strike-Through Text</a:t>
            </a: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: Previous target release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(a), (b), etc.:</a:t>
            </a:r>
            <a:r>
              <a:rPr kumimoji="0" lang="en-US" sz="700" b="0" i="0" u="none" strike="noStrike" kern="0" cap="none" spc="0" normalizeH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</a:t>
            </a:r>
            <a:r>
              <a:rPr lang="en-US" sz="700" b="0" kern="0" dirty="0">
                <a:solidFill>
                  <a:srgbClr val="000000"/>
                </a:solidFill>
              </a:rPr>
              <a:t>M</a:t>
            </a:r>
            <a:r>
              <a:rPr kumimoji="0" lang="en-US" sz="7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ultiple</a:t>
            </a: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phase release</a:t>
            </a:r>
          </a:p>
        </p:txBody>
      </p:sp>
      <p:graphicFrame>
        <p:nvGraphicFramePr>
          <p:cNvPr id="33" name="Group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33633987"/>
              </p:ext>
            </p:extLst>
          </p:nvPr>
        </p:nvGraphicFramePr>
        <p:xfrm>
          <a:off x="160280" y="818732"/>
          <a:ext cx="8839200" cy="3060192"/>
        </p:xfrm>
        <a:graphic>
          <a:graphicData uri="http://schemas.openxmlformats.org/drawingml/2006/table">
            <a:tbl>
              <a:tblPr/>
              <a:tblGrid>
                <a:gridCol w="14399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3188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9831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January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1/25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February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2/22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March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3/28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April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4/25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May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5/30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June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6/27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8464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NPRR1092</a:t>
                      </a: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(b)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sng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sng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sng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Public API Enhancements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sng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NPRR1132</a:t>
                      </a:r>
                      <a:r>
                        <a:rPr kumimoji="0" lang="en-US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(a)</a:t>
                      </a: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RRGRR032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NOGRR249</a:t>
                      </a:r>
                      <a:r>
                        <a:rPr kumimoji="0" lang="en-US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(b)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NPRR1040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NPRR1186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NPRR1026</a:t>
                      </a:r>
                      <a:r>
                        <a:rPr kumimoji="0" lang="en-US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(b)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NPRR1149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NPRR1121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NPRR1090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NPRR962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NPRR1196</a:t>
                      </a: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Forecast Presentation Platform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NPRR1002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RRGRR023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SCR819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NPRR1111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4" name="TextBox 21"/>
          <p:cNvSpPr txBox="1">
            <a:spLocks noChangeArrowheads="1"/>
          </p:cNvSpPr>
          <p:nvPr/>
        </p:nvSpPr>
        <p:spPr bwMode="auto">
          <a:xfrm>
            <a:off x="5194363" y="5558976"/>
            <a:ext cx="1173951" cy="83099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sng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Project Status Codes 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NS = Not Started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I     = Initiation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P    = Planning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E    = Execution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H    = On Hold</a:t>
            </a:r>
          </a:p>
        </p:txBody>
      </p:sp>
      <p:sp>
        <p:nvSpPr>
          <p:cNvPr id="3" name="Flowchart: Alternate Process 2"/>
          <p:cNvSpPr/>
          <p:nvPr/>
        </p:nvSpPr>
        <p:spPr>
          <a:xfrm>
            <a:off x="160867" y="818080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R1</a:t>
            </a:r>
            <a:endParaRPr lang="en-US" sz="1400" b="1" dirty="0"/>
          </a:p>
        </p:txBody>
      </p:sp>
      <p:sp>
        <p:nvSpPr>
          <p:cNvPr id="51" name="Flowchart: Alternate Process 50"/>
          <p:cNvSpPr/>
          <p:nvPr/>
        </p:nvSpPr>
        <p:spPr>
          <a:xfrm>
            <a:off x="1600200" y="826321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R2</a:t>
            </a:r>
            <a:endParaRPr lang="en-US" sz="1400" b="1" dirty="0"/>
          </a:p>
        </p:txBody>
      </p:sp>
      <p:sp>
        <p:nvSpPr>
          <p:cNvPr id="52" name="Flowchart: Alternate Process 51"/>
          <p:cNvSpPr/>
          <p:nvPr/>
        </p:nvSpPr>
        <p:spPr>
          <a:xfrm>
            <a:off x="3124200" y="816445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R3</a:t>
            </a:r>
            <a:endParaRPr lang="en-US" sz="1400" b="1" dirty="0"/>
          </a:p>
        </p:txBody>
      </p:sp>
      <p:sp>
        <p:nvSpPr>
          <p:cNvPr id="53" name="Flowchart: Alternate Process 52"/>
          <p:cNvSpPr/>
          <p:nvPr/>
        </p:nvSpPr>
        <p:spPr>
          <a:xfrm>
            <a:off x="4572000" y="822339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R4</a:t>
            </a:r>
            <a:endParaRPr lang="en-US" sz="1400" b="1" dirty="0"/>
          </a:p>
        </p:txBody>
      </p:sp>
      <p:sp>
        <p:nvSpPr>
          <p:cNvPr id="54" name="Flowchart: Alternate Process 53"/>
          <p:cNvSpPr/>
          <p:nvPr/>
        </p:nvSpPr>
        <p:spPr>
          <a:xfrm>
            <a:off x="6021407" y="817724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R5</a:t>
            </a:r>
            <a:endParaRPr lang="en-US" sz="1400" b="1" dirty="0"/>
          </a:p>
        </p:txBody>
      </p:sp>
      <p:sp>
        <p:nvSpPr>
          <p:cNvPr id="55" name="Flowchart: Alternate Process 54"/>
          <p:cNvSpPr/>
          <p:nvPr/>
        </p:nvSpPr>
        <p:spPr>
          <a:xfrm>
            <a:off x="7475046" y="822339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R6</a:t>
            </a:r>
            <a:endParaRPr lang="en-US" sz="1400" b="1" dirty="0"/>
          </a:p>
        </p:txBody>
      </p:sp>
      <p:sp>
        <p:nvSpPr>
          <p:cNvPr id="38" name="TextBox 21">
            <a:extLst>
              <a:ext uri="{FF2B5EF4-FFF2-40B4-BE49-F238E27FC236}">
                <a16:creationId xmlns:a16="http://schemas.microsoft.com/office/drawing/2014/main" id="{1FF61AC0-C7DB-4A25-AADC-B7C5E8C0B2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80063" y="5565285"/>
            <a:ext cx="2505302" cy="707886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/>
              <a:t>NPRR1026(b) – SLF – Reporting portion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/>
              <a:t>NPRR1092(b) – Limit RUC Opt-Out Provision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/>
              <a:t>NPRR1132(a) – Operating Limits in Cold and Hot 	Conditions – RIOO portion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/>
              <a:t>NOGRR249(b) – MIS posting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8CBAE244-09AA-489A-8D85-C1603BFB5D1C}"/>
              </a:ext>
            </a:extLst>
          </p:cNvPr>
          <p:cNvSpPr txBox="1"/>
          <p:nvPr/>
        </p:nvSpPr>
        <p:spPr>
          <a:xfrm>
            <a:off x="2806558" y="1388927"/>
            <a:ext cx="37054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6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677FB7AA-0425-4ECC-9149-91187034677E}"/>
              </a:ext>
            </a:extLst>
          </p:cNvPr>
          <p:cNvSpPr txBox="1"/>
          <p:nvPr/>
        </p:nvSpPr>
        <p:spPr>
          <a:xfrm>
            <a:off x="7173251" y="1329904"/>
            <a:ext cx="370549" cy="19851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50" b="1" i="1" kern="0" dirty="0">
                <a:solidFill>
                  <a:srgbClr val="000000"/>
                </a:solidFill>
              </a:rPr>
              <a:t> </a:t>
            </a:r>
            <a:endParaRPr lang="en-US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8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8479C2DE-7FC2-4409-B720-81664285021C}"/>
              </a:ext>
            </a:extLst>
          </p:cNvPr>
          <p:cNvSpPr txBox="1"/>
          <p:nvPr/>
        </p:nvSpPr>
        <p:spPr>
          <a:xfrm>
            <a:off x="1244994" y="1319468"/>
            <a:ext cx="416949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E 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7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6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 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6A0ADDBF-EB41-4850-814F-88AF8881525B}"/>
              </a:ext>
            </a:extLst>
          </p:cNvPr>
          <p:cNvSpPr txBox="1"/>
          <p:nvPr/>
        </p:nvSpPr>
        <p:spPr>
          <a:xfrm>
            <a:off x="2799724" y="1319994"/>
            <a:ext cx="370549" cy="3631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P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P</a:t>
            </a:r>
            <a:r>
              <a:rPr lang="en-US" sz="700" b="1" i="1" kern="0" dirty="0">
                <a:solidFill>
                  <a:srgbClr val="000000"/>
                </a:solidFill>
              </a:rPr>
              <a:t> 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P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7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2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5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P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6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</p:txBody>
      </p:sp>
      <p:graphicFrame>
        <p:nvGraphicFramePr>
          <p:cNvPr id="7" name="Group 3">
            <a:extLst>
              <a:ext uri="{FF2B5EF4-FFF2-40B4-BE49-F238E27FC236}">
                <a16:creationId xmlns:a16="http://schemas.microsoft.com/office/drawing/2014/main" id="{C9891136-BD87-176C-5143-91FEF112517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91946382"/>
              </p:ext>
            </p:extLst>
          </p:nvPr>
        </p:nvGraphicFramePr>
        <p:xfrm>
          <a:off x="159776" y="3858011"/>
          <a:ext cx="8839200" cy="1578283"/>
        </p:xfrm>
        <a:graphic>
          <a:graphicData uri="http://schemas.openxmlformats.org/drawingml/2006/table">
            <a:tbl>
              <a:tblPr/>
              <a:tblGrid>
                <a:gridCol w="14399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3188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3949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July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7/25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August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8/22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September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9/26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   October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10/24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TX SET 5.0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11/10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   December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12/11-12/12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8450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sng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sng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SCR813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NPRR1095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SCR817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SCR823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RMGRR172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NPRR1023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8" name="Flowchart: Alternate Process 7">
            <a:extLst>
              <a:ext uri="{FF2B5EF4-FFF2-40B4-BE49-F238E27FC236}">
                <a16:creationId xmlns:a16="http://schemas.microsoft.com/office/drawing/2014/main" id="{910136E5-EBFA-7A6B-2C0A-EBFE5A4B3914}"/>
              </a:ext>
            </a:extLst>
          </p:cNvPr>
          <p:cNvSpPr/>
          <p:nvPr/>
        </p:nvSpPr>
        <p:spPr>
          <a:xfrm>
            <a:off x="160363" y="3857358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R7</a:t>
            </a:r>
            <a:endParaRPr lang="en-US" sz="1400" b="1" dirty="0"/>
          </a:p>
        </p:txBody>
      </p:sp>
      <p:sp>
        <p:nvSpPr>
          <p:cNvPr id="9" name="Flowchart: Alternate Process 8">
            <a:extLst>
              <a:ext uri="{FF2B5EF4-FFF2-40B4-BE49-F238E27FC236}">
                <a16:creationId xmlns:a16="http://schemas.microsoft.com/office/drawing/2014/main" id="{22DF4776-98CC-F894-84DE-A452FD405951}"/>
              </a:ext>
            </a:extLst>
          </p:cNvPr>
          <p:cNvSpPr/>
          <p:nvPr/>
        </p:nvSpPr>
        <p:spPr>
          <a:xfrm>
            <a:off x="1599696" y="3865599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R8</a:t>
            </a:r>
            <a:endParaRPr lang="en-US" sz="1400" b="1" dirty="0"/>
          </a:p>
        </p:txBody>
      </p:sp>
      <p:sp>
        <p:nvSpPr>
          <p:cNvPr id="10" name="Flowchart: Alternate Process 9">
            <a:extLst>
              <a:ext uri="{FF2B5EF4-FFF2-40B4-BE49-F238E27FC236}">
                <a16:creationId xmlns:a16="http://schemas.microsoft.com/office/drawing/2014/main" id="{1197EDA7-DEFC-A6DF-BC49-02212A68763E}"/>
              </a:ext>
            </a:extLst>
          </p:cNvPr>
          <p:cNvSpPr/>
          <p:nvPr/>
        </p:nvSpPr>
        <p:spPr>
          <a:xfrm>
            <a:off x="3123696" y="3855723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R9</a:t>
            </a:r>
            <a:endParaRPr lang="en-US" sz="1400" b="1" dirty="0"/>
          </a:p>
        </p:txBody>
      </p:sp>
      <p:sp>
        <p:nvSpPr>
          <p:cNvPr id="12" name="Flowchart: Alternate Process 11">
            <a:extLst>
              <a:ext uri="{FF2B5EF4-FFF2-40B4-BE49-F238E27FC236}">
                <a16:creationId xmlns:a16="http://schemas.microsoft.com/office/drawing/2014/main" id="{B55C91AD-E3F4-0703-F1EA-0E27F21FD4B3}"/>
              </a:ext>
            </a:extLst>
          </p:cNvPr>
          <p:cNvSpPr/>
          <p:nvPr/>
        </p:nvSpPr>
        <p:spPr>
          <a:xfrm>
            <a:off x="4571496" y="3861617"/>
            <a:ext cx="457200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R10</a:t>
            </a:r>
            <a:endParaRPr lang="en-US" sz="1400" b="1" dirty="0"/>
          </a:p>
        </p:txBody>
      </p:sp>
      <p:sp>
        <p:nvSpPr>
          <p:cNvPr id="13" name="Flowchart: Alternate Process 12">
            <a:extLst>
              <a:ext uri="{FF2B5EF4-FFF2-40B4-BE49-F238E27FC236}">
                <a16:creationId xmlns:a16="http://schemas.microsoft.com/office/drawing/2014/main" id="{E8ABAEEF-D09F-B2E8-7F78-4763272CC5D3}"/>
              </a:ext>
            </a:extLst>
          </p:cNvPr>
          <p:cNvSpPr/>
          <p:nvPr/>
        </p:nvSpPr>
        <p:spPr>
          <a:xfrm>
            <a:off x="7474542" y="3861617"/>
            <a:ext cx="457200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R11</a:t>
            </a:r>
            <a:endParaRPr lang="en-US" sz="1400" b="1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2F505729-56C5-4A43-A94F-AE7E7CB669A8}"/>
              </a:ext>
            </a:extLst>
          </p:cNvPr>
          <p:cNvSpPr txBox="1"/>
          <p:nvPr/>
        </p:nvSpPr>
        <p:spPr>
          <a:xfrm>
            <a:off x="7158882" y="4364174"/>
            <a:ext cx="370549" cy="9079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275B39E2-742A-1D0C-D123-744064439D16}"/>
              </a:ext>
            </a:extLst>
          </p:cNvPr>
          <p:cNvSpPr txBox="1"/>
          <p:nvPr/>
        </p:nvSpPr>
        <p:spPr>
          <a:xfrm>
            <a:off x="4227253" y="1318176"/>
            <a:ext cx="416949" cy="34470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P  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100" b="1" i="1" kern="0" dirty="0">
                <a:solidFill>
                  <a:srgbClr val="000000"/>
                </a:solidFill>
              </a:rPr>
              <a:t>  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900" b="1" i="1" kern="0" dirty="0">
                <a:solidFill>
                  <a:srgbClr val="000000"/>
                </a:solidFill>
              </a:rPr>
              <a:t> 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6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9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7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9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 </a:t>
            </a:r>
          </a:p>
        </p:txBody>
      </p:sp>
      <p:sp>
        <p:nvSpPr>
          <p:cNvPr id="20" name="TextBox 12">
            <a:extLst>
              <a:ext uri="{FF2B5EF4-FFF2-40B4-BE49-F238E27FC236}">
                <a16:creationId xmlns:a16="http://schemas.microsoft.com/office/drawing/2014/main" id="{7B414E3D-1330-1DDD-AC5E-4E294FE8AC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2065" y="2514293"/>
            <a:ext cx="1429748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2/1</a:t>
            </a:r>
          </a:p>
        </p:txBody>
      </p:sp>
      <p:sp>
        <p:nvSpPr>
          <p:cNvPr id="19" name="TextBox 12">
            <a:extLst>
              <a:ext uri="{FF2B5EF4-FFF2-40B4-BE49-F238E27FC236}">
                <a16:creationId xmlns:a16="http://schemas.microsoft.com/office/drawing/2014/main" id="{BD585D9C-A541-D6AA-B8B9-FB81D860B4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18861" y="2402627"/>
            <a:ext cx="1444752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3/1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6C1BCB5-735E-26D9-5347-76174AA743C5}"/>
              </a:ext>
            </a:extLst>
          </p:cNvPr>
          <p:cNvSpPr txBox="1"/>
          <p:nvPr/>
        </p:nvSpPr>
        <p:spPr>
          <a:xfrm>
            <a:off x="8649864" y="4358253"/>
            <a:ext cx="370549" cy="9079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NS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E01DF70-B3D7-6052-D81C-C12E9F38C7A0}"/>
              </a:ext>
            </a:extLst>
          </p:cNvPr>
          <p:cNvSpPr txBox="1"/>
          <p:nvPr/>
        </p:nvSpPr>
        <p:spPr>
          <a:xfrm>
            <a:off x="8632348" y="1318176"/>
            <a:ext cx="370549" cy="9079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P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P</a:t>
            </a: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NS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NS</a:t>
            </a:r>
          </a:p>
        </p:txBody>
      </p:sp>
    </p:spTree>
    <p:extLst>
      <p:ext uri="{BB962C8B-B14F-4D97-AF65-F5344CB8AC3E}">
        <p14:creationId xmlns:p14="http://schemas.microsoft.com/office/powerpoint/2010/main" val="25559111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0214"/>
            <a:ext cx="5715000" cy="518318"/>
          </a:xfrm>
        </p:spPr>
        <p:txBody>
          <a:bodyPr/>
          <a:lstStyle/>
          <a:p>
            <a:r>
              <a:rPr lang="en-US" sz="2400" dirty="0"/>
              <a:t>Additional Project Status Information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3325682"/>
              </p:ext>
            </p:extLst>
          </p:nvPr>
        </p:nvGraphicFramePr>
        <p:xfrm>
          <a:off x="152400" y="787258"/>
          <a:ext cx="8839200" cy="535064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3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86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6633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Revision Request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Description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Project Phase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Additional Detail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3141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NPRR945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Net Metering Requirements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Not Started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Start delayed due to an internal project dependency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91682317"/>
                  </a:ext>
                </a:extLst>
              </a:tr>
              <a:tr h="228421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NPRR1004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Load Distribution Factor Process Update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Not Started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baseline="0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Analyzing a March 2024 start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50756942"/>
                  </a:ext>
                </a:extLst>
              </a:tr>
              <a:tr h="537778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NPRR1006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Update RT On-Line Reliability Deployment Price Adder Inputs to Match Actual Data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On Hold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Assessing start date options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26277214"/>
                  </a:ext>
                </a:extLst>
              </a:tr>
              <a:tr h="24790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NPRR1058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Resource Offer Modernization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Not Started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Assessing start date options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7331280"/>
                  </a:ext>
                </a:extLst>
              </a:tr>
              <a:tr h="52797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NPRR1091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Changes to Address Market Impacts of Additional Non-Spin Procurement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Not Started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2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Assessing start date options</a:t>
                      </a:r>
                      <a:endParaRPr lang="en-US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40530492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NPRR1128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Allow FFR Procurement up to FFR Limit Without Proration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Not Started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Assessing start date options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52580647"/>
                  </a:ext>
                </a:extLst>
              </a:tr>
              <a:tr h="24790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NPRR1131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Controllable Load Resource Participation in Non-Spin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Not Started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baseline="0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Analyzing a February 2024 start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16628470"/>
                  </a:ext>
                </a:extLst>
              </a:tr>
              <a:tr h="308118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FF0000"/>
                          </a:solidFill>
                        </a:rPr>
                        <a:t>NPRR1171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0" i="0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Requirements for DGRs and DESRs on Circuits Subject to Load Shedding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FF0000"/>
                          </a:solidFill>
                        </a:rPr>
                        <a:t>Not Started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baseline="0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Assessing options – 600+ hours of vendor labor required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32857396"/>
                  </a:ext>
                </a:extLst>
              </a:tr>
              <a:tr h="308118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FF0000"/>
                          </a:solidFill>
                        </a:rPr>
                        <a:t>SCR799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0" i="0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ERCOT Outage Study Cases in the System Operations Test Environment (SOTE)</a:t>
                      </a:r>
                      <a:endParaRPr lang="en-US" sz="1000" b="0" i="0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FF0000"/>
                          </a:solidFill>
                        </a:rPr>
                        <a:t>Not Started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baseline="0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Analyzing a July 2024 start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69248000"/>
                  </a:ext>
                </a:extLst>
              </a:tr>
              <a:tr h="308118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SCR805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Provide Early Access to Certain 60-Day Reports to TSPs Upon Request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Not Started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Assessing start date options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32344033"/>
                  </a:ext>
                </a:extLst>
              </a:tr>
              <a:tr h="472227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NPRR1007</a:t>
                      </a:r>
                    </a:p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NPRR1014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SCED Postings Gray-boxed in Section 3.2.5(4)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Publication of Resource and Load Information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Not Started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Increasing granularity for SCED disclosure reporting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84855098"/>
                  </a:ext>
                </a:extLst>
              </a:tr>
            </a:tbl>
          </a:graphicData>
        </a:graphic>
      </p:graphicFrame>
      <p:sp>
        <p:nvSpPr>
          <p:cNvPr id="6" name="TextBox 23">
            <a:extLst>
              <a:ext uri="{FF2B5EF4-FFF2-40B4-BE49-F238E27FC236}">
                <a16:creationId xmlns:a16="http://schemas.microsoft.com/office/drawing/2014/main" id="{07D12ECD-0303-4E19-9FF9-0FD6F77D1E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2800" y="6464675"/>
            <a:ext cx="2438400" cy="246221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</a:rPr>
              <a:t>Red Text</a:t>
            </a: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: New additions and updates</a:t>
            </a:r>
          </a:p>
        </p:txBody>
      </p:sp>
    </p:spTree>
    <p:extLst>
      <p:ext uri="{BB962C8B-B14F-4D97-AF65-F5344CB8AC3E}">
        <p14:creationId xmlns:p14="http://schemas.microsoft.com/office/powerpoint/2010/main" val="29447273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97022"/>
            <a:ext cx="8610600" cy="518318"/>
          </a:xfrm>
        </p:spPr>
        <p:txBody>
          <a:bodyPr/>
          <a:lstStyle/>
          <a:p>
            <a:r>
              <a:rPr lang="en-US" sz="2000" dirty="0"/>
              <a:t>Priority / Rank Recommendations for Revision Requests with Impacts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9749406"/>
              </p:ext>
            </p:extLst>
          </p:nvPr>
        </p:nvGraphicFramePr>
        <p:xfrm>
          <a:off x="89933" y="1215786"/>
          <a:ext cx="8955921" cy="11464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816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71185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4597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Revision Request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Description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Priority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Rank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Comments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0439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SCR825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ERCOT Voice Communications Aggregation</a:t>
                      </a:r>
                      <a:endParaRPr lang="en-US" sz="1000" b="0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TBD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TBD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More time needed to complete IA</a:t>
                      </a:r>
                      <a:endParaRPr lang="en-US" sz="1400" b="0" i="0" u="none" strike="noStrike" baseline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91913555"/>
                  </a:ext>
                </a:extLst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2543620"/>
              </p:ext>
            </p:extLst>
          </p:nvPr>
        </p:nvGraphicFramePr>
        <p:xfrm>
          <a:off x="3581400" y="998220"/>
          <a:ext cx="2133599" cy="2914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335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91455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Recommendations for…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6" name="TextBox 23"/>
          <p:cNvSpPr txBox="1">
            <a:spLocks noChangeArrowheads="1"/>
          </p:cNvSpPr>
          <p:nvPr/>
        </p:nvSpPr>
        <p:spPr bwMode="auto">
          <a:xfrm>
            <a:off x="2978714" y="6033262"/>
            <a:ext cx="3034172" cy="661720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u="sng" kern="0" dirty="0">
                <a:solidFill>
                  <a:srgbClr val="000000"/>
                </a:solidFill>
              </a:rPr>
              <a:t>PPL Rank Information</a:t>
            </a:r>
            <a:endParaRPr kumimoji="0" lang="en-US" sz="1000" i="0" u="sng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tabLst>
                <a:tab pos="2455863" algn="l"/>
              </a:tabLst>
              <a:defRPr/>
            </a:pPr>
            <a:r>
              <a:rPr lang="en-US" sz="900" b="0" kern="0" dirty="0">
                <a:solidFill>
                  <a:srgbClr val="000000"/>
                </a:solidFill>
              </a:rPr>
              <a:t>Next available 2023 Rank in Business Strategy 	= 3820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tabLst>
                <a:tab pos="2455863" algn="l"/>
              </a:tabLst>
              <a:defRPr/>
            </a:pPr>
            <a:r>
              <a:rPr lang="en-US" sz="900" b="0" kern="0" dirty="0">
                <a:solidFill>
                  <a:srgbClr val="000000"/>
                </a:solidFill>
              </a:rPr>
              <a:t>Next available 2024 Rank in Business Strategy 	= 4090</a:t>
            </a:r>
          </a:p>
          <a:p>
            <a:pPr lvl="0" eaLnBrk="1" fontAlgn="base" hangingPunct="1">
              <a:spcBef>
                <a:spcPct val="0"/>
              </a:spcBef>
              <a:spcAft>
                <a:spcPct val="0"/>
              </a:spcAft>
              <a:tabLst>
                <a:tab pos="2455863" algn="l"/>
              </a:tabLst>
              <a:defRPr/>
            </a:pPr>
            <a:r>
              <a:rPr lang="en-US" sz="900" b="0" kern="0" dirty="0">
                <a:solidFill>
                  <a:srgbClr val="000000"/>
                </a:solidFill>
              </a:rPr>
              <a:t>Next available Rank in Regulatory	=   380</a:t>
            </a:r>
          </a:p>
        </p:txBody>
      </p:sp>
    </p:spTree>
    <p:extLst>
      <p:ext uri="{BB962C8B-B14F-4D97-AF65-F5344CB8AC3E}">
        <p14:creationId xmlns:p14="http://schemas.microsoft.com/office/powerpoint/2010/main" val="1350252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6705600" cy="518318"/>
          </a:xfrm>
        </p:spPr>
        <p:txBody>
          <a:bodyPr/>
          <a:lstStyle/>
          <a:p>
            <a:r>
              <a:rPr lang="en-US" sz="2400" b="1" dirty="0">
                <a:solidFill>
                  <a:schemeClr val="accent1"/>
                </a:solidFill>
              </a:rPr>
              <a:t>Technology Working Group (TWG)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9C7C0899-E457-4E0E-9843-38E0B3739B05}"/>
              </a:ext>
            </a:extLst>
          </p:cNvPr>
          <p:cNvSpPr txBox="1">
            <a:spLocks/>
          </p:cNvSpPr>
          <p:nvPr/>
        </p:nvSpPr>
        <p:spPr>
          <a:xfrm>
            <a:off x="381000" y="1219200"/>
            <a:ext cx="7086600" cy="4724400"/>
          </a:xfrm>
          <a:prstGeom prst="rect">
            <a:avLst/>
          </a:prstGeom>
        </p:spPr>
        <p:txBody>
          <a:bodyPr lIns="91440" tIns="45720" rIns="91440" bIns="45720" anchor="t"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tabLst>
                <a:tab pos="788670" algn="l"/>
                <a:tab pos="2743200" algn="ctr"/>
                <a:tab pos="4105275" algn="l"/>
              </a:tabLst>
            </a:pPr>
            <a:r>
              <a:rPr lang="en-US" sz="1800" dirty="0"/>
              <a:t>TWG meeting held on 12/14/2023</a:t>
            </a:r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r>
              <a:rPr lang="en-US" sz="1800" dirty="0"/>
              <a:t>Agenda:</a:t>
            </a:r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 dirty="0"/>
          </a:p>
          <a:p>
            <a:pPr lvl="1">
              <a:tabLst>
                <a:tab pos="788670" algn="l"/>
                <a:tab pos="2743200" algn="ctr"/>
                <a:tab pos="4105275" algn="l"/>
              </a:tabLst>
            </a:pPr>
            <a:endParaRPr lang="en-US" sz="14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8ADC6FA-D6AE-F277-95EE-31515BDBA0C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43000" y="2057400"/>
            <a:ext cx="6183823" cy="3429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0927396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248F63C-08AC-4CDD-B36F-0851B11853CB}">
  <ds:schemaRefs>
    <ds:schemaRef ds:uri="http://schemas.openxmlformats.org/package/2006/metadata/core-properties"/>
    <ds:schemaRef ds:uri="http://schemas.microsoft.com/office/2006/documentManagement/types"/>
    <ds:schemaRef ds:uri="http://purl.org/dc/dcmitype/"/>
    <ds:schemaRef ds:uri="c34af464-7aa1-4edd-9be4-83dffc1cb926"/>
    <ds:schemaRef ds:uri="http://purl.org/dc/terms/"/>
    <ds:schemaRef ds:uri="http://purl.org/dc/elements/1.1/"/>
    <ds:schemaRef ds:uri="http://schemas.microsoft.com/office/infopath/2007/PartnerControls"/>
    <ds:schemaRef ds:uri="http://schemas.microsoft.com/office/2006/metadata/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686AC9E6-93EC-408A-81EA-765D121FF0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544811</TotalTime>
  <Words>1133</Words>
  <Application>Microsoft Office PowerPoint</Application>
  <PresentationFormat>On-screen Show (4:3)</PresentationFormat>
  <Paragraphs>565</Paragraphs>
  <Slides>9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Arial</vt:lpstr>
      <vt:lpstr>Calibri</vt:lpstr>
      <vt:lpstr>Courier New</vt:lpstr>
      <vt:lpstr>Wingdings</vt:lpstr>
      <vt:lpstr>1_Custom Design</vt:lpstr>
      <vt:lpstr>Office Theme</vt:lpstr>
      <vt:lpstr>Custom Design</vt:lpstr>
      <vt:lpstr>PowerPoint Presentation</vt:lpstr>
      <vt:lpstr>PowerPoint Presentation</vt:lpstr>
      <vt:lpstr>Recent / Upcoming Project Highlights</vt:lpstr>
      <vt:lpstr>Major Projects</vt:lpstr>
      <vt:lpstr>2023 Release Targets – Approved NPRRs / SCRs / xGRRs </vt:lpstr>
      <vt:lpstr>2024 Release Targets – Approved NPRRs / SCRs / xGRRs </vt:lpstr>
      <vt:lpstr>Additional Project Status Information</vt:lpstr>
      <vt:lpstr>Priority / Rank Recommendations for Revision Requests with Impacts</vt:lpstr>
      <vt:lpstr>Technology Working Group (TWG)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Anderson, Troy</cp:lastModifiedBy>
  <cp:revision>3123</cp:revision>
  <cp:lastPrinted>2023-11-09T04:45:04Z</cp:lastPrinted>
  <dcterms:created xsi:type="dcterms:W3CDTF">2016-01-21T15:20:31Z</dcterms:created>
  <dcterms:modified xsi:type="dcterms:W3CDTF">2023-12-14T14:55:13Z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SetDate">
    <vt:lpwstr>2023-07-13T14:03:21Z</vt:lpwstr>
  </property>
  <property fmtid="{D5CDD505-2E9C-101B-9397-08002B2CF9AE}" pid="5" name="MSIP_Label_7084cbda-52b8-46fb-a7b7-cb5bd465ed85_Method">
    <vt:lpwstr>Standard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SiteId">
    <vt:lpwstr>0afb747d-bff7-4596-a9fc-950ef9e0ec45</vt:lpwstr>
  </property>
  <property fmtid="{D5CDD505-2E9C-101B-9397-08002B2CF9AE}" pid="8" name="MSIP_Label_7084cbda-52b8-46fb-a7b7-cb5bd465ed85_ActionId">
    <vt:lpwstr>aeb57a52-e3b6-4d9f-97b5-8553c941019a</vt:lpwstr>
  </property>
  <property fmtid="{D5CDD505-2E9C-101B-9397-08002B2CF9AE}" pid="9" name="MSIP_Label_7084cbda-52b8-46fb-a7b7-cb5bd465ed85_ContentBits">
    <vt:lpwstr>0</vt:lpwstr>
  </property>
</Properties>
</file>