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61" r:id="rId5"/>
  </p:sldMasterIdLst>
  <p:notesMasterIdLst>
    <p:notesMasterId r:id="rId12"/>
  </p:notesMasterIdLst>
  <p:sldIdLst>
    <p:sldId id="256" r:id="rId6"/>
    <p:sldId id="268" r:id="rId7"/>
    <p:sldId id="271" r:id="rId8"/>
    <p:sldId id="269" r:id="rId9"/>
    <p:sldId id="270" r:id="rId10"/>
    <p:sldId id="264" r:id="rId11"/>
  </p:sldIdLst>
  <p:sldSz cx="9144000" cy="6858000" type="screen4x3"/>
  <p:notesSz cx="7010400" cy="9296400"/>
  <p:defaultTextStyle>
    <a:defPPr>
      <a:defRPr lang="en-US"/>
    </a:defPPr>
    <a:lvl1pPr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1pPr>
    <a:lvl2pPr marL="4572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2pPr>
    <a:lvl3pPr marL="9144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3pPr>
    <a:lvl4pPr marL="13716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4pPr>
    <a:lvl5pPr marL="18288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5pPr>
    <a:lvl6pPr marL="2286000" algn="l" defTabSz="914400" rtl="0" eaLnBrk="1" latinLnBrk="0" hangingPunct="1">
      <a:defRPr sz="2400" i="1" kern="1200">
        <a:solidFill>
          <a:schemeClr val="tx1"/>
        </a:solidFill>
        <a:latin typeface="Arial" charset="0"/>
        <a:ea typeface="ＭＳ Ｐゴシック" pitchFamily="84" charset="-128"/>
        <a:cs typeface="+mn-cs"/>
      </a:defRPr>
    </a:lvl6pPr>
    <a:lvl7pPr marL="2743200" algn="l" defTabSz="914400" rtl="0" eaLnBrk="1" latinLnBrk="0" hangingPunct="1">
      <a:defRPr sz="2400" i="1" kern="1200">
        <a:solidFill>
          <a:schemeClr val="tx1"/>
        </a:solidFill>
        <a:latin typeface="Arial" charset="0"/>
        <a:ea typeface="ＭＳ Ｐゴシック" pitchFamily="84" charset="-128"/>
        <a:cs typeface="+mn-cs"/>
      </a:defRPr>
    </a:lvl7pPr>
    <a:lvl8pPr marL="3200400" algn="l" defTabSz="914400" rtl="0" eaLnBrk="1" latinLnBrk="0" hangingPunct="1">
      <a:defRPr sz="2400" i="1" kern="1200">
        <a:solidFill>
          <a:schemeClr val="tx1"/>
        </a:solidFill>
        <a:latin typeface="Arial" charset="0"/>
        <a:ea typeface="ＭＳ Ｐゴシック" pitchFamily="84" charset="-128"/>
        <a:cs typeface="+mn-cs"/>
      </a:defRPr>
    </a:lvl8pPr>
    <a:lvl9pPr marL="3657600" algn="l" defTabSz="914400" rtl="0" eaLnBrk="1" latinLnBrk="0" hangingPunct="1">
      <a:defRPr sz="2400" i="1" kern="1200">
        <a:solidFill>
          <a:schemeClr val="tx1"/>
        </a:solidFill>
        <a:latin typeface="Arial" charset="0"/>
        <a:ea typeface="ＭＳ Ｐゴシック" pitchFamily="84" charset="-128"/>
        <a:cs typeface="+mn-cs"/>
      </a:defRPr>
    </a:lvl9pPr>
  </p:defaultTextStyle>
  <p:extLst>
    <p:ext uri="{EFAFB233-063F-42B5-8137-9DF3F51BA10A}">
      <p15:sldGuideLst xmlns:p15="http://schemas.microsoft.com/office/powerpoint/2012/main">
        <p15:guide id="1" orient="horz" pos="2112" userDrawn="1">
          <p15:clr>
            <a:srgbClr val="A4A3A4"/>
          </p15:clr>
        </p15:guide>
        <p15:guide id="2" pos="2880">
          <p15:clr>
            <a:srgbClr val="A4A3A4"/>
          </p15:clr>
        </p15:guide>
        <p15:guide id="3" orient="horz" pos="2260" userDrawn="1">
          <p15:clr>
            <a:srgbClr val="A4A3A4"/>
          </p15:clr>
        </p15:guide>
        <p15:guide id="4" pos="2980" userDrawn="1">
          <p15:clr>
            <a:srgbClr val="A4A3A4"/>
          </p15:clr>
        </p15:guide>
        <p15:guide id="5" orient="horz" pos="235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4472C4"/>
    <a:srgbClr val="FFC000"/>
    <a:srgbClr val="A5A5A5"/>
    <a:srgbClr val="5B9BD5"/>
    <a:srgbClr val="FF6600"/>
    <a:srgbClr val="5D85A9"/>
    <a:srgbClr val="AFCDE3"/>
    <a:srgbClr val="204C81"/>
    <a:srgbClr val="1939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513" autoAdjust="0"/>
  </p:normalViewPr>
  <p:slideViewPr>
    <p:cSldViewPr>
      <p:cViewPr varScale="1">
        <p:scale>
          <a:sx n="114" d="100"/>
          <a:sy n="114" d="100"/>
        </p:scale>
        <p:origin x="1560" y="102"/>
      </p:cViewPr>
      <p:guideLst>
        <p:guide orient="horz" pos="2112"/>
        <p:guide pos="2880"/>
        <p:guide orient="horz" pos="2260"/>
        <p:guide pos="2980"/>
        <p:guide orient="horz" pos="2352"/>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B0FC542F-8D3C-4847-93CC-E3B6CA37D9CC}" type="datetimeFigureOut">
              <a:rPr lang="en-US" smtClean="0"/>
              <a:pPr/>
              <a:t>12/11/2023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397EC48A-CACA-446F-81AF-F188FB520B0D}" type="slidenum">
              <a:rPr lang="en-US" smtClean="0"/>
              <a:pPr/>
              <a:t>‹#›</a:t>
            </a:fld>
            <a:endParaRPr lang="en-US"/>
          </a:p>
        </p:txBody>
      </p:sp>
    </p:spTree>
    <p:extLst>
      <p:ext uri="{BB962C8B-B14F-4D97-AF65-F5344CB8AC3E}">
        <p14:creationId xmlns:p14="http://schemas.microsoft.com/office/powerpoint/2010/main" val="3111448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7EC48A-CACA-446F-81AF-F188FB520B0D}" type="slidenum">
              <a:rPr lang="en-US" smtClean="0"/>
              <a:pPr/>
              <a:t>1</a:t>
            </a:fld>
            <a:endParaRPr lang="en-US"/>
          </a:p>
        </p:txBody>
      </p:sp>
    </p:spTree>
    <p:extLst>
      <p:ext uri="{BB962C8B-B14F-4D97-AF65-F5344CB8AC3E}">
        <p14:creationId xmlns:p14="http://schemas.microsoft.com/office/powerpoint/2010/main" val="2852370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B79D5C-24AE-4A2C-B476-EFA191A6DCF0}" type="slidenum">
              <a:rPr lang="en-US" smtClean="0"/>
              <a:pPr/>
              <a:t>2</a:t>
            </a:fld>
            <a:endParaRPr lang="en-US"/>
          </a:p>
        </p:txBody>
      </p:sp>
    </p:spTree>
    <p:extLst>
      <p:ext uri="{BB962C8B-B14F-4D97-AF65-F5344CB8AC3E}">
        <p14:creationId xmlns:p14="http://schemas.microsoft.com/office/powerpoint/2010/main" val="3593670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B79D5C-24AE-4A2C-B476-EFA191A6DCF0}" type="slidenum">
              <a:rPr lang="en-US" smtClean="0"/>
              <a:pPr/>
              <a:t>3</a:t>
            </a:fld>
            <a:endParaRPr lang="en-US"/>
          </a:p>
        </p:txBody>
      </p:sp>
    </p:spTree>
    <p:extLst>
      <p:ext uri="{BB962C8B-B14F-4D97-AF65-F5344CB8AC3E}">
        <p14:creationId xmlns:p14="http://schemas.microsoft.com/office/powerpoint/2010/main" val="164433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B79D5C-24AE-4A2C-B476-EFA191A6DCF0}" type="slidenum">
              <a:rPr lang="en-US" smtClean="0"/>
              <a:pPr/>
              <a:t>4</a:t>
            </a:fld>
            <a:endParaRPr lang="en-US"/>
          </a:p>
        </p:txBody>
      </p:sp>
    </p:spTree>
    <p:extLst>
      <p:ext uri="{BB962C8B-B14F-4D97-AF65-F5344CB8AC3E}">
        <p14:creationId xmlns:p14="http://schemas.microsoft.com/office/powerpoint/2010/main" val="4131818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B79D5C-24AE-4A2C-B476-EFA191A6DCF0}" type="slidenum">
              <a:rPr lang="en-US" smtClean="0"/>
              <a:pPr/>
              <a:t>5</a:t>
            </a:fld>
            <a:endParaRPr lang="en-US"/>
          </a:p>
        </p:txBody>
      </p:sp>
    </p:spTree>
    <p:extLst>
      <p:ext uri="{BB962C8B-B14F-4D97-AF65-F5344CB8AC3E}">
        <p14:creationId xmlns:p14="http://schemas.microsoft.com/office/powerpoint/2010/main" val="632456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noFill/>
        </p:spPr>
      </p:sp>
      <p:sp>
        <p:nvSpPr>
          <p:cNvPr id="29699" name="Notes Placeholder 2"/>
          <p:cNvSpPr>
            <a:spLocks noGrp="1"/>
          </p:cNvSpPr>
          <p:nvPr>
            <p:ph type="body" idx="1"/>
          </p:nvPr>
        </p:nvSpPr>
        <p:spPr>
          <a:noFill/>
          <a:ln/>
        </p:spPr>
        <p:txBody>
          <a:bodyPr/>
          <a:lstStyle/>
          <a:p>
            <a:endParaRPr lang="en-US" dirty="0"/>
          </a:p>
        </p:txBody>
      </p:sp>
      <p:sp>
        <p:nvSpPr>
          <p:cNvPr id="29700" name="Slide Number Placeholder 3"/>
          <p:cNvSpPr>
            <a:spLocks noGrp="1"/>
          </p:cNvSpPr>
          <p:nvPr>
            <p:ph type="sldNum" sz="quarter" idx="5"/>
          </p:nvPr>
        </p:nvSpPr>
        <p:spPr>
          <a:noFill/>
        </p:spPr>
        <p:txBody>
          <a:bodyPr/>
          <a:lstStyle/>
          <a:p>
            <a:fld id="{0C484B90-0160-4F8C-AFC2-20EC9FCCC15C}" type="slidenum">
              <a:rPr lang="en-US" smtClean="0"/>
              <a:pPr/>
              <a:t>6</a:t>
            </a:fld>
            <a:endParaRPr lang="en-US"/>
          </a:p>
        </p:txBody>
      </p:sp>
    </p:spTree>
    <p:extLst>
      <p:ext uri="{BB962C8B-B14F-4D97-AF65-F5344CB8AC3E}">
        <p14:creationId xmlns:p14="http://schemas.microsoft.com/office/powerpoint/2010/main" val="8280058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24276" y="0"/>
            <a:ext cx="9168276" cy="6898499"/>
          </a:xfrm>
          <a:prstGeom prst="rect">
            <a:avLst/>
          </a:prstGeom>
        </p:spPr>
      </p:pic>
      <p:sp>
        <p:nvSpPr>
          <p:cNvPr id="4" name="Rectangle 3"/>
          <p:cNvSpPr/>
          <p:nvPr userDrawn="1"/>
        </p:nvSpPr>
        <p:spPr bwMode="auto">
          <a:xfrm>
            <a:off x="4800600" y="4756294"/>
            <a:ext cx="4191000"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3" name="TextBox 2"/>
          <p:cNvSpPr txBox="1"/>
          <p:nvPr userDrawn="1"/>
        </p:nvSpPr>
        <p:spPr>
          <a:xfrm>
            <a:off x="2667000" y="4724400"/>
            <a:ext cx="6172200" cy="292388"/>
          </a:xfrm>
          <a:prstGeom prst="rect">
            <a:avLst/>
          </a:prstGeom>
          <a:noFill/>
        </p:spPr>
        <p:txBody>
          <a:bodyPr wrap="square" rtlCol="0">
            <a:spAutoFit/>
          </a:bodyPr>
          <a:lstStyle/>
          <a:p>
            <a:pPr algn="r"/>
            <a:r>
              <a:rPr lang="en-US" sz="1300" b="1" i="0" dirty="0">
                <a:solidFill>
                  <a:schemeClr val="accent1"/>
                </a:solidFill>
                <a:latin typeface="Tahoma" panose="020B0604030504040204" pitchFamily="34" charset="0"/>
                <a:ea typeface="Tahoma" panose="020B0604030504040204" pitchFamily="34" charset="0"/>
                <a:cs typeface="Tahoma" panose="020B0604030504040204" pitchFamily="34" charset="0"/>
              </a:rPr>
              <a:t>RELIABILITY</a:t>
            </a:r>
            <a:r>
              <a:rPr lang="en-US" sz="1300" b="1" i="0" baseline="0" dirty="0">
                <a:solidFill>
                  <a:schemeClr val="accent1"/>
                </a:solidFill>
                <a:latin typeface="Tahoma" panose="020B0604030504040204" pitchFamily="34" charset="0"/>
                <a:ea typeface="Tahoma" panose="020B0604030504040204" pitchFamily="34" charset="0"/>
                <a:cs typeface="Tahoma" panose="020B0604030504040204" pitchFamily="34" charset="0"/>
              </a:rPr>
              <a:t> | RESILIENCE | SECURITY</a:t>
            </a:r>
            <a:endParaRPr lang="en-US" sz="1300" b="1" i="0"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52038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9100" y="2468562"/>
            <a:ext cx="8305800" cy="2027238"/>
          </a:xfrm>
          <a:prstGeom prst="rect">
            <a:avLst/>
          </a:prstGeom>
        </p:spPr>
        <p:txBody>
          <a:bodyPr anchor="t" anchorCtr="0"/>
          <a:lstStyle>
            <a:lvl1pPr algn="ctr">
              <a:defRPr sz="2400" b="1" baseline="0">
                <a:solidFill>
                  <a:schemeClr val="tx2"/>
                </a:solidFill>
                <a:latin typeface="Tahoma" pitchFamily="34" charset="0"/>
                <a:ea typeface="Tahoma" pitchFamily="34" charset="0"/>
                <a:cs typeface="Tahoma" pitchFamily="34" charset="0"/>
              </a:defRPr>
            </a:lvl1pPr>
          </a:lstStyle>
          <a:p>
            <a:r>
              <a:rPr lang="en-US" dirty="0"/>
              <a:t>Subtitle Slide</a:t>
            </a:r>
          </a:p>
        </p:txBody>
      </p:sp>
    </p:spTree>
    <p:extLst>
      <p:ext uri="{BB962C8B-B14F-4D97-AF65-F5344CB8AC3E}">
        <p14:creationId xmlns:p14="http://schemas.microsoft.com/office/powerpoint/2010/main" val="4165487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95601" y="152400"/>
            <a:ext cx="60197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a:t>Slide Title</a:t>
            </a:r>
          </a:p>
        </p:txBody>
      </p:sp>
      <p:sp>
        <p:nvSpPr>
          <p:cNvPr id="11" name="Text Placeholder 3"/>
          <p:cNvSpPr>
            <a:spLocks noGrp="1"/>
          </p:cNvSpPr>
          <p:nvPr>
            <p:ph type="body" sz="half" idx="2"/>
          </p:nvPr>
        </p:nvSpPr>
        <p:spPr>
          <a:xfrm>
            <a:off x="346074" y="1325562"/>
            <a:ext cx="8416926" cy="4876800"/>
          </a:xfrm>
          <a:prstGeom prst="rect">
            <a:avLst/>
          </a:prstGeom>
        </p:spPr>
        <p:txBody>
          <a:bodyPr/>
          <a:lstStyle>
            <a:lvl1pPr marL="228600" marR="0" indent="-228600" algn="l" defTabSz="914400" rtl="0" eaLnBrk="1" fontAlgn="base" latinLnBrk="0" hangingPunct="1">
              <a:lnSpc>
                <a:spcPct val="100000"/>
              </a:lnSpc>
              <a:spcBef>
                <a:spcPts val="672"/>
              </a:spcBef>
              <a:spcAft>
                <a:spcPts val="0"/>
              </a:spcAft>
              <a:buClr>
                <a:srgbClr val="19396E"/>
              </a:buClr>
              <a:buSzPct val="150000"/>
              <a:buFont typeface="Arial" pitchFamily="34" charset="0"/>
              <a:buNone/>
              <a:tabLst/>
              <a:defRPr sz="2400" baseline="0">
                <a:solidFill>
                  <a:schemeClr val="accent6"/>
                </a:solidFill>
                <a:latin typeface="Calibri"/>
                <a:cs typeface="Calibri"/>
              </a:defRPr>
            </a:lvl1pPr>
            <a:lvl2pPr marL="457200" indent="-228600">
              <a:lnSpc>
                <a:spcPct val="100000"/>
              </a:lnSpc>
              <a:spcBef>
                <a:spcPts val="576"/>
              </a:spcBef>
              <a:spcAft>
                <a:spcPts val="0"/>
              </a:spcAft>
              <a:buClr>
                <a:srgbClr val="5D85A9"/>
              </a:buClr>
              <a:buFont typeface="Wingdings" charset="2"/>
              <a:buChar char="§"/>
              <a:defRPr sz="2000">
                <a:solidFill>
                  <a:schemeClr val="accent6"/>
                </a:solidFill>
                <a:latin typeface="Calibri"/>
                <a:cs typeface="Calibri"/>
              </a:defRPr>
            </a:lvl2pPr>
            <a:lvl3pPr marL="685800" indent="-228600">
              <a:lnSpc>
                <a:spcPct val="100000"/>
              </a:lnSpc>
              <a:spcBef>
                <a:spcPts val="480"/>
              </a:spcBef>
              <a:spcAft>
                <a:spcPts val="0"/>
              </a:spcAft>
              <a:buClr>
                <a:srgbClr val="19396E"/>
              </a:buClr>
              <a:buFont typeface="Courier New"/>
              <a:buChar char="o"/>
              <a:defRPr sz="1800">
                <a:solidFill>
                  <a:schemeClr val="accent6"/>
                </a:solidFill>
                <a:latin typeface="Calibri"/>
                <a:cs typeface="Calibri"/>
              </a:defRPr>
            </a:lvl3pPr>
            <a:lvl4pPr marL="914400" indent="-228600">
              <a:lnSpc>
                <a:spcPct val="100000"/>
              </a:lnSpc>
              <a:spcBef>
                <a:spcPts val="384"/>
              </a:spcBef>
              <a:spcAft>
                <a:spcPts val="0"/>
              </a:spcAft>
              <a:buClr>
                <a:srgbClr val="19396E"/>
              </a:buClr>
              <a:buFont typeface="Lucida Grande"/>
              <a:buChar char="­"/>
              <a:defRPr sz="1600" baseline="0">
                <a:solidFill>
                  <a:schemeClr val="accent6"/>
                </a:solidFill>
                <a:latin typeface="Calibri"/>
                <a:cs typeface="Calibri"/>
              </a:defRPr>
            </a:lvl4pPr>
            <a:lvl5pPr marL="2057400" indent="-228600">
              <a:lnSpc>
                <a:spcPct val="100000"/>
              </a:lnSpc>
              <a:spcBef>
                <a:spcPts val="384"/>
              </a:spcBef>
              <a:spcAft>
                <a:spcPts val="0"/>
              </a:spcAft>
              <a:buClr>
                <a:srgbClr val="19396E"/>
              </a:buClr>
              <a:buFont typeface="Wingdings" charset="2"/>
              <a:buChar char="§"/>
              <a:defRPr sz="1600">
                <a:solidFill>
                  <a:schemeClr val="tx1"/>
                </a:solidFill>
                <a:latin typeface="Calibri"/>
                <a:cs typeface="Calibri"/>
              </a:defRPr>
            </a:lvl5pPr>
            <a:lvl6pPr marL="2286000" indent="0">
              <a:buNone/>
              <a:defRPr sz="900"/>
            </a:lvl6pPr>
            <a:lvl7pPr marL="2743200" indent="0">
              <a:buNone/>
              <a:defRPr sz="900"/>
            </a:lvl7pPr>
            <a:lvl8pPr marL="3200400" indent="0">
              <a:buNone/>
              <a:defRPr sz="900"/>
            </a:lvl8pPr>
            <a:lvl9pPr marL="3657600" indent="0">
              <a:buNone/>
              <a:defRPr sz="900"/>
            </a:lvl9pPr>
          </a:lstStyle>
          <a:p>
            <a:pPr marL="228600" marR="0" lvl="0" indent="-228600" algn="l" defTabSz="914400" rtl="0" eaLnBrk="1" fontAlgn="base" latinLnBrk="0" hangingPunct="1">
              <a:lnSpc>
                <a:spcPct val="100000"/>
              </a:lnSpc>
              <a:spcBef>
                <a:spcPts val="672"/>
              </a:spcBef>
              <a:spcAft>
                <a:spcPts val="0"/>
              </a:spcAft>
              <a:buClr>
                <a:srgbClr val="19396E"/>
              </a:buClr>
              <a:buSzTx/>
              <a:tabLst/>
              <a:defRPr/>
            </a:pPr>
            <a:r>
              <a:rPr lang="en-US"/>
              <a:t>Click to edit Master text styles</a:t>
            </a:r>
          </a:p>
        </p:txBody>
      </p:sp>
    </p:spTree>
    <p:extLst>
      <p:ext uri="{BB962C8B-B14F-4D97-AF65-F5344CB8AC3E}">
        <p14:creationId xmlns:p14="http://schemas.microsoft.com/office/powerpoint/2010/main" val="2189818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ullets">
    <p:spTree>
      <p:nvGrpSpPr>
        <p:cNvPr id="1" name=""/>
        <p:cNvGrpSpPr/>
        <p:nvPr/>
      </p:nvGrpSpPr>
      <p:grpSpPr>
        <a:xfrm>
          <a:off x="0" y="0"/>
          <a:ext cx="0" cy="0"/>
          <a:chOff x="0" y="0"/>
          <a:chExt cx="0" cy="0"/>
        </a:xfrm>
      </p:grpSpPr>
      <p:sp>
        <p:nvSpPr>
          <p:cNvPr id="13" name="Content Placeholder 2"/>
          <p:cNvSpPr>
            <a:spLocks noGrp="1"/>
          </p:cNvSpPr>
          <p:nvPr>
            <p:ph sz="half" idx="10"/>
          </p:nvPr>
        </p:nvSpPr>
        <p:spPr>
          <a:xfrm>
            <a:off x="346074" y="1325562"/>
            <a:ext cx="8416926" cy="4846638"/>
          </a:xfrm>
          <a:prstGeom prst="rect">
            <a:avLst/>
          </a:prstGeom>
        </p:spPr>
        <p:txBody>
          <a:bodyPr/>
          <a:lstStyle>
            <a:lvl1pPr marL="228600" indent="-228600">
              <a:buClr>
                <a:srgbClr val="19396E"/>
              </a:buClr>
              <a:buSzPct val="100000"/>
              <a:defRPr sz="2400" baseline="0">
                <a:solidFill>
                  <a:schemeClr val="accent6"/>
                </a:solidFill>
                <a:latin typeface="Calibri" pitchFamily="34" charset="0"/>
              </a:defRPr>
            </a:lvl1pPr>
            <a:lvl2pPr marL="457200" indent="-228600">
              <a:buClr>
                <a:srgbClr val="5D85A9"/>
              </a:buClr>
              <a:buFont typeface="Wingdings" charset="2"/>
              <a:buChar char="§"/>
              <a:defRPr sz="2000">
                <a:solidFill>
                  <a:schemeClr val="accent6"/>
                </a:solidFill>
                <a:latin typeface="Calibri" pitchFamily="34" charset="0"/>
              </a:defRPr>
            </a:lvl2pPr>
            <a:lvl3pPr marL="685800" indent="-228600">
              <a:buClr>
                <a:srgbClr val="19396E"/>
              </a:buClr>
              <a:buFont typeface="Courier New"/>
              <a:buChar char="o"/>
              <a:defRPr sz="1800">
                <a:solidFill>
                  <a:schemeClr val="accent6"/>
                </a:solidFill>
                <a:latin typeface="Calibri" pitchFamily="34" charset="0"/>
              </a:defRPr>
            </a:lvl3pPr>
            <a:lvl4pPr marL="914400" indent="-228600">
              <a:buClr>
                <a:srgbClr val="19396E"/>
              </a:buClr>
              <a:defRPr sz="1600">
                <a:solidFill>
                  <a:schemeClr val="accent6"/>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itle 1"/>
          <p:cNvSpPr>
            <a:spLocks noGrp="1"/>
          </p:cNvSpPr>
          <p:nvPr>
            <p:ph type="title" hasCustomPrompt="1"/>
          </p:nvPr>
        </p:nvSpPr>
        <p:spPr>
          <a:xfrm>
            <a:off x="2895601" y="152400"/>
            <a:ext cx="60197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a:t>Slide Title</a:t>
            </a:r>
          </a:p>
        </p:txBody>
      </p:sp>
    </p:spTree>
    <p:extLst>
      <p:ext uri="{BB962C8B-B14F-4D97-AF65-F5344CB8AC3E}">
        <p14:creationId xmlns:p14="http://schemas.microsoft.com/office/powerpoint/2010/main" val="2431699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6" name="Content Placeholder 2"/>
          <p:cNvSpPr>
            <a:spLocks noGrp="1"/>
          </p:cNvSpPr>
          <p:nvPr>
            <p:ph sz="half" idx="10"/>
          </p:nvPr>
        </p:nvSpPr>
        <p:spPr>
          <a:xfrm>
            <a:off x="346074" y="1325562"/>
            <a:ext cx="4041648" cy="4846638"/>
          </a:xfrm>
          <a:prstGeom prst="rect">
            <a:avLst/>
          </a:prstGeom>
        </p:spPr>
        <p:txBody>
          <a:bodyPr/>
          <a:lstStyle>
            <a:lvl1pPr marL="228600" indent="-228600">
              <a:buClr>
                <a:srgbClr val="19396E"/>
              </a:buClr>
              <a:defRPr sz="2400" baseline="0">
                <a:solidFill>
                  <a:schemeClr val="accent6"/>
                </a:solidFill>
                <a:latin typeface="Calibri" pitchFamily="34" charset="0"/>
              </a:defRPr>
            </a:lvl1pPr>
            <a:lvl2pPr marL="457200" indent="-228600">
              <a:buClr>
                <a:srgbClr val="5D85A9"/>
              </a:buClr>
              <a:buFont typeface="Wingdings" charset="2"/>
              <a:buChar char="§"/>
              <a:defRPr sz="2000">
                <a:solidFill>
                  <a:schemeClr val="accent6"/>
                </a:solidFill>
                <a:latin typeface="Calibri" pitchFamily="34" charset="0"/>
              </a:defRPr>
            </a:lvl2pPr>
            <a:lvl3pPr marL="685800" indent="-228600">
              <a:buClr>
                <a:srgbClr val="19396E"/>
              </a:buClr>
              <a:buFont typeface="Courier New"/>
              <a:buChar char="o"/>
              <a:defRPr sz="1800">
                <a:solidFill>
                  <a:schemeClr val="accent6"/>
                </a:solidFill>
                <a:latin typeface="Calibri" pitchFamily="34" charset="0"/>
              </a:defRPr>
            </a:lvl3pPr>
            <a:lvl4pPr marL="914400" indent="-228600">
              <a:buClr>
                <a:srgbClr val="19396E"/>
              </a:buClr>
              <a:defRPr sz="1600">
                <a:solidFill>
                  <a:schemeClr val="accent6"/>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Content Placeholder 2"/>
          <p:cNvSpPr>
            <a:spLocks noGrp="1"/>
          </p:cNvSpPr>
          <p:nvPr>
            <p:ph sz="half" idx="11"/>
          </p:nvPr>
        </p:nvSpPr>
        <p:spPr>
          <a:xfrm>
            <a:off x="4568952" y="1325562"/>
            <a:ext cx="4041648" cy="4846638"/>
          </a:xfrm>
          <a:prstGeom prst="rect">
            <a:avLst/>
          </a:prstGeom>
        </p:spPr>
        <p:txBody>
          <a:bodyPr/>
          <a:lstStyle>
            <a:lvl1pPr marL="228600" indent="-228600">
              <a:buClr>
                <a:srgbClr val="19396E"/>
              </a:buClr>
              <a:defRPr sz="2400" baseline="0">
                <a:solidFill>
                  <a:schemeClr val="accent6"/>
                </a:solidFill>
                <a:latin typeface="Calibri" pitchFamily="34" charset="0"/>
              </a:defRPr>
            </a:lvl1pPr>
            <a:lvl2pPr marL="457200" indent="-228600">
              <a:buClr>
                <a:srgbClr val="5D85A9"/>
              </a:buClr>
              <a:buFont typeface="Wingdings" charset="2"/>
              <a:buChar char="§"/>
              <a:defRPr sz="2000">
                <a:solidFill>
                  <a:schemeClr val="accent6"/>
                </a:solidFill>
                <a:latin typeface="Calibri" pitchFamily="34" charset="0"/>
              </a:defRPr>
            </a:lvl2pPr>
            <a:lvl3pPr marL="685800" indent="-228600">
              <a:buClr>
                <a:srgbClr val="19396E"/>
              </a:buClr>
              <a:buFont typeface="Courier New"/>
              <a:buChar char="o"/>
              <a:defRPr sz="1800">
                <a:solidFill>
                  <a:schemeClr val="accent6"/>
                </a:solidFill>
                <a:latin typeface="Calibri" pitchFamily="34" charset="0"/>
              </a:defRPr>
            </a:lvl3pPr>
            <a:lvl4pPr marL="914400" indent="-228600">
              <a:buClr>
                <a:srgbClr val="19396E"/>
              </a:buClr>
              <a:defRPr sz="1600">
                <a:solidFill>
                  <a:schemeClr val="accent6"/>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1"/>
          <p:cNvSpPr>
            <a:spLocks noGrp="1"/>
          </p:cNvSpPr>
          <p:nvPr>
            <p:ph type="title" hasCustomPrompt="1"/>
          </p:nvPr>
        </p:nvSpPr>
        <p:spPr>
          <a:xfrm>
            <a:off x="2895601" y="152400"/>
            <a:ext cx="60197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a:t>Slide Title</a:t>
            </a:r>
          </a:p>
        </p:txBody>
      </p:sp>
    </p:spTree>
    <p:extLst>
      <p:ext uri="{BB962C8B-B14F-4D97-AF65-F5344CB8AC3E}">
        <p14:creationId xmlns:p14="http://schemas.microsoft.com/office/powerpoint/2010/main" val="2270830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46074" y="1325562"/>
            <a:ext cx="4040188" cy="639762"/>
          </a:xfrm>
          <a:prstGeom prst="rect">
            <a:avLst/>
          </a:prstGeom>
        </p:spPr>
        <p:txBody>
          <a:bodyPr anchor="b"/>
          <a:lstStyle>
            <a:lvl1pPr marL="0" indent="0">
              <a:buNone/>
              <a:defRPr sz="2400" b="1">
                <a:solidFill>
                  <a:srgbClr val="204C81"/>
                </a:solidFill>
                <a:latin typeface="Tahoma" pitchFamily="34" charset="0"/>
                <a:ea typeface="Tahoma" pitchFamily="34" charset="0"/>
                <a:cs typeface="Tahom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Column Title 1</a:t>
            </a:r>
          </a:p>
        </p:txBody>
      </p:sp>
      <p:sp>
        <p:nvSpPr>
          <p:cNvPr id="5" name="Text Placeholder 4"/>
          <p:cNvSpPr>
            <a:spLocks noGrp="1"/>
          </p:cNvSpPr>
          <p:nvPr>
            <p:ph type="body" sz="quarter" idx="3" hasCustomPrompt="1"/>
          </p:nvPr>
        </p:nvSpPr>
        <p:spPr>
          <a:xfrm>
            <a:off x="4572000" y="1325562"/>
            <a:ext cx="4041775" cy="639762"/>
          </a:xfrm>
          <a:prstGeom prst="rect">
            <a:avLst/>
          </a:prstGeom>
        </p:spPr>
        <p:txBody>
          <a:bodyPr anchor="b"/>
          <a:lstStyle>
            <a:lvl1pPr marL="0" indent="0">
              <a:buNone/>
              <a:defRPr sz="2400" b="1">
                <a:solidFill>
                  <a:srgbClr val="204C81"/>
                </a:solidFill>
                <a:latin typeface="Tahoma" pitchFamily="34" charset="0"/>
                <a:ea typeface="Tahoma" pitchFamily="34" charset="0"/>
                <a:cs typeface="Tahom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Column Title 2</a:t>
            </a:r>
          </a:p>
        </p:txBody>
      </p:sp>
      <p:sp>
        <p:nvSpPr>
          <p:cNvPr id="12" name="Content Placeholder 2"/>
          <p:cNvSpPr>
            <a:spLocks noGrp="1"/>
          </p:cNvSpPr>
          <p:nvPr>
            <p:ph sz="half" idx="11"/>
          </p:nvPr>
        </p:nvSpPr>
        <p:spPr>
          <a:xfrm>
            <a:off x="346074" y="1981200"/>
            <a:ext cx="4041648" cy="4038600"/>
          </a:xfrm>
          <a:prstGeom prst="rect">
            <a:avLst/>
          </a:prstGeom>
        </p:spPr>
        <p:txBody>
          <a:bodyPr/>
          <a:lstStyle>
            <a:lvl1pPr marL="228600" indent="-228600">
              <a:buClr>
                <a:srgbClr val="19396E"/>
              </a:buClr>
              <a:defRPr sz="2400" baseline="0">
                <a:solidFill>
                  <a:schemeClr val="accent6"/>
                </a:solidFill>
                <a:latin typeface="Calibri" pitchFamily="34" charset="0"/>
              </a:defRPr>
            </a:lvl1pPr>
            <a:lvl2pPr marL="457200" indent="-228600">
              <a:buClr>
                <a:srgbClr val="5D85A9"/>
              </a:buClr>
              <a:buFont typeface="Wingdings" charset="2"/>
              <a:buChar char="§"/>
              <a:defRPr sz="2000">
                <a:solidFill>
                  <a:schemeClr val="accent6"/>
                </a:solidFill>
                <a:latin typeface="Calibri" pitchFamily="34" charset="0"/>
              </a:defRPr>
            </a:lvl2pPr>
            <a:lvl3pPr marL="685800" indent="-228600">
              <a:buClr>
                <a:srgbClr val="5D85A9"/>
              </a:buClr>
              <a:buFont typeface="Courier New"/>
              <a:buChar char="o"/>
              <a:defRPr sz="1800">
                <a:solidFill>
                  <a:schemeClr val="accent6"/>
                </a:solidFill>
                <a:latin typeface="Calibri" pitchFamily="34" charset="0"/>
              </a:defRPr>
            </a:lvl3pPr>
            <a:lvl4pPr marL="914400" indent="-228600">
              <a:buClr>
                <a:srgbClr val="5D85A9"/>
              </a:buClr>
              <a:defRPr sz="1600">
                <a:solidFill>
                  <a:schemeClr val="accent6"/>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Content Placeholder 2"/>
          <p:cNvSpPr>
            <a:spLocks noGrp="1"/>
          </p:cNvSpPr>
          <p:nvPr>
            <p:ph sz="half" idx="12"/>
          </p:nvPr>
        </p:nvSpPr>
        <p:spPr>
          <a:xfrm>
            <a:off x="4572127" y="1981200"/>
            <a:ext cx="4041648" cy="4038600"/>
          </a:xfrm>
          <a:prstGeom prst="rect">
            <a:avLst/>
          </a:prstGeom>
        </p:spPr>
        <p:txBody>
          <a:bodyPr/>
          <a:lstStyle>
            <a:lvl1pPr marL="228600" indent="-228600">
              <a:buClr>
                <a:srgbClr val="19396E"/>
              </a:buClr>
              <a:defRPr sz="2400" baseline="0">
                <a:solidFill>
                  <a:schemeClr val="accent6"/>
                </a:solidFill>
                <a:latin typeface="Calibri" pitchFamily="34" charset="0"/>
              </a:defRPr>
            </a:lvl1pPr>
            <a:lvl2pPr marL="457200" indent="-228600">
              <a:buClr>
                <a:srgbClr val="5D85A9"/>
              </a:buClr>
              <a:buFont typeface="Wingdings" charset="2"/>
              <a:buChar char="§"/>
              <a:defRPr sz="2000">
                <a:solidFill>
                  <a:schemeClr val="accent6"/>
                </a:solidFill>
                <a:latin typeface="Calibri" pitchFamily="34" charset="0"/>
              </a:defRPr>
            </a:lvl2pPr>
            <a:lvl3pPr marL="685800" indent="-228600">
              <a:buClr>
                <a:srgbClr val="5D85A9"/>
              </a:buClr>
              <a:buFont typeface="Courier New"/>
              <a:buChar char="o"/>
              <a:defRPr sz="1800">
                <a:solidFill>
                  <a:schemeClr val="accent6"/>
                </a:solidFill>
                <a:latin typeface="Calibri" pitchFamily="34" charset="0"/>
              </a:defRPr>
            </a:lvl3pPr>
            <a:lvl4pPr marL="914400" indent="-228600">
              <a:buClr>
                <a:srgbClr val="5D85A9"/>
              </a:buClr>
              <a:defRPr sz="1600">
                <a:solidFill>
                  <a:schemeClr val="accent6"/>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1"/>
          <p:cNvSpPr>
            <a:spLocks noGrp="1"/>
          </p:cNvSpPr>
          <p:nvPr>
            <p:ph type="title" hasCustomPrompt="1"/>
          </p:nvPr>
        </p:nvSpPr>
        <p:spPr>
          <a:xfrm>
            <a:off x="2895601" y="152400"/>
            <a:ext cx="60197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a:t>Slide Title</a:t>
            </a:r>
          </a:p>
        </p:txBody>
      </p:sp>
    </p:spTree>
    <p:extLst>
      <p:ext uri="{BB962C8B-B14F-4D97-AF65-F5344CB8AC3E}">
        <p14:creationId xmlns:p14="http://schemas.microsoft.com/office/powerpoint/2010/main" val="1143797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sp>
        <p:nvSpPr>
          <p:cNvPr id="12" name="Picture Placeholder 2"/>
          <p:cNvSpPr>
            <a:spLocks noGrp="1"/>
          </p:cNvSpPr>
          <p:nvPr>
            <p:ph type="pic" idx="1"/>
          </p:nvPr>
        </p:nvSpPr>
        <p:spPr>
          <a:xfrm>
            <a:off x="1792288" y="1447799"/>
            <a:ext cx="5486400" cy="3279775"/>
          </a:xfrm>
          <a:prstGeom prst="rect">
            <a:avLst/>
          </a:prstGeom>
        </p:spPr>
        <p:txBody>
          <a:bodyPr/>
          <a:lstStyle>
            <a:lvl1pPr marL="0" indent="0">
              <a:buNone/>
              <a:defRPr sz="3200">
                <a:solidFill>
                  <a:schemeClr val="accent6"/>
                </a:solidFill>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accent6"/>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10"/>
          </p:nvPr>
        </p:nvSpPr>
        <p:spPr>
          <a:xfrm>
            <a:off x="1792288" y="4800600"/>
            <a:ext cx="5486400" cy="566928"/>
          </a:xfrm>
          <a:prstGeom prst="rect">
            <a:avLst/>
          </a:prstGeom>
        </p:spPr>
        <p:txBody>
          <a:bodyPr anchor="b" anchorCtr="0"/>
          <a:lstStyle>
            <a:lvl1pPr marL="0" indent="0">
              <a:buNone/>
              <a:defRPr sz="2000" b="1" i="0">
                <a:solidFill>
                  <a:schemeClr val="accent6"/>
                </a:solidFill>
                <a:latin typeface="Tahoma"/>
                <a:cs typeface="Tahom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itle 1"/>
          <p:cNvSpPr>
            <a:spLocks noGrp="1"/>
          </p:cNvSpPr>
          <p:nvPr>
            <p:ph type="title" hasCustomPrompt="1"/>
          </p:nvPr>
        </p:nvSpPr>
        <p:spPr>
          <a:xfrm>
            <a:off x="2895601" y="152400"/>
            <a:ext cx="60197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a:t>Slide Title</a:t>
            </a:r>
          </a:p>
        </p:txBody>
      </p:sp>
    </p:spTree>
    <p:extLst>
      <p:ext uri="{BB962C8B-B14F-4D97-AF65-F5344CB8AC3E}">
        <p14:creationId xmlns:p14="http://schemas.microsoft.com/office/powerpoint/2010/main" val="704763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895601" y="152400"/>
            <a:ext cx="60197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a:t>Slide Title</a:t>
            </a:r>
          </a:p>
        </p:txBody>
      </p:sp>
    </p:spTree>
    <p:extLst>
      <p:ext uri="{BB962C8B-B14F-4D97-AF65-F5344CB8AC3E}">
        <p14:creationId xmlns:p14="http://schemas.microsoft.com/office/powerpoint/2010/main" val="396269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amp;A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1219200"/>
            <a:ext cx="5029200" cy="5029200"/>
          </a:xfrm>
          <a:prstGeom prst="rect">
            <a:avLst/>
          </a:prstGeom>
        </p:spPr>
      </p:pic>
      <p:sp>
        <p:nvSpPr>
          <p:cNvPr id="5" name="Rectangle 4"/>
          <p:cNvSpPr>
            <a:spLocks noChangeArrowheads="1"/>
          </p:cNvSpPr>
          <p:nvPr userDrawn="1"/>
        </p:nvSpPr>
        <p:spPr bwMode="auto">
          <a:xfrm>
            <a:off x="0" y="2971800"/>
            <a:ext cx="9144000" cy="1168400"/>
          </a:xfrm>
          <a:prstGeom prst="rect">
            <a:avLst/>
          </a:prstGeom>
          <a:gradFill rotWithShape="1">
            <a:gsLst>
              <a:gs pos="0">
                <a:srgbClr val="5D85A9"/>
              </a:gs>
              <a:gs pos="100000">
                <a:srgbClr val="5D85A9">
                  <a:alpha val="20000"/>
                </a:srgbClr>
              </a:gs>
            </a:gsLst>
            <a:lin ang="0" scaled="1"/>
          </a:gradFill>
          <a:ln w="9525">
            <a:noFill/>
            <a:miter lim="800000"/>
            <a:headEnd/>
            <a:tailEnd/>
          </a:ln>
        </p:spPr>
        <p:txBody>
          <a:bodyPr wrap="none" anchor="ctr"/>
          <a:lstStyle/>
          <a:p>
            <a:endParaRPr lang="en-US" baseline="-25000"/>
          </a:p>
        </p:txBody>
      </p:sp>
      <p:sp>
        <p:nvSpPr>
          <p:cNvPr id="6" name="Text Box 5"/>
          <p:cNvSpPr txBox="1">
            <a:spLocks noChangeArrowheads="1"/>
          </p:cNvSpPr>
          <p:nvPr userDrawn="1"/>
        </p:nvSpPr>
        <p:spPr bwMode="auto">
          <a:xfrm>
            <a:off x="-1295400" y="3187700"/>
            <a:ext cx="8705850" cy="641350"/>
          </a:xfrm>
          <a:prstGeom prst="rect">
            <a:avLst/>
          </a:prstGeom>
          <a:noFill/>
          <a:ln w="9525">
            <a:noFill/>
            <a:miter lim="800000"/>
            <a:headEnd/>
            <a:tailEnd/>
          </a:ln>
        </p:spPr>
        <p:txBody>
          <a:bodyPr>
            <a:spAutoFit/>
          </a:bodyPr>
          <a:lstStyle/>
          <a:p>
            <a:pPr algn="ctr">
              <a:spcBef>
                <a:spcPct val="50000"/>
              </a:spcBef>
              <a:defRPr/>
            </a:pPr>
            <a:r>
              <a:rPr lang="en-US" sz="3600" b="1" i="0" dirty="0">
                <a:ln>
                  <a:solidFill>
                    <a:schemeClr val="bg2">
                      <a:alpha val="52000"/>
                    </a:schemeClr>
                  </a:solidFill>
                </a:ln>
                <a:solidFill>
                  <a:srgbClr val="000000"/>
                </a:solidFill>
                <a:latin typeface="Tahoma" pitchFamily="34" charset="0"/>
                <a:ea typeface="+mn-ea"/>
              </a:rPr>
              <a:t>Questions and Answers</a:t>
            </a:r>
            <a:endParaRPr lang="en-US" sz="1400" b="1" i="0" dirty="0">
              <a:ln>
                <a:solidFill>
                  <a:schemeClr val="bg2">
                    <a:alpha val="52000"/>
                  </a:schemeClr>
                </a:solidFill>
              </a:ln>
              <a:solidFill>
                <a:srgbClr val="000000"/>
              </a:solidFill>
              <a:latin typeface="Verdana" pitchFamily="34" charset="0"/>
              <a:ea typeface="+mn-ea"/>
            </a:endParaRPr>
          </a:p>
        </p:txBody>
      </p:sp>
    </p:spTree>
    <p:extLst>
      <p:ext uri="{BB962C8B-B14F-4D97-AF65-F5344CB8AC3E}">
        <p14:creationId xmlns:p14="http://schemas.microsoft.com/office/powerpoint/2010/main" val="879882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NERC_PPT_insideheader.pn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0" y="0"/>
            <a:ext cx="9144000" cy="1255776"/>
          </a:xfrm>
          <a:prstGeom prst="rect">
            <a:avLst/>
          </a:prstGeom>
        </p:spPr>
      </p:pic>
      <p:sp>
        <p:nvSpPr>
          <p:cNvPr id="10" name="Rectangle 9"/>
          <p:cNvSpPr txBox="1">
            <a:spLocks noChangeArrowheads="1"/>
          </p:cNvSpPr>
          <p:nvPr/>
        </p:nvSpPr>
        <p:spPr bwMode="auto">
          <a:xfrm>
            <a:off x="5638800" y="6400800"/>
            <a:ext cx="3352800" cy="457200"/>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lvl1pPr algn="r">
              <a:defRPr sz="1400" i="0">
                <a:solidFill>
                  <a:schemeClr val="bg1"/>
                </a:solidFill>
                <a:latin typeface="Tahoma" pitchFamily="84" charset="0"/>
              </a:defRPr>
            </a:lvl1pPr>
          </a:lstStyle>
          <a:p>
            <a:r>
              <a:rPr lang="en-US" sz="1200" b="1" dirty="0">
                <a:solidFill>
                  <a:srgbClr val="204C81"/>
                </a:solidFill>
              </a:rPr>
              <a:t>RELIABILITY | RESILIENCE</a:t>
            </a:r>
            <a:r>
              <a:rPr lang="en-US" sz="1200" b="1" baseline="0" dirty="0">
                <a:solidFill>
                  <a:srgbClr val="204C81"/>
                </a:solidFill>
              </a:rPr>
              <a:t> | SECURITY</a:t>
            </a:r>
            <a:endParaRPr lang="en-US" sz="1200" b="1" dirty="0">
              <a:solidFill>
                <a:srgbClr val="204C81"/>
              </a:solidFill>
            </a:endParaRPr>
          </a:p>
        </p:txBody>
      </p:sp>
      <p:sp>
        <p:nvSpPr>
          <p:cNvPr id="6" name="Rectangle 9"/>
          <p:cNvSpPr txBox="1">
            <a:spLocks noChangeArrowheads="1"/>
          </p:cNvSpPr>
          <p:nvPr/>
        </p:nvSpPr>
        <p:spPr bwMode="auto">
          <a:xfrm>
            <a:off x="457200" y="6400800"/>
            <a:ext cx="1905000" cy="457200"/>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lvl1pPr algn="r">
              <a:defRPr sz="1400" i="0">
                <a:solidFill>
                  <a:schemeClr val="bg1"/>
                </a:solidFill>
                <a:latin typeface="Tahoma" pitchFamily="84" charset="0"/>
              </a:defRPr>
            </a:lvl1pPr>
          </a:lstStyle>
          <a:p>
            <a:pPr algn="l"/>
            <a:fld id="{5F2A004B-6380-488C-8F66-3CBFEB92BB45}" type="slidenum">
              <a:rPr lang="en-US" sz="1200" b="1" smtClean="0">
                <a:solidFill>
                  <a:srgbClr val="204C81"/>
                </a:solidFill>
              </a:rPr>
              <a:pPr algn="l"/>
              <a:t>‹#›</a:t>
            </a:fld>
            <a:endParaRPr lang="en-US" sz="1200" b="1" dirty="0">
              <a:solidFill>
                <a:srgbClr val="204C81"/>
              </a:solidFill>
            </a:endParaRPr>
          </a:p>
        </p:txBody>
      </p:sp>
      <p:pic>
        <p:nvPicPr>
          <p:cNvPr id="2" name="Picture 1"/>
          <p:cNvPicPr>
            <a:picLocks noChangeAspect="1"/>
          </p:cNvPicPr>
          <p:nvPr userDrawn="1"/>
        </p:nvPicPr>
        <p:blipFill>
          <a:blip r:embed="rId12"/>
          <a:stretch>
            <a:fillRect/>
          </a:stretch>
        </p:blipFill>
        <p:spPr>
          <a:xfrm>
            <a:off x="381000" y="152400"/>
            <a:ext cx="2057400" cy="652294"/>
          </a:xfrm>
          <a:prstGeom prst="rect">
            <a:avLst/>
          </a:prstGeom>
        </p:spPr>
      </p:pic>
    </p:spTree>
    <p:extLst>
      <p:ext uri="{BB962C8B-B14F-4D97-AF65-F5344CB8AC3E}">
        <p14:creationId xmlns:p14="http://schemas.microsoft.com/office/powerpoint/2010/main" val="406337884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84" charset="-128"/>
        </a:defRPr>
      </a:lvl2pPr>
      <a:lvl3pPr algn="ctr" rtl="0" eaLnBrk="1" fontAlgn="base" hangingPunct="1">
        <a:spcBef>
          <a:spcPct val="0"/>
        </a:spcBef>
        <a:spcAft>
          <a:spcPct val="0"/>
        </a:spcAft>
        <a:defRPr sz="4400">
          <a:solidFill>
            <a:schemeClr val="tx2"/>
          </a:solidFill>
          <a:latin typeface="Arial" charset="0"/>
          <a:ea typeface="ＭＳ Ｐゴシック" pitchFamily="84" charset="-128"/>
        </a:defRPr>
      </a:lvl3pPr>
      <a:lvl4pPr algn="ctr" rtl="0" eaLnBrk="1" fontAlgn="base" hangingPunct="1">
        <a:spcBef>
          <a:spcPct val="0"/>
        </a:spcBef>
        <a:spcAft>
          <a:spcPct val="0"/>
        </a:spcAft>
        <a:defRPr sz="4400">
          <a:solidFill>
            <a:schemeClr val="tx2"/>
          </a:solidFill>
          <a:latin typeface="Arial" charset="0"/>
          <a:ea typeface="ＭＳ Ｐゴシック" pitchFamily="84" charset="-128"/>
        </a:defRPr>
      </a:lvl4pPr>
      <a:lvl5pPr algn="ctr" rtl="0" eaLnBrk="1" fontAlgn="base" hangingPunct="1">
        <a:spcBef>
          <a:spcPct val="0"/>
        </a:spcBef>
        <a:spcAft>
          <a:spcPct val="0"/>
        </a:spcAft>
        <a:defRPr sz="4400">
          <a:solidFill>
            <a:schemeClr val="tx2"/>
          </a:solidFill>
          <a:latin typeface="Arial" charset="0"/>
          <a:ea typeface="ＭＳ Ｐゴシック" pitchFamily="84"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84"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84"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84"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8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nerc.com/pa/rrm/Resources/Documents/MSA_Presentations_2023.pdf"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www.nerc.com/pa/rrm/ea/Lessons%20Learned%20Document%20Library/LL20230901_Abnormal_ACE_due_to_Model_Translation_Error.pdf"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nerc.com/pa/rrm/ea/Lessons%20Learned%20Document%20Library/LL20231101_Loss_of_Communication_to_Transmission_Substations.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mailto:wei.qiu@nerc.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457200" y="1849366"/>
            <a:ext cx="8534400" cy="2875033"/>
          </a:xfrm>
          <a:prstGeom prst="rect">
            <a:avLst/>
          </a:prstGeom>
        </p:spPr>
        <p:txBody>
          <a:bodyPr/>
          <a:lstStyle>
            <a:lvl1pPr algn="l">
              <a:lnSpc>
                <a:spcPct val="100000"/>
              </a:lnSpc>
              <a:defRPr sz="4400" b="0">
                <a:solidFill>
                  <a:schemeClr val="bg1"/>
                </a:solidFill>
                <a:latin typeface="Tahoma" pitchFamily="34" charset="0"/>
                <a:ea typeface="Tahoma" pitchFamily="34" charset="0"/>
                <a:cs typeface="Tahoma" pitchFamily="34" charset="0"/>
              </a:defRPr>
            </a:lvl1pPr>
          </a:lstStyle>
          <a:p>
            <a:pPr lvl="0" eaLnBrk="1" hangingPunct="1">
              <a:lnSpc>
                <a:spcPct val="110000"/>
              </a:lnSpc>
              <a:defRPr/>
            </a:pPr>
            <a:r>
              <a:rPr lang="en-US" sz="3600" b="1" i="0" kern="0" dirty="0">
                <a:latin typeface="Tahoma" pitchFamily="84" charset="0"/>
              </a:rPr>
              <a:t>NERC EMSWG Update</a:t>
            </a:r>
          </a:p>
          <a:p>
            <a:pPr marL="0" marR="0" lvl="0" indent="0" algn="l" defTabSz="914400" rtl="0" eaLnBrk="1" fontAlgn="base" latinLnBrk="0" hangingPunct="1">
              <a:lnSpc>
                <a:spcPct val="110000"/>
              </a:lnSpc>
              <a:spcBef>
                <a:spcPct val="0"/>
              </a:spcBef>
              <a:spcAft>
                <a:spcPct val="0"/>
              </a:spcAft>
              <a:buClrTx/>
              <a:buSzTx/>
              <a:buFontTx/>
              <a:buNone/>
              <a:tabLst/>
              <a:defRPr/>
            </a:pPr>
            <a:r>
              <a:rPr lang="en-US" sz="2400" i="0" kern="0" dirty="0">
                <a:latin typeface="Tahoma" pitchFamily="84" charset="0"/>
              </a:rPr>
              <a:t> </a:t>
            </a:r>
          </a:p>
          <a:p>
            <a:pPr marL="0" marR="0" lvl="0" indent="0" algn="l" defTabSz="914400" rtl="0" eaLnBrk="1" fontAlgn="base" latinLnBrk="0" hangingPunct="1">
              <a:lnSpc>
                <a:spcPct val="110000"/>
              </a:lnSpc>
              <a:spcBef>
                <a:spcPct val="0"/>
              </a:spcBef>
              <a:spcAft>
                <a:spcPct val="0"/>
              </a:spcAft>
              <a:buClrTx/>
              <a:buSzTx/>
              <a:buFontTx/>
              <a:buNone/>
              <a:tabLst/>
              <a:defRPr/>
            </a:pPr>
            <a:endParaRPr lang="en-US" sz="2000" i="0" kern="0" dirty="0">
              <a:latin typeface="Tahoma" pitchFamily="84" charset="0"/>
            </a:endParaRPr>
          </a:p>
          <a:p>
            <a:pPr lvl="0" eaLnBrk="1" hangingPunct="1">
              <a:lnSpc>
                <a:spcPct val="110000"/>
              </a:lnSpc>
              <a:defRPr/>
            </a:pPr>
            <a:r>
              <a:rPr lang="en-US" sz="2000" i="0" kern="0" dirty="0">
                <a:latin typeface="Tahoma" pitchFamily="84" charset="0"/>
              </a:rPr>
              <a:t>Wei Qiu, NERC EA</a:t>
            </a:r>
          </a:p>
          <a:p>
            <a:pPr lvl="0" eaLnBrk="1" hangingPunct="1">
              <a:lnSpc>
                <a:spcPct val="110000"/>
              </a:lnSpc>
              <a:defRPr/>
            </a:pPr>
            <a:r>
              <a:rPr lang="en-US" sz="2000" i="0" kern="0" dirty="0">
                <a:latin typeface="Tahoma" pitchFamily="84" charset="0"/>
              </a:rPr>
              <a:t>ERCOT TWG Conference Call</a:t>
            </a:r>
          </a:p>
          <a:p>
            <a:pPr lvl="0" eaLnBrk="1" hangingPunct="1">
              <a:lnSpc>
                <a:spcPct val="110000"/>
              </a:lnSpc>
              <a:defRPr/>
            </a:pPr>
            <a:r>
              <a:rPr lang="en-US" sz="2000" i="0" kern="0" dirty="0">
                <a:latin typeface="Tahoma" pitchFamily="84" charset="0"/>
              </a:rPr>
              <a:t>December 14, 2023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NERC EMSWG Officers Update</a:t>
            </a:r>
          </a:p>
        </p:txBody>
      </p:sp>
      <p:sp>
        <p:nvSpPr>
          <p:cNvPr id="4" name="Rectangle 3"/>
          <p:cNvSpPr/>
          <p:nvPr/>
        </p:nvSpPr>
        <p:spPr>
          <a:xfrm>
            <a:off x="533400" y="1295400"/>
            <a:ext cx="8077199" cy="4001095"/>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US" sz="2000" i="0" dirty="0">
                <a:latin typeface="Calibri" panose="020F0502020204030204" pitchFamily="34" charset="0"/>
              </a:rPr>
              <a:t>Phil Hoffer, AEP, stepped down as the NERC EMSWG chair position but remains a part of the group.  </a:t>
            </a:r>
          </a:p>
          <a:p>
            <a:pPr marL="342900" indent="-342900">
              <a:spcBef>
                <a:spcPts val="600"/>
              </a:spcBef>
              <a:spcAft>
                <a:spcPts val="600"/>
              </a:spcAft>
              <a:buFont typeface="Arial" panose="020B0604020202020204" pitchFamily="34" charset="0"/>
              <a:buChar char="•"/>
            </a:pPr>
            <a:r>
              <a:rPr lang="en-US" sz="2000" i="0" dirty="0">
                <a:latin typeface="Calibri" panose="020F0502020204030204" pitchFamily="34" charset="0"/>
              </a:rPr>
              <a:t>Rob Adams, FPL, stepped down as the NERC EMSWG vice chair position.</a:t>
            </a:r>
          </a:p>
          <a:p>
            <a:pPr marL="342900" indent="-342900">
              <a:spcBef>
                <a:spcPts val="600"/>
              </a:spcBef>
              <a:spcAft>
                <a:spcPts val="600"/>
              </a:spcAft>
              <a:buFont typeface="Arial" panose="020B0604020202020204" pitchFamily="34" charset="0"/>
              <a:buChar char="•"/>
            </a:pPr>
            <a:r>
              <a:rPr lang="en-US" sz="2000" i="0" dirty="0">
                <a:latin typeface="Calibri" panose="020F0502020204030204" pitchFamily="34" charset="0"/>
              </a:rPr>
              <a:t>New officers </a:t>
            </a:r>
          </a:p>
          <a:p>
            <a:pPr marL="800100" lvl="1" indent="-342900">
              <a:spcBef>
                <a:spcPts val="600"/>
              </a:spcBef>
              <a:spcAft>
                <a:spcPts val="600"/>
              </a:spcAft>
              <a:buFont typeface="Arial" panose="020B0604020202020204" pitchFamily="34" charset="0"/>
              <a:buChar char="•"/>
            </a:pPr>
            <a:r>
              <a:rPr lang="en-US" sz="2000" i="0" dirty="0">
                <a:latin typeface="Calibri" panose="020F0502020204030204" pitchFamily="34" charset="0"/>
              </a:rPr>
              <a:t>Chair: Rob Adams, FPL</a:t>
            </a:r>
          </a:p>
          <a:p>
            <a:pPr marL="800100" lvl="1" indent="-342900">
              <a:spcBef>
                <a:spcPts val="600"/>
              </a:spcBef>
              <a:spcAft>
                <a:spcPts val="600"/>
              </a:spcAft>
              <a:buFont typeface="Arial" panose="020B0604020202020204" pitchFamily="34" charset="0"/>
              <a:buChar char="•"/>
            </a:pPr>
            <a:r>
              <a:rPr lang="en-US" sz="2000" i="0" dirty="0">
                <a:latin typeface="Calibri" panose="020F0502020204030204" pitchFamily="34" charset="0"/>
              </a:rPr>
              <a:t>Vice Chair: Dwayne </a:t>
            </a:r>
            <a:r>
              <a:rPr lang="en-US" sz="2000" i="0" dirty="0" err="1">
                <a:latin typeface="Calibri" panose="020F0502020204030204" pitchFamily="34" charset="0"/>
              </a:rPr>
              <a:t>Fewless</a:t>
            </a:r>
            <a:r>
              <a:rPr lang="en-US" sz="2000" i="0" dirty="0">
                <a:latin typeface="Calibri" panose="020F0502020204030204" pitchFamily="34" charset="0"/>
              </a:rPr>
              <a:t>, </a:t>
            </a:r>
            <a:r>
              <a:rPr lang="en-US" sz="2000" i="0" dirty="0" err="1">
                <a:latin typeface="Calibri" panose="020F0502020204030204" pitchFamily="34" charset="0"/>
              </a:rPr>
              <a:t>ReliabilityFirst</a:t>
            </a:r>
            <a:endParaRPr lang="en-US" sz="2000" i="0" dirty="0">
              <a:latin typeface="Calibri" panose="020F0502020204030204" pitchFamily="34" charset="0"/>
            </a:endParaRPr>
          </a:p>
          <a:p>
            <a:pPr marL="800100" lvl="1" indent="-342900">
              <a:spcBef>
                <a:spcPts val="600"/>
              </a:spcBef>
              <a:spcAft>
                <a:spcPts val="600"/>
              </a:spcAft>
              <a:buFont typeface="Arial" panose="020B0604020202020204" pitchFamily="34" charset="0"/>
              <a:buChar char="•"/>
            </a:pPr>
            <a:r>
              <a:rPr lang="en-US" sz="2000" i="0" dirty="0">
                <a:latin typeface="Calibri" panose="020F0502020204030204" pitchFamily="34" charset="0"/>
              </a:rPr>
              <a:t>Approved by the NERC EAS</a:t>
            </a:r>
          </a:p>
          <a:p>
            <a:pPr marL="800100" lvl="1" indent="-342900">
              <a:spcBef>
                <a:spcPts val="600"/>
              </a:spcBef>
              <a:spcAft>
                <a:spcPts val="600"/>
              </a:spcAft>
              <a:buFont typeface="Arial" panose="020B0604020202020204" pitchFamily="34" charset="0"/>
              <a:buChar char="•"/>
            </a:pPr>
            <a:r>
              <a:rPr lang="en-US" sz="2000" i="0" dirty="0">
                <a:latin typeface="Calibri" panose="020F0502020204030204" pitchFamily="34" charset="0"/>
              </a:rPr>
              <a:t>Effective January 01, 2024</a:t>
            </a:r>
          </a:p>
          <a:p>
            <a:pPr marL="800100" lvl="1" indent="-342900">
              <a:spcBef>
                <a:spcPts val="600"/>
              </a:spcBef>
              <a:spcAft>
                <a:spcPts val="600"/>
              </a:spcAft>
              <a:buFont typeface="Arial" panose="020B0604020202020204" pitchFamily="34" charset="0"/>
              <a:buChar char="•"/>
            </a:pPr>
            <a:endParaRPr lang="en-US" i="0" dirty="0">
              <a:latin typeface="Calibri" panose="020F0502020204030204" pitchFamily="34" charset="0"/>
            </a:endParaRPr>
          </a:p>
        </p:txBody>
      </p:sp>
    </p:spTree>
    <p:extLst>
      <p:ext uri="{BB962C8B-B14F-4D97-AF65-F5344CB8AC3E}">
        <p14:creationId xmlns:p14="http://schemas.microsoft.com/office/powerpoint/2010/main" val="129820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2023 Monitoring and Situational Awareness Technical Conference</a:t>
            </a:r>
          </a:p>
        </p:txBody>
      </p:sp>
      <p:sp>
        <p:nvSpPr>
          <p:cNvPr id="3" name="Rectangle 2"/>
          <p:cNvSpPr/>
          <p:nvPr/>
        </p:nvSpPr>
        <p:spPr>
          <a:xfrm>
            <a:off x="609600" y="1295401"/>
            <a:ext cx="8305799" cy="3277820"/>
          </a:xfrm>
          <a:prstGeom prst="rect">
            <a:avLst/>
          </a:prstGeom>
        </p:spPr>
        <p:txBody>
          <a:bodyPr wrap="square">
            <a:spAutoFit/>
          </a:bodyPr>
          <a:lstStyle/>
          <a:p>
            <a:pPr>
              <a:spcBef>
                <a:spcPts val="600"/>
              </a:spcBef>
              <a:spcAft>
                <a:spcPts val="600"/>
              </a:spcAft>
            </a:pPr>
            <a:endParaRPr lang="en-US" i="0" dirty="0"/>
          </a:p>
          <a:p>
            <a:pPr marL="342900" indent="-342900">
              <a:spcBef>
                <a:spcPts val="600"/>
              </a:spcBef>
              <a:spcAft>
                <a:spcPts val="600"/>
              </a:spcAft>
              <a:buFont typeface="Arial" panose="020B0604020202020204" pitchFamily="34" charset="0"/>
              <a:buChar char="•"/>
            </a:pPr>
            <a:endParaRPr lang="en-US" i="0" dirty="0">
              <a:latin typeface="Calibri" panose="020F0502020204030204" pitchFamily="34" charset="0"/>
            </a:endParaRPr>
          </a:p>
          <a:p>
            <a:endParaRPr lang="en-US" dirty="0"/>
          </a:p>
          <a:p>
            <a:endParaRPr lang="en-US" dirty="0"/>
          </a:p>
          <a:p>
            <a:endParaRPr lang="en-US" dirty="0"/>
          </a:p>
          <a:p>
            <a:endParaRPr lang="en-US" dirty="0"/>
          </a:p>
          <a:p>
            <a:endParaRPr lang="en-US" dirty="0"/>
          </a:p>
          <a:p>
            <a:endParaRPr lang="en-US" dirty="0"/>
          </a:p>
        </p:txBody>
      </p:sp>
      <p:sp>
        <p:nvSpPr>
          <p:cNvPr id="4" name="Rectangle 3"/>
          <p:cNvSpPr/>
          <p:nvPr/>
        </p:nvSpPr>
        <p:spPr>
          <a:xfrm>
            <a:off x="609600" y="1066800"/>
            <a:ext cx="8077199" cy="4462760"/>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US" sz="2000" i="0" dirty="0">
                <a:latin typeface="Calibri" panose="020F0502020204030204" pitchFamily="34" charset="0"/>
              </a:rPr>
              <a:t>Location: WECC, Salt Lake City, UT</a:t>
            </a:r>
          </a:p>
          <a:p>
            <a:pPr marL="342900" indent="-342900">
              <a:spcBef>
                <a:spcPts val="600"/>
              </a:spcBef>
              <a:spcAft>
                <a:spcPts val="600"/>
              </a:spcAft>
              <a:buFont typeface="Arial" panose="020B0604020202020204" pitchFamily="34" charset="0"/>
              <a:buChar char="•"/>
            </a:pPr>
            <a:r>
              <a:rPr lang="en-US" sz="2000" i="0" dirty="0">
                <a:latin typeface="Calibri" panose="020F0502020204030204" pitchFamily="34" charset="0"/>
              </a:rPr>
              <a:t>Date and Time:  </a:t>
            </a:r>
          </a:p>
          <a:p>
            <a:pPr marL="800100" lvl="1" indent="-342900">
              <a:spcBef>
                <a:spcPts val="600"/>
              </a:spcBef>
              <a:spcAft>
                <a:spcPts val="600"/>
              </a:spcAft>
              <a:buFont typeface="Arial" panose="020B0604020202020204" pitchFamily="34" charset="0"/>
              <a:buChar char="•"/>
            </a:pPr>
            <a:r>
              <a:rPr lang="en-US" sz="2000" i="0" dirty="0">
                <a:latin typeface="Calibri" panose="020F0502020204030204" pitchFamily="34" charset="0"/>
              </a:rPr>
              <a:t>Tuesday, October 3, 2023,  9am – 5pm MT</a:t>
            </a:r>
          </a:p>
          <a:p>
            <a:pPr marL="800100" lvl="1" indent="-342900">
              <a:spcBef>
                <a:spcPts val="600"/>
              </a:spcBef>
              <a:spcAft>
                <a:spcPts val="600"/>
              </a:spcAft>
              <a:buFont typeface="Arial" panose="020B0604020202020204" pitchFamily="34" charset="0"/>
              <a:buChar char="•"/>
            </a:pPr>
            <a:r>
              <a:rPr lang="en-US" sz="2000" i="0" dirty="0">
                <a:latin typeface="Calibri" panose="020F0502020204030204" pitchFamily="34" charset="0"/>
              </a:rPr>
              <a:t>Wednesday, October 4, 2023, 9 am – 12pm MT</a:t>
            </a:r>
            <a:endParaRPr lang="en-US" i="0" dirty="0">
              <a:latin typeface="Calibri" panose="020F0502020204030204" pitchFamily="34" charset="0"/>
            </a:endParaRPr>
          </a:p>
          <a:p>
            <a:pPr marL="342900" indent="-342900">
              <a:spcBef>
                <a:spcPts val="600"/>
              </a:spcBef>
              <a:spcAft>
                <a:spcPts val="600"/>
              </a:spcAft>
              <a:buFont typeface="Arial" panose="020B0604020202020204" pitchFamily="34" charset="0"/>
              <a:buChar char="•"/>
            </a:pPr>
            <a:r>
              <a:rPr lang="en-US" sz="2000" i="0" dirty="0">
                <a:latin typeface="Calibri" panose="020F0502020204030204" pitchFamily="34" charset="0"/>
              </a:rPr>
              <a:t>Presentations – Clicking the link below or scan the QR code</a:t>
            </a:r>
          </a:p>
          <a:p>
            <a:pPr lvl="1">
              <a:spcBef>
                <a:spcPts val="600"/>
              </a:spcBef>
              <a:spcAft>
                <a:spcPts val="600"/>
              </a:spcAft>
            </a:pPr>
            <a:r>
              <a:rPr lang="en-US" sz="2000" dirty="0">
                <a:latin typeface="Calibri" panose="020F0502020204030204" pitchFamily="34" charset="0"/>
                <a:hlinkClick r:id="rId3"/>
              </a:rPr>
              <a:t>https://www.nerc.com/pa/rrm/Resources/Documents/MSA_Presentations_2023.pdf</a:t>
            </a:r>
            <a:r>
              <a:rPr lang="en-US" sz="2000" dirty="0">
                <a:latin typeface="Calibri" panose="020F0502020204030204" pitchFamily="34" charset="0"/>
              </a:rPr>
              <a:t> </a:t>
            </a:r>
          </a:p>
          <a:p>
            <a:pPr>
              <a:spcBef>
                <a:spcPts val="600"/>
              </a:spcBef>
              <a:spcAft>
                <a:spcPts val="600"/>
              </a:spcAft>
            </a:pPr>
            <a:endParaRPr lang="en-US" sz="2000" i="0" dirty="0">
              <a:latin typeface="Calibri" panose="020F0502020204030204" pitchFamily="34" charset="0"/>
            </a:endParaRPr>
          </a:p>
          <a:p>
            <a:pPr>
              <a:spcBef>
                <a:spcPts val="600"/>
              </a:spcBef>
              <a:spcAft>
                <a:spcPts val="600"/>
              </a:spcAft>
            </a:pPr>
            <a:endParaRPr lang="en-US" sz="2000" i="0" dirty="0">
              <a:latin typeface="Calibri" panose="020F0502020204030204" pitchFamily="34" charset="0"/>
            </a:endParaRPr>
          </a:p>
          <a:p>
            <a:pPr marL="800100" lvl="1" indent="-342900">
              <a:spcBef>
                <a:spcPts val="600"/>
              </a:spcBef>
              <a:spcAft>
                <a:spcPts val="600"/>
              </a:spcAft>
              <a:buFont typeface="Arial" panose="020B0604020202020204" pitchFamily="34" charset="0"/>
              <a:buChar char="•"/>
            </a:pPr>
            <a:endParaRPr lang="en-US" i="0" dirty="0">
              <a:latin typeface="Calibri" panose="020F0502020204030204" pitchFamily="34" charset="0"/>
            </a:endParaRPr>
          </a:p>
        </p:txBody>
      </p:sp>
      <p:pic>
        <p:nvPicPr>
          <p:cNvPr id="6" name="Picture 5">
            <a:extLst>
              <a:ext uri="{FF2B5EF4-FFF2-40B4-BE49-F238E27FC236}">
                <a16:creationId xmlns:a16="http://schemas.microsoft.com/office/drawing/2014/main" id="{B0D72034-2362-95EE-24C6-1B40575D8725}"/>
              </a:ext>
            </a:extLst>
          </p:cNvPr>
          <p:cNvPicPr>
            <a:picLocks noChangeAspect="1"/>
          </p:cNvPicPr>
          <p:nvPr/>
        </p:nvPicPr>
        <p:blipFill>
          <a:blip r:embed="rId4"/>
          <a:stretch>
            <a:fillRect/>
          </a:stretch>
        </p:blipFill>
        <p:spPr>
          <a:xfrm>
            <a:off x="990600" y="4038600"/>
            <a:ext cx="1685925" cy="1685925"/>
          </a:xfrm>
          <a:prstGeom prst="rect">
            <a:avLst/>
          </a:prstGeom>
        </p:spPr>
      </p:pic>
    </p:spTree>
    <p:extLst>
      <p:ext uri="{BB962C8B-B14F-4D97-AF65-F5344CB8AC3E}">
        <p14:creationId xmlns:p14="http://schemas.microsoft.com/office/powerpoint/2010/main" val="471728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EMS Lessons Learned</a:t>
            </a:r>
            <a:br>
              <a:rPr lang="en-US" dirty="0"/>
            </a:br>
            <a:r>
              <a:rPr lang="en-US" dirty="0"/>
              <a:t>Published</a:t>
            </a:r>
          </a:p>
        </p:txBody>
      </p:sp>
      <p:sp>
        <p:nvSpPr>
          <p:cNvPr id="3" name="Rectangle 2"/>
          <p:cNvSpPr/>
          <p:nvPr/>
        </p:nvSpPr>
        <p:spPr>
          <a:xfrm>
            <a:off x="609600" y="1295401"/>
            <a:ext cx="8305799" cy="3277820"/>
          </a:xfrm>
          <a:prstGeom prst="rect">
            <a:avLst/>
          </a:prstGeom>
        </p:spPr>
        <p:txBody>
          <a:bodyPr wrap="square">
            <a:spAutoFit/>
          </a:bodyPr>
          <a:lstStyle/>
          <a:p>
            <a:pPr>
              <a:spcBef>
                <a:spcPts val="600"/>
              </a:spcBef>
              <a:spcAft>
                <a:spcPts val="600"/>
              </a:spcAft>
            </a:pPr>
            <a:endParaRPr lang="en-US" i="0" dirty="0"/>
          </a:p>
          <a:p>
            <a:pPr marL="342900" indent="-342900">
              <a:spcBef>
                <a:spcPts val="600"/>
              </a:spcBef>
              <a:spcAft>
                <a:spcPts val="600"/>
              </a:spcAft>
              <a:buFont typeface="Arial" panose="020B0604020202020204" pitchFamily="34" charset="0"/>
              <a:buChar char="•"/>
            </a:pPr>
            <a:endParaRPr lang="en-US" i="0" dirty="0">
              <a:latin typeface="Calibri" panose="020F0502020204030204" pitchFamily="34" charset="0"/>
            </a:endParaRPr>
          </a:p>
          <a:p>
            <a:endParaRPr lang="en-US" dirty="0"/>
          </a:p>
          <a:p>
            <a:endParaRPr lang="en-US" dirty="0"/>
          </a:p>
          <a:p>
            <a:endParaRPr lang="en-US" dirty="0"/>
          </a:p>
          <a:p>
            <a:endParaRPr lang="en-US" dirty="0"/>
          </a:p>
          <a:p>
            <a:endParaRPr lang="en-US" dirty="0"/>
          </a:p>
          <a:p>
            <a:endParaRPr lang="en-US" dirty="0"/>
          </a:p>
        </p:txBody>
      </p:sp>
      <p:sp>
        <p:nvSpPr>
          <p:cNvPr id="4" name="Rectangle 3"/>
          <p:cNvSpPr/>
          <p:nvPr/>
        </p:nvSpPr>
        <p:spPr>
          <a:xfrm>
            <a:off x="609600" y="1066800"/>
            <a:ext cx="8077199" cy="6001643"/>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US" sz="2000" i="0" dirty="0">
                <a:latin typeface="Calibri" panose="020F0502020204030204" pitchFamily="34" charset="0"/>
              </a:rPr>
              <a:t>Abnormal Area Control Error due to a Model Translation Error</a:t>
            </a:r>
          </a:p>
          <a:p>
            <a:pPr lvl="3">
              <a:spcBef>
                <a:spcPts val="600"/>
              </a:spcBef>
              <a:spcAft>
                <a:spcPts val="600"/>
              </a:spcAft>
            </a:pPr>
            <a:r>
              <a:rPr lang="en-US" sz="1800" i="0" kern="0" dirty="0">
                <a:solidFill>
                  <a:srgbClr val="000000"/>
                </a:solidFill>
                <a:latin typeface="Calibri"/>
                <a:ea typeface="ＭＳ Ｐゴシック"/>
              </a:rPr>
              <a:t>After a scheduled quarterly model update, the entity experienced an abnormal Area Control Error (ACE) deviation from expected ranges. It was identified that the Automatic Generation Control (AGC) application sent invalid set point instructions to the generation fleet due to a model translation error. </a:t>
            </a:r>
            <a:r>
              <a:rPr lang="en-US" sz="1400" dirty="0">
                <a:hlinkClick r:id="rId3"/>
              </a:rPr>
              <a:t>LL20230901_Abnormal_ACE_due_to_Model_Translation_Error.pdf (nerc.com)</a:t>
            </a:r>
            <a:endParaRPr lang="en-US" sz="1400" dirty="0"/>
          </a:p>
          <a:p>
            <a:pPr marL="342900" lvl="2" indent="-342900">
              <a:spcBef>
                <a:spcPts val="600"/>
              </a:spcBef>
              <a:spcAft>
                <a:spcPts val="600"/>
              </a:spcAft>
              <a:buFont typeface="Arial" panose="020B0604020202020204" pitchFamily="34" charset="0"/>
              <a:buChar char="•"/>
            </a:pPr>
            <a:r>
              <a:rPr lang="en-US" sz="2000" i="0" dirty="0">
                <a:latin typeface="Calibri" panose="020F0502020204030204" pitchFamily="34" charset="0"/>
              </a:rPr>
              <a:t>Loss of Communication to Transmission Substations</a:t>
            </a:r>
          </a:p>
          <a:p>
            <a:pPr lvl="3" algn="just">
              <a:spcBef>
                <a:spcPts val="600"/>
              </a:spcBef>
              <a:spcAft>
                <a:spcPts val="600"/>
              </a:spcAft>
            </a:pPr>
            <a:r>
              <a:rPr lang="en-US" sz="1800" i="0" kern="0" dirty="0">
                <a:solidFill>
                  <a:srgbClr val="000000"/>
                </a:solidFill>
                <a:latin typeface="Calibri"/>
                <a:ea typeface="ＭＳ Ｐゴシック"/>
              </a:rPr>
              <a:t>A TO experienced an unplanned interruption on its “Path A” (fiber optic) that impacted several communication circuits due to previously rerouted circuits during an ongoing planned outage on “Path B”(microwave). As a result, select relay communications were affected in addition to the monitoring and control to several remote substations. As a result of this break, both analog communications and digital SCADA communications were interrupted for 11 hours and 30 minutes</a:t>
            </a:r>
          </a:p>
          <a:p>
            <a:pPr lvl="3" algn="just">
              <a:spcBef>
                <a:spcPts val="600"/>
              </a:spcBef>
              <a:spcAft>
                <a:spcPts val="600"/>
              </a:spcAft>
            </a:pPr>
            <a:r>
              <a:rPr lang="en-US" sz="1400" dirty="0">
                <a:hlinkClick r:id="rId4"/>
              </a:rPr>
              <a:t>LL20231101_Loss_of_Communication_to_Transmission_Substations.pdf (nerc.com)</a:t>
            </a:r>
            <a:endParaRPr lang="en-US" sz="1800" i="0" kern="0" dirty="0">
              <a:solidFill>
                <a:srgbClr val="000000"/>
              </a:solidFill>
              <a:latin typeface="Calibri"/>
              <a:ea typeface="ＭＳ Ｐゴシック"/>
            </a:endParaRPr>
          </a:p>
          <a:p>
            <a:pPr lvl="2">
              <a:spcBef>
                <a:spcPts val="600"/>
              </a:spcBef>
              <a:spcAft>
                <a:spcPts val="600"/>
              </a:spcAft>
            </a:pPr>
            <a:endParaRPr lang="en-US" sz="1800" i="0" kern="0" dirty="0">
              <a:solidFill>
                <a:srgbClr val="000000"/>
              </a:solidFill>
              <a:latin typeface="Calibri"/>
              <a:ea typeface="ＭＳ Ｐゴシック"/>
            </a:endParaRPr>
          </a:p>
        </p:txBody>
      </p:sp>
      <p:pic>
        <p:nvPicPr>
          <p:cNvPr id="6" name="Picture 5">
            <a:extLst>
              <a:ext uri="{FF2B5EF4-FFF2-40B4-BE49-F238E27FC236}">
                <a16:creationId xmlns:a16="http://schemas.microsoft.com/office/drawing/2014/main" id="{B049BF96-BB1A-2BF2-98BD-57EB162CE789}"/>
              </a:ext>
            </a:extLst>
          </p:cNvPr>
          <p:cNvPicPr>
            <a:picLocks noChangeAspect="1"/>
          </p:cNvPicPr>
          <p:nvPr/>
        </p:nvPicPr>
        <p:blipFill>
          <a:blip r:embed="rId5"/>
          <a:stretch>
            <a:fillRect/>
          </a:stretch>
        </p:blipFill>
        <p:spPr>
          <a:xfrm>
            <a:off x="762000" y="1524000"/>
            <a:ext cx="1304925" cy="1304925"/>
          </a:xfrm>
          <a:prstGeom prst="rect">
            <a:avLst/>
          </a:prstGeom>
        </p:spPr>
      </p:pic>
      <p:pic>
        <p:nvPicPr>
          <p:cNvPr id="8" name="Picture 7">
            <a:extLst>
              <a:ext uri="{FF2B5EF4-FFF2-40B4-BE49-F238E27FC236}">
                <a16:creationId xmlns:a16="http://schemas.microsoft.com/office/drawing/2014/main" id="{C783A286-7082-A1BF-7FC8-5EB9B36845D3}"/>
              </a:ext>
            </a:extLst>
          </p:cNvPr>
          <p:cNvPicPr>
            <a:picLocks noChangeAspect="1"/>
          </p:cNvPicPr>
          <p:nvPr/>
        </p:nvPicPr>
        <p:blipFill>
          <a:blip r:embed="rId6"/>
          <a:stretch>
            <a:fillRect/>
          </a:stretch>
        </p:blipFill>
        <p:spPr>
          <a:xfrm>
            <a:off x="762000" y="3733800"/>
            <a:ext cx="1304925" cy="1304925"/>
          </a:xfrm>
          <a:prstGeom prst="rect">
            <a:avLst/>
          </a:prstGeom>
        </p:spPr>
      </p:pic>
    </p:spTree>
    <p:extLst>
      <p:ext uri="{BB962C8B-B14F-4D97-AF65-F5344CB8AC3E}">
        <p14:creationId xmlns:p14="http://schemas.microsoft.com/office/powerpoint/2010/main" val="3579964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EMS Lessons Learned</a:t>
            </a:r>
            <a:br>
              <a:rPr lang="en-US" dirty="0"/>
            </a:br>
            <a:r>
              <a:rPr lang="en-US" dirty="0"/>
              <a:t>In-process</a:t>
            </a:r>
          </a:p>
        </p:txBody>
      </p:sp>
      <p:sp>
        <p:nvSpPr>
          <p:cNvPr id="3" name="Rectangle 2"/>
          <p:cNvSpPr/>
          <p:nvPr/>
        </p:nvSpPr>
        <p:spPr>
          <a:xfrm>
            <a:off x="609600" y="1295401"/>
            <a:ext cx="8305799" cy="3277820"/>
          </a:xfrm>
          <a:prstGeom prst="rect">
            <a:avLst/>
          </a:prstGeom>
        </p:spPr>
        <p:txBody>
          <a:bodyPr wrap="square">
            <a:spAutoFit/>
          </a:bodyPr>
          <a:lstStyle/>
          <a:p>
            <a:pPr>
              <a:spcBef>
                <a:spcPts val="600"/>
              </a:spcBef>
              <a:spcAft>
                <a:spcPts val="600"/>
              </a:spcAft>
            </a:pPr>
            <a:endParaRPr lang="en-US" i="0" dirty="0"/>
          </a:p>
          <a:p>
            <a:pPr marL="342900" indent="-342900">
              <a:spcBef>
                <a:spcPts val="600"/>
              </a:spcBef>
              <a:spcAft>
                <a:spcPts val="600"/>
              </a:spcAft>
              <a:buFont typeface="Arial" panose="020B0604020202020204" pitchFamily="34" charset="0"/>
              <a:buChar char="•"/>
            </a:pPr>
            <a:endParaRPr lang="en-US" i="0" dirty="0">
              <a:latin typeface="Calibri" panose="020F0502020204030204" pitchFamily="34" charset="0"/>
            </a:endParaRPr>
          </a:p>
          <a:p>
            <a:endParaRPr lang="en-US" dirty="0"/>
          </a:p>
          <a:p>
            <a:endParaRPr lang="en-US" dirty="0"/>
          </a:p>
          <a:p>
            <a:endParaRPr lang="en-US" dirty="0"/>
          </a:p>
          <a:p>
            <a:endParaRPr lang="en-US" dirty="0"/>
          </a:p>
          <a:p>
            <a:endParaRPr lang="en-US" dirty="0"/>
          </a:p>
          <a:p>
            <a:endParaRPr lang="en-US" dirty="0"/>
          </a:p>
        </p:txBody>
      </p:sp>
      <p:sp>
        <p:nvSpPr>
          <p:cNvPr id="4" name="Rectangle 3"/>
          <p:cNvSpPr/>
          <p:nvPr/>
        </p:nvSpPr>
        <p:spPr>
          <a:xfrm>
            <a:off x="609600" y="1066800"/>
            <a:ext cx="8077199" cy="1661993"/>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US" sz="2000" i="0" dirty="0">
                <a:latin typeface="Calibri" panose="020F0502020204030204" pitchFamily="34" charset="0"/>
              </a:rPr>
              <a:t>Loss of Visibility from Lack of Contractor Oversight</a:t>
            </a:r>
          </a:p>
          <a:p>
            <a:pPr lvl="2">
              <a:spcBef>
                <a:spcPts val="600"/>
              </a:spcBef>
              <a:spcAft>
                <a:spcPts val="600"/>
              </a:spcAft>
            </a:pPr>
            <a:r>
              <a:rPr lang="en-US" sz="1800" i="0" kern="0" dirty="0">
                <a:solidFill>
                  <a:srgbClr val="000000"/>
                </a:solidFill>
                <a:latin typeface="Calibri"/>
                <a:ea typeface="ＭＳ Ｐゴシック"/>
              </a:rPr>
              <a:t>During scheduled work, DC power was lost to both telecommunication racks (A and B) at the BES substation interrupting all telecommunications equipment fed from both “A” and “B” racks which resulted in the loss of visibility to 135 Remote Terminal Units (RTUs).</a:t>
            </a:r>
          </a:p>
        </p:txBody>
      </p:sp>
    </p:spTree>
    <p:extLst>
      <p:ext uri="{BB962C8B-B14F-4D97-AF65-F5344CB8AC3E}">
        <p14:creationId xmlns:p14="http://schemas.microsoft.com/office/powerpoint/2010/main" val="21123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219200"/>
            <a:ext cx="5029200" cy="5029200"/>
          </a:xfrm>
          <a:prstGeom prst="rect">
            <a:avLst/>
          </a:prstGeom>
        </p:spPr>
      </p:pic>
      <p:sp>
        <p:nvSpPr>
          <p:cNvPr id="17411" name="Rectangle 4"/>
          <p:cNvSpPr>
            <a:spLocks noChangeArrowheads="1"/>
          </p:cNvSpPr>
          <p:nvPr/>
        </p:nvSpPr>
        <p:spPr bwMode="auto">
          <a:xfrm>
            <a:off x="0" y="2971800"/>
            <a:ext cx="9144000" cy="1168400"/>
          </a:xfrm>
          <a:prstGeom prst="rect">
            <a:avLst/>
          </a:prstGeom>
          <a:gradFill rotWithShape="1">
            <a:gsLst>
              <a:gs pos="0">
                <a:srgbClr val="5D85A9"/>
              </a:gs>
              <a:gs pos="100000">
                <a:srgbClr val="5D85A9">
                  <a:alpha val="20000"/>
                </a:srgbClr>
              </a:gs>
            </a:gsLst>
            <a:lin ang="0" scaled="1"/>
          </a:gradFill>
          <a:ln w="9525">
            <a:noFill/>
            <a:miter lim="800000"/>
            <a:headEnd/>
            <a:tailEnd/>
          </a:ln>
        </p:spPr>
        <p:txBody>
          <a:bodyPr wrap="none" anchor="ctr"/>
          <a:lstStyle/>
          <a:p>
            <a:endParaRPr lang="en-US" baseline="-25000"/>
          </a:p>
        </p:txBody>
      </p:sp>
      <p:sp>
        <p:nvSpPr>
          <p:cNvPr id="17413" name="Text Box 5"/>
          <p:cNvSpPr txBox="1">
            <a:spLocks noChangeArrowheads="1"/>
          </p:cNvSpPr>
          <p:nvPr/>
        </p:nvSpPr>
        <p:spPr bwMode="auto">
          <a:xfrm>
            <a:off x="-1295400" y="3187700"/>
            <a:ext cx="8705850" cy="641350"/>
          </a:xfrm>
          <a:prstGeom prst="rect">
            <a:avLst/>
          </a:prstGeom>
          <a:noFill/>
          <a:ln w="9525">
            <a:noFill/>
            <a:miter lim="800000"/>
            <a:headEnd/>
            <a:tailEnd/>
          </a:ln>
        </p:spPr>
        <p:txBody>
          <a:bodyPr>
            <a:spAutoFit/>
          </a:bodyPr>
          <a:lstStyle/>
          <a:p>
            <a:pPr algn="ctr">
              <a:spcBef>
                <a:spcPct val="50000"/>
              </a:spcBef>
              <a:defRPr/>
            </a:pPr>
            <a:r>
              <a:rPr lang="en-US" sz="3600" b="1" i="0" dirty="0">
                <a:ln>
                  <a:solidFill>
                    <a:schemeClr val="bg2">
                      <a:alpha val="52000"/>
                    </a:schemeClr>
                  </a:solidFill>
                </a:ln>
                <a:solidFill>
                  <a:srgbClr val="000000"/>
                </a:solidFill>
                <a:latin typeface="Tahoma" pitchFamily="34" charset="0"/>
                <a:ea typeface="+mn-ea"/>
              </a:rPr>
              <a:t>Questions and Answers</a:t>
            </a:r>
            <a:endParaRPr lang="en-US" sz="1400" b="1" i="0" dirty="0">
              <a:ln>
                <a:solidFill>
                  <a:schemeClr val="bg2">
                    <a:alpha val="52000"/>
                  </a:schemeClr>
                </a:solidFill>
              </a:ln>
              <a:solidFill>
                <a:srgbClr val="000000"/>
              </a:solidFill>
              <a:latin typeface="Verdana" pitchFamily="34" charset="0"/>
              <a:ea typeface="+mn-ea"/>
            </a:endParaRPr>
          </a:p>
        </p:txBody>
      </p:sp>
      <p:sp>
        <p:nvSpPr>
          <p:cNvPr id="6" name="Rectangle 5"/>
          <p:cNvSpPr/>
          <p:nvPr/>
        </p:nvSpPr>
        <p:spPr>
          <a:xfrm>
            <a:off x="5562600" y="5105400"/>
            <a:ext cx="3015569" cy="830997"/>
          </a:xfrm>
          <a:prstGeom prst="rect">
            <a:avLst/>
          </a:prstGeom>
        </p:spPr>
        <p:txBody>
          <a:bodyPr wrap="none">
            <a:spAutoFit/>
          </a:bodyPr>
          <a:lstStyle/>
          <a:p>
            <a:r>
              <a:rPr lang="en-US" i="0" kern="0" dirty="0">
                <a:solidFill>
                  <a:schemeClr val="accent6"/>
                </a:solidFill>
                <a:latin typeface="Tahoma" pitchFamily="84" charset="0"/>
              </a:rPr>
              <a:t>Contact Information:</a:t>
            </a:r>
          </a:p>
          <a:p>
            <a:r>
              <a:rPr lang="en-US" i="0" kern="0" dirty="0">
                <a:solidFill>
                  <a:schemeClr val="accent6"/>
                </a:solidFill>
                <a:latin typeface="Tahoma" pitchFamily="84" charset="0"/>
                <a:hlinkClick r:id="rId4"/>
              </a:rPr>
              <a:t>wei.qiu@nerc.net</a:t>
            </a:r>
            <a:r>
              <a:rPr lang="en-US" i="0" kern="0" dirty="0">
                <a:solidFill>
                  <a:schemeClr val="accent6"/>
                </a:solidFill>
                <a:latin typeface="Tahoma" pitchFamily="84" charset="0"/>
              </a:rPr>
              <a:t> </a:t>
            </a:r>
          </a:p>
        </p:txBody>
      </p:sp>
    </p:spTree>
  </p:cSld>
  <p:clrMapOvr>
    <a:masterClrMapping/>
  </p:clrMapOvr>
  <p:transition/>
</p:sld>
</file>

<file path=ppt/theme/theme1.xml><?xml version="1.0" encoding="utf-8"?>
<a:theme xmlns:a="http://schemas.openxmlformats.org/drawingml/2006/main" name="NERCTheme">
  <a:themeElements>
    <a:clrScheme name="Custom 13">
      <a:dk1>
        <a:srgbClr val="000000"/>
      </a:dk1>
      <a:lt1>
        <a:srgbClr val="FFFFFF"/>
      </a:lt1>
      <a:dk2>
        <a:srgbClr val="000000"/>
      </a:dk2>
      <a:lt2>
        <a:srgbClr val="808080"/>
      </a:lt2>
      <a:accent1>
        <a:srgbClr val="204C81"/>
      </a:accent1>
      <a:accent2>
        <a:srgbClr val="5D85A9"/>
      </a:accent2>
      <a:accent3>
        <a:srgbClr val="FFFFFF"/>
      </a:accent3>
      <a:accent4>
        <a:srgbClr val="AFCDE3"/>
      </a:accent4>
      <a:accent5>
        <a:srgbClr val="D8D8D8"/>
      </a:accent5>
      <a:accent6>
        <a:srgbClr val="000000"/>
      </a:accent6>
      <a:hlink>
        <a:srgbClr val="0000FF"/>
      </a:hlink>
      <a:folHlink>
        <a:srgbClr val="6600CC"/>
      </a:folHlink>
    </a:clrScheme>
    <a:fontScheme name="Custom 1">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ERC PowerPoint [Read-Only]" id="{77F4E0FA-4EE5-45E1-8F6E-780D4E2D0A94}" vid="{8261BCB5-2B44-4CD2-9CF8-AAC0526D30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Document_x0020_Name xmlns="a614bff7-06ef-4380-81cc-ebb8f858167d">NERC PowerPoint</Document_x0020_Name>
    <Document_x0020_Category xmlns="a614bff7-06ef-4380-81cc-ebb8f858167d">Template</Document_x0020_Category>
    <Owner xmlns="a614bff7-06ef-4380-81cc-ebb8f858167d">
      <UserInfo>
        <DisplayName>Alex Carlson</DisplayName>
        <AccountId>178</AccountId>
        <AccountType/>
      </UserInfo>
    </Owner>
    <_dlc_DocId xmlns="be72bb46-7b96-43f6-b3d2-cb56bca42853">4MTZNK5M4YKK-1380784637-32</_dlc_DocId>
    <_dlc_DocIdUrl xmlns="be72bb46-7b96-43f6-b3d2-cb56bca42853">
      <Url>http://infohub.internal.nerc.com/_layouts/15/DocIdRedir.aspx?ID=4MTZNK5M4YKK-1380784637-32</Url>
      <Description>4MTZNK5M4YKK-1380784637-32</Description>
    </_dlc_DocIdUrl>
    <Division xmlns="a614bff7-06ef-4380-81cc-ebb8f858167d">NERC</Division>
  </documentManagement>
</p:properties>
</file>

<file path=customXml/item2.xml><?xml version="1.0" encoding="utf-8"?>
<?mso-contentType ?>
<FormTemplates xmlns="http://schemas.microsoft.com/sharepoint/v3/contenttype/forms"/>
</file>

<file path=customXml/item3.xml><?xml version="1.0" encoding="utf-8"?>
<ct:contentTypeSchema xmlns:ct="http://schemas.microsoft.com/office/2006/metadata/contentType" xmlns:ma="http://schemas.microsoft.com/office/2006/metadata/properties/metaAttributes" ct:_="" ma:_="" ma:contentTypeName="Document" ma:contentTypeID="0x010100779E5512AEAC1B43B12780FC5E966037" ma:contentTypeVersion="7" ma:contentTypeDescription="Create a new document." ma:contentTypeScope="" ma:versionID="1022a0f106dfe9fec8f72cb90fb88bad">
  <xsd:schema xmlns:xsd="http://www.w3.org/2001/XMLSchema" xmlns:xs="http://www.w3.org/2001/XMLSchema" xmlns:p="http://schemas.microsoft.com/office/2006/metadata/properties" xmlns:ns2="a614bff7-06ef-4380-81cc-ebb8f858167d" xmlns:ns3="be72bb46-7b96-43f6-b3d2-cb56bca42853" targetNamespace="http://schemas.microsoft.com/office/2006/metadata/properties" ma:root="true" ma:fieldsID="6db8862c3ca21d0cd5681695741dac0e" ns2:_="" ns3:_="">
    <xsd:import namespace="a614bff7-06ef-4380-81cc-ebb8f858167d"/>
    <xsd:import namespace="be72bb46-7b96-43f6-b3d2-cb56bca42853"/>
    <xsd:element name="properties">
      <xsd:complexType>
        <xsd:sequence>
          <xsd:element name="documentManagement">
            <xsd:complexType>
              <xsd:all>
                <xsd:element ref="ns2:Document_x0020_Category"/>
                <xsd:element ref="ns2:Document_x0020_Name" minOccurs="0"/>
                <xsd:element ref="ns2:Owner" minOccurs="0"/>
                <xsd:element ref="ns3:_dlc_DocId" minOccurs="0"/>
                <xsd:element ref="ns3:_dlc_DocIdUrl" minOccurs="0"/>
                <xsd:element ref="ns3:_dlc_DocIdPersistId" minOccurs="0"/>
                <xsd:element ref="ns2:Divi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14bff7-06ef-4380-81cc-ebb8f858167d" elementFormDefault="qualified">
    <xsd:import namespace="http://schemas.microsoft.com/office/2006/documentManagement/types"/>
    <xsd:import namespace="http://schemas.microsoft.com/office/infopath/2007/PartnerControls"/>
    <xsd:element name="Document_x0020_Category" ma:index="4" ma:displayName="Document Category" ma:default="Document" ma:format="Dropdown" ma:internalName="Document_x0020_Category" ma:readOnly="false">
      <xsd:simpleType>
        <xsd:restriction base="dms:Choice">
          <xsd:enumeration value="Document"/>
          <xsd:enumeration value="Logo"/>
          <xsd:enumeration value="Style Guide"/>
          <xsd:enumeration value="Template"/>
          <xsd:enumeration value="Meeting Reminder Statements"/>
          <xsd:enumeration value="E-ISAC"/>
        </xsd:restriction>
      </xsd:simpleType>
    </xsd:element>
    <xsd:element name="Document_x0020_Name" ma:index="5" nillable="true" ma:displayName="Document Name" ma:internalName="Document_x0020_Name" ma:readOnly="false">
      <xsd:simpleType>
        <xsd:restriction base="dms:Text">
          <xsd:maxLength value="100"/>
        </xsd:restriction>
      </xsd:simpleType>
    </xsd:element>
    <xsd:element name="Owner" ma:index="6" nillable="true"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vision" ma:index="14" nillable="true" ma:displayName="Area" ma:format="Dropdown" ma:internalName="Division">
      <xsd:simpleType>
        <xsd:restriction base="dms:Choice">
          <xsd:enumeration value="E-ISAC"/>
          <xsd:enumeration value="NERC"/>
        </xsd:restriction>
      </xsd:simpleType>
    </xsd:element>
  </xsd:schema>
  <xsd:schema xmlns:xsd="http://www.w3.org/2001/XMLSchema" xmlns:xs="http://www.w3.org/2001/XMLSchema" xmlns:dms="http://schemas.microsoft.com/office/2006/documentManagement/types" xmlns:pc="http://schemas.microsoft.com/office/infopath/2007/PartnerControls" targetNamespace="be72bb46-7b96-43f6-b3d2-cb56bca42853" elementFormDefault="qualified">
    <xsd:import namespace="http://schemas.microsoft.com/office/2006/documentManagement/types"/>
    <xsd:import namespace="http://schemas.microsoft.com/office/infopath/2007/PartnerControls"/>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51EF14B-9FC4-4933-9DF9-300B895476B4}">
  <ds:schemaRefs>
    <ds:schemaRef ds:uri="http://schemas.microsoft.com/office/2006/metadata/properties"/>
    <ds:schemaRef ds:uri="a614bff7-06ef-4380-81cc-ebb8f858167d"/>
    <ds:schemaRef ds:uri="http://purl.org/dc/elements/1.1/"/>
    <ds:schemaRef ds:uri="http://purl.org/dc/dcmitype/"/>
    <ds:schemaRef ds:uri="http://schemas.microsoft.com/office/infopath/2007/PartnerControls"/>
    <ds:schemaRef ds:uri="be72bb46-7b96-43f6-b3d2-cb56bca42853"/>
    <ds:schemaRef ds:uri="http://purl.org/dc/terms/"/>
    <ds:schemaRef ds:uri="http://www.w3.org/XML/1998/namespace"/>
    <ds:schemaRef ds:uri="http://schemas.microsoft.com/office/2006/documentManagement/types"/>
    <ds:schemaRef ds:uri="http://schemas.openxmlformats.org/package/2006/metadata/core-properties"/>
  </ds:schemaRefs>
</ds:datastoreItem>
</file>

<file path=customXml/itemProps2.xml><?xml version="1.0" encoding="utf-8"?>
<ds:datastoreItem xmlns:ds="http://schemas.openxmlformats.org/officeDocument/2006/customXml" ds:itemID="{35FED79D-7352-4CA1-96DC-E7A4EF6B6D8B}">
  <ds:schemaRefs>
    <ds:schemaRef ds:uri="http://schemas.microsoft.com/sharepoint/v3/contenttype/forms"/>
  </ds:schemaRefs>
</ds:datastoreItem>
</file>

<file path=customXml/itemProps3.xml><?xml version="1.0" encoding="utf-8"?>
<ds:datastoreItem xmlns:ds="http://schemas.openxmlformats.org/officeDocument/2006/customXml" ds:itemID="{01DFB9C2-39D7-4F2B-86FE-FB537FDFCE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14bff7-06ef-4380-81cc-ebb8f858167d"/>
    <ds:schemaRef ds:uri="be72bb46-7b96-43f6-b3d2-cb56bca428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B78F719-1F59-4989-B599-989CDA918138}">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NERC PowerPoint_2019</Template>
  <TotalTime>0</TotalTime>
  <Words>437</Words>
  <Application>Microsoft Office PowerPoint</Application>
  <PresentationFormat>On-screen Show (4:3)</PresentationFormat>
  <Paragraphs>58</Paragraphs>
  <Slides>6</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Lucida Grande</vt:lpstr>
      <vt:lpstr>Arial</vt:lpstr>
      <vt:lpstr>Calibri</vt:lpstr>
      <vt:lpstr>Courier New</vt:lpstr>
      <vt:lpstr>Tahoma</vt:lpstr>
      <vt:lpstr>Verdana</vt:lpstr>
      <vt:lpstr>Wingdings</vt:lpstr>
      <vt:lpstr>NERCTheme</vt:lpstr>
      <vt:lpstr>PowerPoint Presentation</vt:lpstr>
      <vt:lpstr>NERC EMSWG Officers Update</vt:lpstr>
      <vt:lpstr>2023 Monitoring and Situational Awareness Technical Conference</vt:lpstr>
      <vt:lpstr>EMS Lessons Learned Published</vt:lpstr>
      <vt:lpstr>EMS Lessons Learned In-process</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2019-08-02T17:27:09Z</dcterms:created>
  <dcterms:modified xsi:type="dcterms:W3CDTF">2023-12-11T14:54:55Z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0x010100779E5512AEAC1B43B12780FC5E966037</vt:lpwstr>
  </property>
  <property fmtid="{D5CDD505-2E9C-101B-9397-08002B2CF9AE}" pid="3" name="Order">
    <vt:r8>5800</vt:r8>
  </property>
  <property fmtid="{D5CDD505-2E9C-101B-9397-08002B2CF9AE}" pid="4" name="GS_AddingInProgress">
    <vt:lpwstr>False</vt:lpwstr>
  </property>
  <property fmtid="{D5CDD505-2E9C-101B-9397-08002B2CF9AE}" pid="5" name="_dlc_DocIdItemGuid">
    <vt:lpwstr>e41d0fbf-46d1-4be0-b78b-756f747df7a6</vt:lpwstr>
  </property>
</Properties>
</file>