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846" r:id="rId8"/>
    <p:sldId id="849" r:id="rId9"/>
    <p:sldId id="850" r:id="rId10"/>
    <p:sldId id="85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6721" autoAdjust="0"/>
  </p:normalViewPr>
  <p:slideViewPr>
    <p:cSldViewPr showGuides="1">
      <p:cViewPr varScale="1">
        <p:scale>
          <a:sx n="86" d="100"/>
          <a:sy n="86" d="100"/>
        </p:scale>
        <p:origin x="1814" y="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3693319"/>
          </a:xfrm>
          <a:prstGeom prst="rect">
            <a:avLst/>
          </a:prstGeom>
          <a:noFill/>
        </p:spPr>
        <p:txBody>
          <a:bodyPr wrap="square" rtlCol="0">
            <a:spAutoFit/>
          </a:bodyPr>
          <a:lstStyle/>
          <a:p>
            <a:r>
              <a:rPr lang="en-US" sz="2400" b="1" dirty="0"/>
              <a:t>NPRR 1209 Illustration with Updated Examples</a:t>
            </a:r>
          </a:p>
          <a:p>
            <a:endParaRPr lang="en-US" sz="2400" b="1" dirty="0"/>
          </a:p>
          <a:p>
            <a:endParaRPr lang="en-US" dirty="0"/>
          </a:p>
          <a:p>
            <a:r>
              <a:rPr lang="en-US" dirty="0"/>
              <a:t>PRS</a:t>
            </a:r>
          </a:p>
          <a:p>
            <a:endParaRPr lang="en-US" dirty="0"/>
          </a:p>
          <a:p>
            <a:r>
              <a:rPr lang="en-US" dirty="0"/>
              <a:t>ERCOT staff</a:t>
            </a:r>
          </a:p>
          <a:p>
            <a:endParaRPr lang="en-US" dirty="0"/>
          </a:p>
          <a:p>
            <a:r>
              <a:rPr lang="en-US" dirty="0"/>
              <a:t>December 15, 2023</a:t>
            </a:r>
          </a:p>
          <a:p>
            <a:endParaRPr lang="en-US" dirty="0"/>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AFAAE-44EF-8020-E214-071F865D236D}"/>
              </a:ext>
            </a:extLst>
          </p:cNvPr>
          <p:cNvSpPr>
            <a:spLocks noGrp="1"/>
          </p:cNvSpPr>
          <p:nvPr>
            <p:ph type="title"/>
          </p:nvPr>
        </p:nvSpPr>
        <p:spPr/>
        <p:txBody>
          <a:bodyPr/>
          <a:lstStyle/>
          <a:p>
            <a:r>
              <a:rPr lang="en-US" dirty="0"/>
              <a:t>Purpose and Context</a:t>
            </a:r>
          </a:p>
        </p:txBody>
      </p:sp>
      <p:sp>
        <p:nvSpPr>
          <p:cNvPr id="3" name="Content Placeholder 2">
            <a:extLst>
              <a:ext uri="{FF2B5EF4-FFF2-40B4-BE49-F238E27FC236}">
                <a16:creationId xmlns:a16="http://schemas.microsoft.com/office/drawing/2014/main" id="{8E11C2FC-E701-FCE6-1532-E78F86E79C08}"/>
              </a:ext>
            </a:extLst>
          </p:cNvPr>
          <p:cNvSpPr>
            <a:spLocks noGrp="1"/>
          </p:cNvSpPr>
          <p:nvPr>
            <p:ph idx="1"/>
          </p:nvPr>
        </p:nvSpPr>
        <p:spPr/>
        <p:txBody>
          <a:bodyPr/>
          <a:lstStyle/>
          <a:p>
            <a:pPr>
              <a:spcBef>
                <a:spcPts val="600"/>
              </a:spcBef>
              <a:spcAft>
                <a:spcPts val="600"/>
              </a:spcAft>
            </a:pPr>
            <a:r>
              <a:rPr lang="en-US" sz="2800" b="1" dirty="0"/>
              <a:t>Purpose</a:t>
            </a:r>
            <a:r>
              <a:rPr lang="en-US" sz="2800" dirty="0"/>
              <a:t>: to provide greater clarity to stakeholders on how adjustments to Ancillary Service (AS) Resource Responsibility due to insufficient State of Charge (SOC) under NPRR 1209 will be calculated and applied using examples.</a:t>
            </a:r>
          </a:p>
          <a:p>
            <a:pPr lvl="1"/>
            <a:endParaRPr lang="en-US" i="1" dirty="0"/>
          </a:p>
        </p:txBody>
      </p:sp>
      <p:sp>
        <p:nvSpPr>
          <p:cNvPr id="4" name="Slide Number Placeholder 3">
            <a:extLst>
              <a:ext uri="{FF2B5EF4-FFF2-40B4-BE49-F238E27FC236}">
                <a16:creationId xmlns:a16="http://schemas.microsoft.com/office/drawing/2014/main" id="{C49BAEA7-9F6F-21DE-20FF-0FDE30723147}"/>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4041400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FE247-7A92-8785-0726-42D05D5DE19A}"/>
              </a:ext>
            </a:extLst>
          </p:cNvPr>
          <p:cNvSpPr>
            <a:spLocks noGrp="1"/>
          </p:cNvSpPr>
          <p:nvPr>
            <p:ph type="title"/>
          </p:nvPr>
        </p:nvSpPr>
        <p:spPr/>
        <p:txBody>
          <a:bodyPr/>
          <a:lstStyle/>
          <a:p>
            <a:r>
              <a:rPr lang="en-US" dirty="0"/>
              <a:t>Recap</a:t>
            </a:r>
          </a:p>
        </p:txBody>
      </p:sp>
      <p:sp>
        <p:nvSpPr>
          <p:cNvPr id="3" name="Content Placeholder 2">
            <a:extLst>
              <a:ext uri="{FF2B5EF4-FFF2-40B4-BE49-F238E27FC236}">
                <a16:creationId xmlns:a16="http://schemas.microsoft.com/office/drawing/2014/main" id="{A5D69AF0-B8B1-D7A2-F9E5-9649CF9546F0}"/>
              </a:ext>
            </a:extLst>
          </p:cNvPr>
          <p:cNvSpPr>
            <a:spLocks noGrp="1"/>
          </p:cNvSpPr>
          <p:nvPr>
            <p:ph idx="1"/>
          </p:nvPr>
        </p:nvSpPr>
        <p:spPr>
          <a:xfrm>
            <a:off x="304800" y="1395168"/>
            <a:ext cx="8534400" cy="4319832"/>
          </a:xfrm>
        </p:spPr>
        <p:txBody>
          <a:bodyPr/>
          <a:lstStyle/>
          <a:p>
            <a:pPr>
              <a:spcBef>
                <a:spcPts val="600"/>
              </a:spcBef>
              <a:spcAft>
                <a:spcPts val="600"/>
              </a:spcAft>
            </a:pPr>
            <a:r>
              <a:rPr lang="en-US" sz="2800" dirty="0"/>
              <a:t>During the November 30 Special PRS Session, stakeholders had additional questions and suggestions on the calculation mechanics to derive Ancillary Service (AS) Failed Quantity charges due to insufficient State of Charge (SOC).</a:t>
            </a:r>
          </a:p>
          <a:p>
            <a:pPr lvl="1">
              <a:spcBef>
                <a:spcPts val="600"/>
              </a:spcBef>
              <a:spcAft>
                <a:spcPts val="600"/>
              </a:spcAft>
            </a:pPr>
            <a:r>
              <a:rPr lang="en-US" sz="2400" dirty="0"/>
              <a:t>Specifically, the methodology of converting state of charge insufficiency over the course of an hour into a failed quantity for that hour</a:t>
            </a:r>
          </a:p>
        </p:txBody>
      </p:sp>
      <p:sp>
        <p:nvSpPr>
          <p:cNvPr id="4" name="Slide Number Placeholder 3">
            <a:extLst>
              <a:ext uri="{FF2B5EF4-FFF2-40B4-BE49-F238E27FC236}">
                <a16:creationId xmlns:a16="http://schemas.microsoft.com/office/drawing/2014/main" id="{A5155B06-83EE-12CF-C531-3483E43604C7}"/>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651810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6A6F7-BACD-E492-ECDE-89DA4E630ADC}"/>
              </a:ext>
            </a:extLst>
          </p:cNvPr>
          <p:cNvSpPr>
            <a:spLocks noGrp="1"/>
          </p:cNvSpPr>
          <p:nvPr>
            <p:ph type="title"/>
          </p:nvPr>
        </p:nvSpPr>
        <p:spPr/>
        <p:txBody>
          <a:bodyPr/>
          <a:lstStyle/>
          <a:p>
            <a:r>
              <a:rPr lang="en-US" dirty="0"/>
              <a:t>Revised Approach</a:t>
            </a:r>
          </a:p>
        </p:txBody>
      </p:sp>
      <p:sp>
        <p:nvSpPr>
          <p:cNvPr id="3" name="Content Placeholder 2">
            <a:extLst>
              <a:ext uri="{FF2B5EF4-FFF2-40B4-BE49-F238E27FC236}">
                <a16:creationId xmlns:a16="http://schemas.microsoft.com/office/drawing/2014/main" id="{FB4D2A08-52E8-C2FE-D859-07C4C53FC4E6}"/>
              </a:ext>
            </a:extLst>
          </p:cNvPr>
          <p:cNvSpPr>
            <a:spLocks noGrp="1"/>
          </p:cNvSpPr>
          <p:nvPr>
            <p:ph idx="1"/>
          </p:nvPr>
        </p:nvSpPr>
        <p:spPr/>
        <p:txBody>
          <a:bodyPr/>
          <a:lstStyle/>
          <a:p>
            <a:pPr>
              <a:spcBef>
                <a:spcPts val="600"/>
              </a:spcBef>
              <a:spcAft>
                <a:spcPts val="600"/>
              </a:spcAft>
            </a:pPr>
            <a:r>
              <a:rPr lang="en-US" sz="2800" dirty="0"/>
              <a:t>After further internal discussion, ERCOT is proposing to use an integrated value methodology to calculate SOC.</a:t>
            </a:r>
          </a:p>
          <a:p>
            <a:pPr lvl="1">
              <a:spcBef>
                <a:spcPts val="600"/>
              </a:spcBef>
              <a:spcAft>
                <a:spcPts val="600"/>
              </a:spcAft>
            </a:pPr>
            <a:r>
              <a:rPr lang="en-US" sz="2400" dirty="0">
                <a:effectLst/>
                <a:ea typeface="Calibri" panose="020F0502020204030204" pitchFamily="34" charset="0"/>
              </a:rPr>
              <a:t>This methodology assumes a linear change using 4-second data over an hour rather than using a 5-minute/SCED interval snapshot.</a:t>
            </a:r>
            <a:endParaRPr lang="en-US" sz="2400" dirty="0"/>
          </a:p>
        </p:txBody>
      </p:sp>
      <p:sp>
        <p:nvSpPr>
          <p:cNvPr id="4" name="Slide Number Placeholder 3">
            <a:extLst>
              <a:ext uri="{FF2B5EF4-FFF2-40B4-BE49-F238E27FC236}">
                <a16:creationId xmlns:a16="http://schemas.microsoft.com/office/drawing/2014/main" id="{66DA8FAB-4775-470C-EDF6-0B88DA0494C6}"/>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63549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0EC7F-EB9C-75BB-390A-F6A53BE89610}"/>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E4051F99-DBE5-D7CE-FBF7-95160CB1B5A2}"/>
              </a:ext>
            </a:extLst>
          </p:cNvPr>
          <p:cNvSpPr>
            <a:spLocks noGrp="1"/>
          </p:cNvSpPr>
          <p:nvPr>
            <p:ph idx="1"/>
          </p:nvPr>
        </p:nvSpPr>
        <p:spPr/>
        <p:txBody>
          <a:bodyPr/>
          <a:lstStyle/>
          <a:p>
            <a:pPr>
              <a:spcBef>
                <a:spcPts val="600"/>
              </a:spcBef>
              <a:spcAft>
                <a:spcPts val="600"/>
              </a:spcAft>
            </a:pPr>
            <a:r>
              <a:rPr lang="en-US" sz="2800" dirty="0"/>
              <a:t>ERCOT has posted a spreadsheet which will allow stakeholders to develop their own scenarios to understand impacts.</a:t>
            </a:r>
          </a:p>
          <a:p>
            <a:pPr lvl="1">
              <a:spcBef>
                <a:spcPts val="600"/>
              </a:spcBef>
              <a:spcAft>
                <a:spcPts val="600"/>
              </a:spcAft>
            </a:pPr>
            <a:r>
              <a:rPr lang="en-US" sz="2400" dirty="0"/>
              <a:t>Spreadsheet includes the formulas used to calculate different determinants and three separate resources within a QSE portfolio: two Energy Storage Resources (ESRs) and one generator.</a:t>
            </a:r>
          </a:p>
          <a:p>
            <a:pPr>
              <a:spcBef>
                <a:spcPts val="600"/>
              </a:spcBef>
              <a:spcAft>
                <a:spcPts val="600"/>
              </a:spcAft>
            </a:pPr>
            <a:r>
              <a:rPr lang="en-US" sz="2800" dirty="0"/>
              <a:t>Spreadsheet also includes additional specific examples as separate worksheets to be reviewed with stakeholders</a:t>
            </a:r>
          </a:p>
        </p:txBody>
      </p:sp>
      <p:sp>
        <p:nvSpPr>
          <p:cNvPr id="4" name="Slide Number Placeholder 3">
            <a:extLst>
              <a:ext uri="{FF2B5EF4-FFF2-40B4-BE49-F238E27FC236}">
                <a16:creationId xmlns:a16="http://schemas.microsoft.com/office/drawing/2014/main" id="{C45E1A7C-EE2D-7404-A8B1-75981BCC18FD}"/>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66144513"/>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280192</TotalTime>
  <Words>224</Words>
  <Application>Microsoft Office PowerPoint</Application>
  <PresentationFormat>On-screen Show (4:3)</PresentationFormat>
  <Paragraphs>25</Paragraphs>
  <Slides>5</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Purpose and Context</vt:lpstr>
      <vt:lpstr>Recap</vt:lpstr>
      <vt:lpstr>Revised Approach</vt:lpstr>
      <vt:lpstr>Examples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2912</cp:revision>
  <cp:lastPrinted>2020-02-05T17:47:59Z</cp:lastPrinted>
  <dcterms:created xsi:type="dcterms:W3CDTF">2016-01-21T15:20:31Z</dcterms:created>
  <dcterms:modified xsi:type="dcterms:W3CDTF">2023-12-06T16:20:43Z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2023-11-21T22:57:41Z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8de05bb6-ec2f-41cd-a119-fed0077d83ef</vt:lpwstr>
  </property>
  <property fmtid="{D5CDD505-2E9C-101B-9397-08002B2CF9AE}" pid="9" name="MSIP_Label_7084cbda-52b8-46fb-a7b7-cb5bd465ed85_ContentBits">
    <vt:lpwstr>0</vt:lpwstr>
  </property>
</Properties>
</file>