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06" r:id="rId4"/>
    <p:sldMasterId id="2147493520" r:id="rId5"/>
    <p:sldMasterId id="2147493522" r:id="rId6"/>
    <p:sldMasterId id="2147493526" r:id="rId7"/>
  </p:sldMasterIdLst>
  <p:notesMasterIdLst>
    <p:notesMasterId r:id="rId57"/>
  </p:notesMasterIdLst>
  <p:handoutMasterIdLst>
    <p:handoutMasterId r:id="rId58"/>
  </p:handoutMasterIdLst>
  <p:sldIdLst>
    <p:sldId id="533" r:id="rId8"/>
    <p:sldId id="532" r:id="rId9"/>
    <p:sldId id="809" r:id="rId10"/>
    <p:sldId id="576" r:id="rId11"/>
    <p:sldId id="727" r:id="rId12"/>
    <p:sldId id="907" r:id="rId13"/>
    <p:sldId id="904" r:id="rId14"/>
    <p:sldId id="808" r:id="rId15"/>
    <p:sldId id="810" r:id="rId16"/>
    <p:sldId id="811" r:id="rId17"/>
    <p:sldId id="728" r:id="rId18"/>
    <p:sldId id="803" r:id="rId19"/>
    <p:sldId id="869" r:id="rId20"/>
    <p:sldId id="913" r:id="rId21"/>
    <p:sldId id="804" r:id="rId22"/>
    <p:sldId id="871" r:id="rId23"/>
    <p:sldId id="848" r:id="rId24"/>
    <p:sldId id="901" r:id="rId25"/>
    <p:sldId id="902" r:id="rId26"/>
    <p:sldId id="906" r:id="rId27"/>
    <p:sldId id="805" r:id="rId28"/>
    <p:sldId id="729" r:id="rId29"/>
    <p:sldId id="730" r:id="rId30"/>
    <p:sldId id="733" r:id="rId31"/>
    <p:sldId id="912" r:id="rId32"/>
    <p:sldId id="734" r:id="rId33"/>
    <p:sldId id="769" r:id="rId34"/>
    <p:sldId id="771" r:id="rId35"/>
    <p:sldId id="894" r:id="rId36"/>
    <p:sldId id="895" r:id="rId37"/>
    <p:sldId id="909" r:id="rId38"/>
    <p:sldId id="910" r:id="rId39"/>
    <p:sldId id="807" r:id="rId40"/>
    <p:sldId id="788" r:id="rId41"/>
    <p:sldId id="898" r:id="rId42"/>
    <p:sldId id="899" r:id="rId43"/>
    <p:sldId id="868" r:id="rId44"/>
    <p:sldId id="905" r:id="rId45"/>
    <p:sldId id="903" r:id="rId46"/>
    <p:sldId id="914" r:id="rId47"/>
    <p:sldId id="915" r:id="rId48"/>
    <p:sldId id="916" r:id="rId49"/>
    <p:sldId id="917" r:id="rId50"/>
    <p:sldId id="919" r:id="rId51"/>
    <p:sldId id="918" r:id="rId52"/>
    <p:sldId id="920" r:id="rId53"/>
    <p:sldId id="921" r:id="rId54"/>
    <p:sldId id="922" r:id="rId55"/>
    <p:sldId id="923" r:id="rId5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8A36"/>
    <a:srgbClr val="4F81BD"/>
    <a:srgbClr val="7C7C7C"/>
    <a:srgbClr val="E46C0A"/>
    <a:srgbClr val="FFFFFF"/>
    <a:srgbClr val="5B9BD5"/>
    <a:srgbClr val="F8F8F8"/>
    <a:srgbClr val="ED7D31"/>
    <a:srgbClr val="FAFAFA"/>
    <a:srgbClr val="003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35" autoAdjust="0"/>
    <p:restoredTop sz="96187" autoAdjust="0"/>
  </p:normalViewPr>
  <p:slideViewPr>
    <p:cSldViewPr snapToGrid="0" snapToObjects="1">
      <p:cViewPr varScale="1">
        <p:scale>
          <a:sx n="78" d="100"/>
          <a:sy n="78" d="100"/>
        </p:scale>
        <p:origin x="1032" y="78"/>
      </p:cViewPr>
      <p:guideLst>
        <p:guide orient="horz" pos="40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5490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2604" y="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rcot.com\SASShare\sasdata01\lfa\data\2024_LTLF_Official_Presented\Documents%20for%20website%20posting\historical%20annual%20energ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rcot.com\SASShare\sasdata01\lfa\data\2024_LTLF_Official_Presented\graphs%20for%20sawg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rcot.com\SASShare\sasdata01\lfa\data\2024_LTLF_reconpv\Documents%20for%20website%20posting\2024%20LFL%20Adjustments%202030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ysClr val="windowText" lastClr="000000"/>
                </a:solidFill>
              </a:rPr>
              <a:t>ERCOT Annual Energy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 Historical Annual Energy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018018018018018E-2"/>
                  <c:y val="5.99422251346906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FC-4416-A3AD-B1ADE46F35BA}"/>
                </c:ext>
              </c:extLst>
            </c:dLbl>
            <c:spPr>
              <a:solidFill>
                <a:srgbClr val="FFFF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Sheet2!$F$2:$F$29</c:f>
              <c:numCache>
                <c:formatCode>General</c:formatCode>
                <c:ptCount val="2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Sheet2!$G$2:$G$29</c:f>
              <c:numCache>
                <c:formatCode>_(* #,##0_);_(* \(#,##0\);_(* "-"??_);_(@_)</c:formatCode>
                <c:ptCount val="28"/>
                <c:pt idx="0">
                  <c:v>279859.68707985303</c:v>
                </c:pt>
                <c:pt idx="1">
                  <c:v>284353.90649999998</c:v>
                </c:pt>
                <c:pt idx="2">
                  <c:v>288361.9987</c:v>
                </c:pt>
                <c:pt idx="3">
                  <c:v>298432.47529999999</c:v>
                </c:pt>
                <c:pt idx="4">
                  <c:v>304957.9249240249</c:v>
                </c:pt>
                <c:pt idx="5">
                  <c:v>306569.30899526493</c:v>
                </c:pt>
                <c:pt idx="6">
                  <c:v>310833.73220000003</c:v>
                </c:pt>
                <c:pt idx="7">
                  <c:v>307366.35633113945</c:v>
                </c:pt>
                <c:pt idx="8">
                  <c:v>318268.53254617512</c:v>
                </c:pt>
                <c:pt idx="9">
                  <c:v>333968.61783041753</c:v>
                </c:pt>
                <c:pt idx="10">
                  <c:v>324986.46820685791</c:v>
                </c:pt>
                <c:pt idx="11">
                  <c:v>331715.67967867851</c:v>
                </c:pt>
                <c:pt idx="12">
                  <c:v>340115.32008686021</c:v>
                </c:pt>
                <c:pt idx="13">
                  <c:v>347470.25209999998</c:v>
                </c:pt>
                <c:pt idx="14">
                  <c:v>351344.21178865759</c:v>
                </c:pt>
                <c:pt idx="15">
                  <c:v>357227.08584808465</c:v>
                </c:pt>
                <c:pt idx="16">
                  <c:v>376506.78886176116</c:v>
                </c:pt>
                <c:pt idx="17">
                  <c:v>384318.66800328199</c:v>
                </c:pt>
                <c:pt idx="18">
                  <c:v>382572.91081265599</c:v>
                </c:pt>
                <c:pt idx="19">
                  <c:v>396848.43020052911</c:v>
                </c:pt>
                <c:pt idx="20">
                  <c:v>431665.12888867455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FC-4416-A3AD-B1ADE46F35BA}"/>
            </c:ext>
          </c:extLst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 NET_ERCOT_15pct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7"/>
              <c:layout>
                <c:manualLayout>
                  <c:x val="-2.0378626147059929E-16"/>
                  <c:y val="-8.333333333333332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FC-4416-A3AD-B1ADE46F35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Sheet2!$F$2:$F$29</c:f>
              <c:numCache>
                <c:formatCode>General</c:formatCode>
                <c:ptCount val="2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Sheet2!$H$2:$H$29</c:f>
              <c:numCache>
                <c:formatCode>General</c:formatCode>
                <c:ptCount val="28"/>
                <c:pt idx="21" formatCode="_(* #,##0_);_(* \(#,##0\);_(* &quot;-&quot;??_);_(@_)">
                  <c:v>472118.79100000003</c:v>
                </c:pt>
                <c:pt idx="22" formatCode="_(* #,##0_);_(* \(#,##0\);_(* &quot;-&quot;??_);_(@_)">
                  <c:v>488883.63799999998</c:v>
                </c:pt>
                <c:pt idx="23" formatCode="_(* #,##0_);_(* \(#,##0\);_(* &quot;-&quot;??_);_(@_)">
                  <c:v>505479.91200000001</c:v>
                </c:pt>
                <c:pt idx="24" formatCode="_(* #,##0_);_(* \(#,##0\);_(* &quot;-&quot;??_);_(@_)">
                  <c:v>521838.93699999998</c:v>
                </c:pt>
                <c:pt idx="25" formatCode="_(* #,##0_);_(* \(#,##0\);_(* &quot;-&quot;??_);_(@_)">
                  <c:v>537265.48300000001</c:v>
                </c:pt>
                <c:pt idx="26" formatCode="_(* #,##0_);_(* \(#,##0\);_(* &quot;-&quot;??_);_(@_)">
                  <c:v>549441.41799999995</c:v>
                </c:pt>
                <c:pt idx="27" formatCode="_(* #,##0_);_(* \(#,##0\);_(* &quot;-&quot;??_);_(@_)">
                  <c:v>555619.52500000002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FC-4416-A3AD-B1ADE46F3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487615"/>
        <c:axId val="70697119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Sheet2!$I$1</c15:sqref>
                        </c15:formulaRef>
                      </c:ext>
                    </c:extLst>
                    <c:strCache>
                      <c:ptCount val="1"/>
                      <c:pt idx="0">
                        <c:v> 2023 LTLF 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Sheet2!$F$2:$F$29</c15:sqref>
                        </c15:formulaRef>
                      </c:ext>
                    </c:extLst>
                    <c:numCache>
                      <c:formatCode>General</c:formatCode>
                      <c:ptCount val="2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  <c:pt idx="18">
                        <c:v>2020</c:v>
                      </c:pt>
                      <c:pt idx="19">
                        <c:v>2021</c:v>
                      </c:pt>
                      <c:pt idx="20">
                        <c:v>2022</c:v>
                      </c:pt>
                      <c:pt idx="21">
                        <c:v>2024</c:v>
                      </c:pt>
                      <c:pt idx="22">
                        <c:v>2025</c:v>
                      </c:pt>
                      <c:pt idx="23">
                        <c:v>2026</c:v>
                      </c:pt>
                      <c:pt idx="24">
                        <c:v>2027</c:v>
                      </c:pt>
                      <c:pt idx="25">
                        <c:v>2028</c:v>
                      </c:pt>
                      <c:pt idx="26">
                        <c:v>2029</c:v>
                      </c:pt>
                      <c:pt idx="27">
                        <c:v>2030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Sheet2!$I$2:$I$29</c15:sqref>
                        </c15:formulaRef>
                      </c:ext>
                    </c:extLst>
                    <c:numCache>
                      <c:formatCode>General</c:formatCode>
                      <c:ptCount val="28"/>
                      <c:pt idx="20" formatCode="_(* #,##0_);_(* \(#,##0\);_(* &quot;-&quot;??_);_(@_)">
                        <c:v>0</c:v>
                      </c:pt>
                      <c:pt idx="21">
                        <c:v>2024</c:v>
                      </c:pt>
                      <c:pt idx="22">
                        <c:v>2025</c:v>
                      </c:pt>
                      <c:pt idx="23">
                        <c:v>2026</c:v>
                      </c:pt>
                      <c:pt idx="24">
                        <c:v>2027</c:v>
                      </c:pt>
                      <c:pt idx="25">
                        <c:v>2028</c:v>
                      </c:pt>
                      <c:pt idx="26">
                        <c:v>2029</c:v>
                      </c:pt>
                      <c:pt idx="27">
                        <c:v>2030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AFC-4416-A3AD-B1ADE46F35BA}"/>
                  </c:ext>
                </c:extLst>
              </c15:ser>
            </c15:filteredLineSeries>
          </c:ext>
        </c:extLst>
      </c:lineChart>
      <c:catAx>
        <c:axId val="17948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97119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7069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87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FWest!$K$13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FWest!$J$14:$J$18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FWest!$K$14:$K$18</c:f>
              <c:numCache>
                <c:formatCode>General</c:formatCode>
                <c:ptCount val="5"/>
                <c:pt idx="0">
                  <c:v>6905.5232744000004</c:v>
                </c:pt>
                <c:pt idx="1">
                  <c:v>7298.297947</c:v>
                </c:pt>
                <c:pt idx="2">
                  <c:v>7708.9149434000001</c:v>
                </c:pt>
                <c:pt idx="3">
                  <c:v>7935.0234177000002</c:v>
                </c:pt>
                <c:pt idx="4">
                  <c:v>8149.1313036000001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5F-4916-9AB9-35D4ECA9FD8C}"/>
            </c:ext>
          </c:extLst>
        </c:ser>
        <c:ser>
          <c:idx val="1"/>
          <c:order val="1"/>
          <c:tx>
            <c:strRef>
              <c:f>FWest!$L$13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FWest!$J$14:$J$18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FWest!$L$14:$L$18</c:f>
              <c:numCache>
                <c:formatCode>General</c:formatCode>
                <c:ptCount val="5"/>
                <c:pt idx="0">
                  <c:v>6906.1311721820002</c:v>
                </c:pt>
                <c:pt idx="1">
                  <c:v>7298.8107005559996</c:v>
                </c:pt>
                <c:pt idx="2">
                  <c:v>7709.7582698486003</c:v>
                </c:pt>
                <c:pt idx="3">
                  <c:v>7937.2216063579999</c:v>
                </c:pt>
                <c:pt idx="4">
                  <c:v>8152.1662077173005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5F-4916-9AB9-35D4ECA9FD8C}"/>
            </c:ext>
          </c:extLst>
        </c:ser>
        <c:ser>
          <c:idx val="2"/>
          <c:order val="2"/>
          <c:tx>
            <c:strRef>
              <c:f>FWest!$M$13</c:f>
              <c:strCache>
                <c:ptCount val="1"/>
                <c:pt idx="0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FWest!$J$14:$J$18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FWest!$M$14:$M$18</c:f>
              <c:numCache>
                <c:formatCode>General</c:formatCode>
                <c:ptCount val="5"/>
                <c:pt idx="0">
                  <c:v>8131.1684441819998</c:v>
                </c:pt>
                <c:pt idx="1">
                  <c:v>8827.9607845560004</c:v>
                </c:pt>
                <c:pt idx="2">
                  <c:v>9543.0211668486008</c:v>
                </c:pt>
                <c:pt idx="3">
                  <c:v>10074.597315358</c:v>
                </c:pt>
                <c:pt idx="4">
                  <c:v>10593.6547297173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5F-4916-9AB9-35D4ECA9FD8C}"/>
            </c:ext>
          </c:extLst>
        </c:ser>
        <c:ser>
          <c:idx val="3"/>
          <c:order val="3"/>
          <c:tx>
            <c:strRef>
              <c:f>FWest!$N$13</c:f>
              <c:strCache>
                <c:ptCount val="1"/>
                <c:pt idx="0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FWest!$J$14:$J$18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FWest!$N$14:$N$18</c:f>
              <c:numCache>
                <c:formatCode>General</c:formatCode>
                <c:ptCount val="5"/>
                <c:pt idx="0">
                  <c:v>8131.1684441819998</c:v>
                </c:pt>
                <c:pt idx="1">
                  <c:v>8827.9607845560004</c:v>
                </c:pt>
                <c:pt idx="2">
                  <c:v>9543.0211668486008</c:v>
                </c:pt>
                <c:pt idx="3">
                  <c:v>10074.597315358</c:v>
                </c:pt>
                <c:pt idx="4">
                  <c:v>10593.6547297173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5F-4916-9AB9-35D4ECA9F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3349888"/>
        <c:axId val="973144880"/>
      </c:barChart>
      <c:catAx>
        <c:axId val="161334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144880"/>
        <c:crosses val="autoZero"/>
        <c:auto val="1"/>
        <c:lblAlgn val="ctr"/>
        <c:lblOffset val="100"/>
        <c:noMultiLvlLbl val="0"/>
      </c:catAx>
      <c:valAx>
        <c:axId val="97314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34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NCENT!$B$12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NCENT!$A$13:$A$18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NCENT!$B$13:$B$18</c:f>
              <c:numCache>
                <c:formatCode>General</c:formatCode>
                <c:ptCount val="6"/>
                <c:pt idx="0">
                  <c:v>26934.390617000001</c:v>
                </c:pt>
                <c:pt idx="1">
                  <c:v>27073.357596000002</c:v>
                </c:pt>
                <c:pt idx="2">
                  <c:v>27229.997947</c:v>
                </c:pt>
                <c:pt idx="3">
                  <c:v>27393.616522</c:v>
                </c:pt>
                <c:pt idx="4">
                  <c:v>27556.447747999999</c:v>
                </c:pt>
                <c:pt idx="5">
                  <c:v>27716.251480999999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3C-4D42-81EE-D905E6860357}"/>
            </c:ext>
          </c:extLst>
        </c:ser>
        <c:ser>
          <c:idx val="1"/>
          <c:order val="1"/>
          <c:tx>
            <c:strRef>
              <c:f>NCENT!$C$12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NCENT!$A$13:$A$18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NCENT!$C$13:$C$18</c:f>
              <c:numCache>
                <c:formatCode>General</c:formatCode>
                <c:ptCount val="6"/>
                <c:pt idx="0">
                  <c:v>26974.591530476002</c:v>
                </c:pt>
                <c:pt idx="1">
                  <c:v>27159.695078347002</c:v>
                </c:pt>
                <c:pt idx="2">
                  <c:v>27352.081834919998</c:v>
                </c:pt>
                <c:pt idx="3">
                  <c:v>27564.554082499999</c:v>
                </c:pt>
                <c:pt idx="4">
                  <c:v>27793.411167399998</c:v>
                </c:pt>
                <c:pt idx="5">
                  <c:v>27918.84797468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3C-4D42-81EE-D905E6860357}"/>
            </c:ext>
          </c:extLst>
        </c:ser>
        <c:ser>
          <c:idx val="2"/>
          <c:order val="2"/>
          <c:tx>
            <c:strRef>
              <c:f>NCENT!$D$12</c:f>
              <c:strCache>
                <c:ptCount val="1"/>
                <c:pt idx="0">
                  <c:v>Gross + EV + LFL 15%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NCENT!$A$13:$A$18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NCENT!$D$13:$D$18</c:f>
              <c:numCache>
                <c:formatCode>General</c:formatCode>
                <c:ptCount val="6"/>
                <c:pt idx="0">
                  <c:v>27064.686785986003</c:v>
                </c:pt>
                <c:pt idx="1">
                  <c:v>27281.441116447</c:v>
                </c:pt>
                <c:pt idx="2">
                  <c:v>27505.478655719999</c:v>
                </c:pt>
                <c:pt idx="3">
                  <c:v>27749.601685899997</c:v>
                </c:pt>
                <c:pt idx="4">
                  <c:v>28010.109553499999</c:v>
                </c:pt>
                <c:pt idx="5">
                  <c:v>28167.19714348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3C-4D42-81EE-D905E6860357}"/>
            </c:ext>
          </c:extLst>
        </c:ser>
        <c:ser>
          <c:idx val="3"/>
          <c:order val="3"/>
          <c:tx>
            <c:strRef>
              <c:f>NCENT!$E$12</c:f>
              <c:strCache>
                <c:ptCount val="1"/>
                <c:pt idx="0">
                  <c:v>Gross + EV + LFL 15% - PV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NCENT!$A$13:$A$18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NCENT!$E$13:$E$18</c:f>
              <c:numCache>
                <c:formatCode>General</c:formatCode>
                <c:ptCount val="6"/>
                <c:pt idx="0">
                  <c:v>26652.529048086002</c:v>
                </c:pt>
                <c:pt idx="1">
                  <c:v>26714.598333047001</c:v>
                </c:pt>
                <c:pt idx="2">
                  <c:v>26737.914283919999</c:v>
                </c:pt>
                <c:pt idx="3">
                  <c:v>26728.450524899996</c:v>
                </c:pt>
                <c:pt idx="4">
                  <c:v>26677.7930165</c:v>
                </c:pt>
                <c:pt idx="5">
                  <c:v>26464.704577479999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3C-4D42-81EE-D905E6860357}"/>
            </c:ext>
          </c:extLst>
        </c:ser>
        <c:ser>
          <c:idx val="4"/>
          <c:order val="4"/>
          <c:tx>
            <c:strRef>
              <c:f>NCENT!$F$12</c:f>
              <c:strCache>
                <c:ptCount val="1"/>
                <c:pt idx="0">
                  <c:v>Hour Ending 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NCENT!$A$13:$A$18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NCENT!$F$13:$F$18</c:f>
              <c:numCache>
                <c:formatCode>General</c:formatCode>
                <c:ptCount val="6"/>
                <c:pt idx="4">
                  <c:v>26856.633646999999</c:v>
                </c:pt>
                <c:pt idx="5">
                  <c:v>26708.474002999999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3C-4D42-81EE-D905E6860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7114992"/>
        <c:axId val="1714186112"/>
      </c:barChart>
      <c:catAx>
        <c:axId val="92711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186112"/>
        <c:crosses val="autoZero"/>
        <c:auto val="1"/>
        <c:lblAlgn val="ctr"/>
        <c:lblOffset val="100"/>
        <c:noMultiLvlLbl val="0"/>
      </c:catAx>
      <c:valAx>
        <c:axId val="171418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711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NCENT!$L$12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NCENT!$K$13:$K$17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NCENT!$L$13:$L$17</c:f>
              <c:numCache>
                <c:formatCode>General</c:formatCode>
                <c:ptCount val="5"/>
                <c:pt idx="0">
                  <c:v>23193.929349999999</c:v>
                </c:pt>
                <c:pt idx="1">
                  <c:v>23341.29537</c:v>
                </c:pt>
                <c:pt idx="2">
                  <c:v>23501.366880000001</c:v>
                </c:pt>
                <c:pt idx="3">
                  <c:v>23664.525839999998</c:v>
                </c:pt>
                <c:pt idx="4">
                  <c:v>23826.206020000001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10-4F41-810E-D41482B3586A}"/>
            </c:ext>
          </c:extLst>
        </c:ser>
        <c:ser>
          <c:idx val="1"/>
          <c:order val="1"/>
          <c:tx>
            <c:strRef>
              <c:f>NCENT!$M$12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NCENT!$K$13:$K$17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NCENT!$M$13:$M$17</c:f>
              <c:numCache>
                <c:formatCode>General</c:formatCode>
                <c:ptCount val="5"/>
                <c:pt idx="0">
                  <c:v>23229.854956940999</c:v>
                </c:pt>
                <c:pt idx="1">
                  <c:v>23359.601439424001</c:v>
                </c:pt>
                <c:pt idx="2">
                  <c:v>23527.016165898</c:v>
                </c:pt>
                <c:pt idx="3">
                  <c:v>23761.416888217998</c:v>
                </c:pt>
                <c:pt idx="4">
                  <c:v>23958.51192873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10-4F41-810E-D41482B3586A}"/>
            </c:ext>
          </c:extLst>
        </c:ser>
        <c:ser>
          <c:idx val="2"/>
          <c:order val="2"/>
          <c:tx>
            <c:strRef>
              <c:f>NCENT!$N$12</c:f>
              <c:strCache>
                <c:ptCount val="1"/>
                <c:pt idx="0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NCENT!$K$13:$K$17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NCENT!$N$13:$N$17</c:f>
              <c:numCache>
                <c:formatCode>General</c:formatCode>
                <c:ptCount val="5"/>
                <c:pt idx="0">
                  <c:v>23928.029798740998</c:v>
                </c:pt>
                <c:pt idx="1">
                  <c:v>24263.287356823999</c:v>
                </c:pt>
                <c:pt idx="2">
                  <c:v>24636.213158898001</c:v>
                </c:pt>
                <c:pt idx="3">
                  <c:v>25076.124957217999</c:v>
                </c:pt>
                <c:pt idx="4">
                  <c:v>25478.731072729999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10-4F41-810E-D41482B3586A}"/>
            </c:ext>
          </c:extLst>
        </c:ser>
        <c:ser>
          <c:idx val="3"/>
          <c:order val="3"/>
          <c:tx>
            <c:strRef>
              <c:f>NCENT!$O$12</c:f>
              <c:strCache>
                <c:ptCount val="1"/>
                <c:pt idx="0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NCENT!$K$13:$K$17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NCENT!$O$13:$O$17</c:f>
              <c:numCache>
                <c:formatCode>General</c:formatCode>
                <c:ptCount val="5"/>
                <c:pt idx="0">
                  <c:v>23916.025397120997</c:v>
                </c:pt>
                <c:pt idx="1">
                  <c:v>24247.527008024001</c:v>
                </c:pt>
                <c:pt idx="2">
                  <c:v>24615.735689698002</c:v>
                </c:pt>
                <c:pt idx="3">
                  <c:v>25049.861099607999</c:v>
                </c:pt>
                <c:pt idx="4">
                  <c:v>25445.529370889999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10-4F41-810E-D41482B35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3345712"/>
        <c:axId val="1714184192"/>
      </c:barChart>
      <c:catAx>
        <c:axId val="161334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184192"/>
        <c:crosses val="autoZero"/>
        <c:auto val="1"/>
        <c:lblAlgn val="ctr"/>
        <c:lblOffset val="100"/>
        <c:noMultiLvlLbl val="0"/>
      </c:catAx>
      <c:valAx>
        <c:axId val="171418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34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ERCOT!$B$12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ERCOT!$A$13:$A$18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ERCOT!$B$13:$B$18</c:f>
              <c:numCache>
                <c:formatCode>General</c:formatCode>
                <c:ptCount val="6"/>
                <c:pt idx="0">
                  <c:v>82775.985847000004</c:v>
                </c:pt>
                <c:pt idx="1">
                  <c:v>84000.214945</c:v>
                </c:pt>
                <c:pt idx="2">
                  <c:v>85196.896909999996</c:v>
                </c:pt>
                <c:pt idx="3">
                  <c:v>86409.577405000004</c:v>
                </c:pt>
                <c:pt idx="4">
                  <c:v>87326.692286999998</c:v>
                </c:pt>
                <c:pt idx="5">
                  <c:v>88237.938412999996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2C-43C8-9671-ED65D4BAB3F1}"/>
            </c:ext>
          </c:extLst>
        </c:ser>
        <c:ser>
          <c:idx val="1"/>
          <c:order val="1"/>
          <c:tx>
            <c:strRef>
              <c:f>ERCOT!$C$12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ERCOT!$A$13:$A$18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ERCOT!$C$13:$C$18</c:f>
              <c:numCache>
                <c:formatCode>General</c:formatCode>
                <c:ptCount val="6"/>
                <c:pt idx="0">
                  <c:v>82866.674540929002</c:v>
                </c:pt>
                <c:pt idx="1">
                  <c:v>84195.367673960005</c:v>
                </c:pt>
                <c:pt idx="2">
                  <c:v>85474.778311239992</c:v>
                </c:pt>
                <c:pt idx="3">
                  <c:v>86802.672415000008</c:v>
                </c:pt>
                <c:pt idx="4">
                  <c:v>87871.332013599997</c:v>
                </c:pt>
                <c:pt idx="5">
                  <c:v>88707.39332196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2C-43C8-9671-ED65D4BAB3F1}"/>
            </c:ext>
          </c:extLst>
        </c:ser>
        <c:ser>
          <c:idx val="2"/>
          <c:order val="2"/>
          <c:tx>
            <c:strRef>
              <c:f>ERCOT!$D$12</c:f>
              <c:strCache>
                <c:ptCount val="1"/>
                <c:pt idx="0">
                  <c:v>Gross + EV + LFL 15%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ERCOT!$A$13:$A$18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ERCOT!$D$13:$D$18</c:f>
              <c:numCache>
                <c:formatCode>General</c:formatCode>
                <c:ptCount val="6"/>
                <c:pt idx="0">
                  <c:v>83300.355345871008</c:v>
                </c:pt>
                <c:pt idx="1">
                  <c:v>84753.745211004003</c:v>
                </c:pt>
                <c:pt idx="2">
                  <c:v>86157.852580489998</c:v>
                </c:pt>
                <c:pt idx="3">
                  <c:v>87610.443416260008</c:v>
                </c:pt>
                <c:pt idx="4">
                  <c:v>88803.799747169993</c:v>
                </c:pt>
                <c:pt idx="5">
                  <c:v>89764.557787529993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2C-43C8-9671-ED65D4BAB3F1}"/>
            </c:ext>
          </c:extLst>
        </c:ser>
        <c:ser>
          <c:idx val="3"/>
          <c:order val="3"/>
          <c:tx>
            <c:strRef>
              <c:f>ERCOT!$E$12</c:f>
              <c:strCache>
                <c:ptCount val="1"/>
                <c:pt idx="0">
                  <c:v>Gross + EV + LFL 15%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ERCOT!$A$13:$A$18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ERCOT!$E$13:$E$18</c:f>
              <c:numCache>
                <c:formatCode>General</c:formatCode>
                <c:ptCount val="6"/>
                <c:pt idx="0">
                  <c:v>82239.007971871004</c:v>
                </c:pt>
                <c:pt idx="1">
                  <c:v>83290.512245004007</c:v>
                </c:pt>
                <c:pt idx="2">
                  <c:v>84171.734585490005</c:v>
                </c:pt>
                <c:pt idx="3">
                  <c:v>84961.884499260006</c:v>
                </c:pt>
                <c:pt idx="4">
                  <c:v>85340.062621169986</c:v>
                </c:pt>
                <c:pt idx="5">
                  <c:v>85328.249264529994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2C-43C8-9671-ED65D4BAB3F1}"/>
            </c:ext>
          </c:extLst>
        </c:ser>
        <c:ser>
          <c:idx val="4"/>
          <c:order val="4"/>
          <c:tx>
            <c:strRef>
              <c:f>ERCOT!$F$12</c:f>
              <c:strCache>
                <c:ptCount val="1"/>
                <c:pt idx="0">
                  <c:v>Hour Ending 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ERCOT!$A$13:$A$18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ERCOT!$F$13:$F$18</c:f>
              <c:numCache>
                <c:formatCode>General</c:formatCode>
                <c:ptCount val="6"/>
                <c:pt idx="0">
                  <c:v>77922.264473999996</c:v>
                </c:pt>
                <c:pt idx="1">
                  <c:v>80185.426414000001</c:v>
                </c:pt>
                <c:pt idx="2">
                  <c:v>82360.341704000006</c:v>
                </c:pt>
                <c:pt idx="3">
                  <c:v>84607.594446999996</c:v>
                </c:pt>
                <c:pt idx="4">
                  <c:v>86623.410757000005</c:v>
                </c:pt>
                <c:pt idx="5">
                  <c:v>88141.406199000005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2C-43C8-9671-ED65D4BAB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9075456"/>
        <c:axId val="1447963136"/>
      </c:barChart>
      <c:catAx>
        <c:axId val="156907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63136"/>
        <c:crosses val="autoZero"/>
        <c:auto val="1"/>
        <c:lblAlgn val="ctr"/>
        <c:lblOffset val="100"/>
        <c:noMultiLvlLbl val="0"/>
      </c:catAx>
      <c:valAx>
        <c:axId val="144796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907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ERCOT!$M$9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ERCOT!$L$10:$L$14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ERCOT!$M$10:$M$14</c:f>
              <c:numCache>
                <c:formatCode>General</c:formatCode>
                <c:ptCount val="5"/>
                <c:pt idx="0">
                  <c:v>68263.872965000002</c:v>
                </c:pt>
                <c:pt idx="1">
                  <c:v>69523.344553999996</c:v>
                </c:pt>
                <c:pt idx="2">
                  <c:v>70733.204398000002</c:v>
                </c:pt>
                <c:pt idx="3">
                  <c:v>71773.880879000004</c:v>
                </c:pt>
                <c:pt idx="4">
                  <c:v>72669.934301000001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1-4DDC-BD84-905FA10912C0}"/>
            </c:ext>
          </c:extLst>
        </c:ser>
        <c:ser>
          <c:idx val="1"/>
          <c:order val="1"/>
          <c:tx>
            <c:strRef>
              <c:f>ERCOT!$N$9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ERCOT!$L$10:$L$14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ERCOT!$N$10:$N$14</c:f>
              <c:numCache>
                <c:formatCode>General</c:formatCode>
                <c:ptCount val="5"/>
                <c:pt idx="0">
                  <c:v>68293.130607351995</c:v>
                </c:pt>
                <c:pt idx="1">
                  <c:v>69565.01335535699</c:v>
                </c:pt>
                <c:pt idx="2">
                  <c:v>70892.913006369999</c:v>
                </c:pt>
                <c:pt idx="3">
                  <c:v>71993.869830809999</c:v>
                </c:pt>
                <c:pt idx="4">
                  <c:v>72969.429267929998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91-4DDC-BD84-905FA10912C0}"/>
            </c:ext>
          </c:extLst>
        </c:ser>
        <c:ser>
          <c:idx val="2"/>
          <c:order val="2"/>
          <c:tx>
            <c:strRef>
              <c:f>ERCOT!$O$9</c:f>
              <c:strCache>
                <c:ptCount val="1"/>
                <c:pt idx="0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ERCOT!$L$10:$L$14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ERCOT!$O$10:$O$14</c:f>
              <c:numCache>
                <c:formatCode>General</c:formatCode>
                <c:ptCount val="5"/>
                <c:pt idx="0">
                  <c:v>71607.830849691993</c:v>
                </c:pt>
                <c:pt idx="1">
                  <c:v>73709.996753286992</c:v>
                </c:pt>
                <c:pt idx="2">
                  <c:v>75868.179560880002</c:v>
                </c:pt>
                <c:pt idx="3">
                  <c:v>77799.419541299998</c:v>
                </c:pt>
                <c:pt idx="4">
                  <c:v>79605.262134429999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91-4DDC-BD84-905FA10912C0}"/>
            </c:ext>
          </c:extLst>
        </c:ser>
        <c:ser>
          <c:idx val="3"/>
          <c:order val="3"/>
          <c:tx>
            <c:strRef>
              <c:f>ERCOT!$P$9</c:f>
              <c:strCache>
                <c:ptCount val="1"/>
                <c:pt idx="0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ERCOT!$L$10:$L$14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ERCOT!$P$10:$P$14</c:f>
              <c:numCache>
                <c:formatCode>General</c:formatCode>
                <c:ptCount val="5"/>
                <c:pt idx="0">
                  <c:v>71573.59307069199</c:v>
                </c:pt>
                <c:pt idx="1">
                  <c:v>73663.07158210699</c:v>
                </c:pt>
                <c:pt idx="2">
                  <c:v>75805.021315160004</c:v>
                </c:pt>
                <c:pt idx="3">
                  <c:v>77716.051033839991</c:v>
                </c:pt>
                <c:pt idx="4">
                  <c:v>79497.364612730002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91-4DDC-BD84-905FA1091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3789088"/>
        <c:axId val="978871296"/>
      </c:barChart>
      <c:catAx>
        <c:axId val="14437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871296"/>
        <c:crosses val="autoZero"/>
        <c:auto val="1"/>
        <c:lblAlgn val="ctr"/>
        <c:lblOffset val="100"/>
        <c:noMultiLvlLbl val="0"/>
      </c:catAx>
      <c:valAx>
        <c:axId val="9788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378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'ercot ncp'!$B$1</c:f>
              <c:strCache>
                <c:ptCount val="1"/>
                <c:pt idx="0">
                  <c:v>Gross_ERCOT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'ercot ncp'!$A$2:$A$7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'ercot ncp'!$B$2:$B$7</c:f>
              <c:numCache>
                <c:formatCode>General</c:formatCode>
                <c:ptCount val="6"/>
                <c:pt idx="0">
                  <c:v>83276.470533799991</c:v>
                </c:pt>
                <c:pt idx="1">
                  <c:v>84500.502522600014</c:v>
                </c:pt>
                <c:pt idx="2">
                  <c:v>85697.202467099996</c:v>
                </c:pt>
                <c:pt idx="3">
                  <c:v>86909.7474506</c:v>
                </c:pt>
                <c:pt idx="4">
                  <c:v>87466.633815900001</c:v>
                </c:pt>
                <c:pt idx="5">
                  <c:v>88377.694513099996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C-47A4-90C5-AEB4F2E2D62F}"/>
            </c:ext>
          </c:extLst>
        </c:ser>
        <c:ser>
          <c:idx val="1"/>
          <c:order val="1"/>
          <c:tx>
            <c:strRef>
              <c:f>'ercot ncp'!$C$1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'ercot ncp'!$A$2:$A$7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'ercot ncp'!$C$2:$C$7</c:f>
              <c:numCache>
                <c:formatCode>General</c:formatCode>
                <c:ptCount val="6"/>
                <c:pt idx="0">
                  <c:v>83382.651718746405</c:v>
                </c:pt>
                <c:pt idx="1">
                  <c:v>84694.469111005499</c:v>
                </c:pt>
                <c:pt idx="2">
                  <c:v>85943.051014693803</c:v>
                </c:pt>
                <c:pt idx="3">
                  <c:v>87256.940451556089</c:v>
                </c:pt>
                <c:pt idx="4">
                  <c:v>88046.174321406201</c:v>
                </c:pt>
                <c:pt idx="5">
                  <c:v>88988.089665576495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3C-47A4-90C5-AEB4F2E2D62F}"/>
            </c:ext>
          </c:extLst>
        </c:ser>
        <c:ser>
          <c:idx val="2"/>
          <c:order val="2"/>
          <c:tx>
            <c:strRef>
              <c:f>'ercot ncp'!$D$1</c:f>
              <c:strCache>
                <c:ptCount val="1"/>
                <c:pt idx="0">
                  <c:v>Gross + EV + LFL 15%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'ercot ncp'!$A$2:$A$7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'ercot ncp'!$D$2:$D$7</c:f>
              <c:numCache>
                <c:formatCode>General</c:formatCode>
                <c:ptCount val="6"/>
                <c:pt idx="0">
                  <c:v>84943.76554106838</c:v>
                </c:pt>
                <c:pt idx="1">
                  <c:v>86709.200138319502</c:v>
                </c:pt>
                <c:pt idx="2">
                  <c:v>88411.399246003799</c:v>
                </c:pt>
                <c:pt idx="3">
                  <c:v>90178.90588677609</c:v>
                </c:pt>
                <c:pt idx="4">
                  <c:v>91421.708575026205</c:v>
                </c:pt>
                <c:pt idx="5">
                  <c:v>92817.233761296491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3C-47A4-90C5-AEB4F2E2D62F}"/>
            </c:ext>
          </c:extLst>
        </c:ser>
        <c:ser>
          <c:idx val="3"/>
          <c:order val="3"/>
          <c:tx>
            <c:strRef>
              <c:f>'ercot ncp'!$E$1</c:f>
              <c:strCache>
                <c:ptCount val="1"/>
                <c:pt idx="0">
                  <c:v>Gross + EV + LFL 15% - PV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'ercot ncp'!$A$2:$A$7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'ercot ncp'!$E$2:$E$7</c:f>
              <c:numCache>
                <c:formatCode>General</c:formatCode>
                <c:ptCount val="6"/>
                <c:pt idx="0">
                  <c:v>84066.789453958394</c:v>
                </c:pt>
                <c:pt idx="1">
                  <c:v>85502.150370145493</c:v>
                </c:pt>
                <c:pt idx="2">
                  <c:v>87016.971023032791</c:v>
                </c:pt>
                <c:pt idx="3">
                  <c:v>88496.513238347106</c:v>
                </c:pt>
                <c:pt idx="4">
                  <c:v>89916.83720222619</c:v>
                </c:pt>
                <c:pt idx="5">
                  <c:v>90928.405741989496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3C-47A4-90C5-AEB4F2E2D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0207360"/>
        <c:axId val="720244864"/>
      </c:barChart>
      <c:catAx>
        <c:axId val="87020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244864"/>
        <c:crosses val="autoZero"/>
        <c:auto val="1"/>
        <c:lblAlgn val="ctr"/>
        <c:lblOffset val="100"/>
        <c:noMultiLvlLbl val="0"/>
      </c:catAx>
      <c:valAx>
        <c:axId val="72024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20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'ercot ncp'!$I$1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'ercot ncp'!$H$2:$H$6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'ercot ncp'!$I$2:$I$6</c:f>
              <c:numCache>
                <c:formatCode>General</c:formatCode>
                <c:ptCount val="5"/>
                <c:pt idx="0">
                  <c:v>74010.967807899986</c:v>
                </c:pt>
                <c:pt idx="1">
                  <c:v>75266.89990579999</c:v>
                </c:pt>
                <c:pt idx="2">
                  <c:v>76474.248248299991</c:v>
                </c:pt>
                <c:pt idx="3">
                  <c:v>77507.288005099981</c:v>
                </c:pt>
                <c:pt idx="4">
                  <c:v>78427.084878499998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2-4471-A286-2F2A08F3913D}"/>
            </c:ext>
          </c:extLst>
        </c:ser>
        <c:ser>
          <c:idx val="1"/>
          <c:order val="1"/>
          <c:tx>
            <c:strRef>
              <c:f>'ercot ncp'!$J$1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'ercot ncp'!$H$2:$H$6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'ercot ncp'!$J$2:$J$6</c:f>
              <c:numCache>
                <c:formatCode>General</c:formatCode>
                <c:ptCount val="5"/>
                <c:pt idx="0">
                  <c:v>74183.939373138899</c:v>
                </c:pt>
                <c:pt idx="1">
                  <c:v>75387.134523641405</c:v>
                </c:pt>
                <c:pt idx="2">
                  <c:v>76654.73656332829</c:v>
                </c:pt>
                <c:pt idx="3">
                  <c:v>77979.433234604803</c:v>
                </c:pt>
                <c:pt idx="4">
                  <c:v>79020.487933060213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2-4471-A286-2F2A08F3913D}"/>
            </c:ext>
          </c:extLst>
        </c:ser>
        <c:ser>
          <c:idx val="2"/>
          <c:order val="2"/>
          <c:tx>
            <c:strRef>
              <c:f>'ercot ncp'!$K$1</c:f>
              <c:strCache>
                <c:ptCount val="1"/>
                <c:pt idx="0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'ercot ncp'!$H$2:$H$6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'ercot ncp'!$K$2:$K$6</c:f>
              <c:numCache>
                <c:formatCode>General</c:formatCode>
                <c:ptCount val="5"/>
                <c:pt idx="0">
                  <c:v>77496.771298358901</c:v>
                </c:pt>
                <c:pt idx="1">
                  <c:v>79529.906652991398</c:v>
                </c:pt>
                <c:pt idx="2">
                  <c:v>81627.44889780831</c:v>
                </c:pt>
                <c:pt idx="3">
                  <c:v>83782.085773614788</c:v>
                </c:pt>
                <c:pt idx="4">
                  <c:v>85653.08067556021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92-4471-A286-2F2A08F3913D}"/>
            </c:ext>
          </c:extLst>
        </c:ser>
        <c:ser>
          <c:idx val="3"/>
          <c:order val="3"/>
          <c:tx>
            <c:strRef>
              <c:f>'ercot ncp'!$L$1</c:f>
              <c:strCache>
                <c:ptCount val="1"/>
                <c:pt idx="0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'ercot ncp'!$H$2:$H$6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'ercot ncp'!$L$2:$L$6</c:f>
              <c:numCache>
                <c:formatCode>General</c:formatCode>
                <c:ptCount val="5"/>
                <c:pt idx="0">
                  <c:v>77477.854622615909</c:v>
                </c:pt>
                <c:pt idx="1">
                  <c:v>79504.800573145389</c:v>
                </c:pt>
                <c:pt idx="2">
                  <c:v>81594.51443110031</c:v>
                </c:pt>
                <c:pt idx="3">
                  <c:v>83739.485053460783</c:v>
                </c:pt>
                <c:pt idx="4">
                  <c:v>85598.822222093193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92-4471-A286-2F2A08F39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982592"/>
        <c:axId val="495189888"/>
      </c:barChart>
      <c:catAx>
        <c:axId val="87398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189888"/>
        <c:crosses val="autoZero"/>
        <c:auto val="1"/>
        <c:lblAlgn val="ctr"/>
        <c:lblOffset val="100"/>
        <c:noMultiLvlLbl val="0"/>
      </c:catAx>
      <c:valAx>
        <c:axId val="49518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398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A6-41A7-A7E3-BE794ACCD2D9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A6-41A7-A7E3-BE794ACCD2D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A6-41A7-A7E3-BE794ACCD2D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A6-41A7-A7E3-BE794ACCD2D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A6-41A7-A7E3-BE794ACCD2D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A6-41A7-A7E3-BE794ACCD2D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A6-41A7-A7E3-BE794ACCD2D9}"/>
                </c:ext>
              </c:extLst>
            </c:dLbl>
            <c:spPr>
              <a:solidFill>
                <a:srgbClr val="FFFF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Sheet2!$S$1:$S$8</c:f>
              <c:numCache>
                <c:formatCode>General</c:formatCode>
                <c:ptCount val="8"/>
                <c:pt idx="0">
                  <c:v>2021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Sheet2!$T$1:$T$8</c:f>
              <c:numCache>
                <c:formatCode>_(* #,##0_);_(* \(#,##0\);_(* "-"??_);_(@_)</c:formatCode>
                <c:ptCount val="8"/>
                <c:pt idx="0">
                  <c:v>84682.515725999998</c:v>
                </c:pt>
                <c:pt idx="1">
                  <c:v>89580.41704070002</c:v>
                </c:pt>
                <c:pt idx="2">
                  <c:v>91957.870077300002</c:v>
                </c:pt>
                <c:pt idx="3">
                  <c:v>94047.57117119999</c:v>
                </c:pt>
                <c:pt idx="4">
                  <c:v>96087.678973100003</c:v>
                </c:pt>
                <c:pt idx="5">
                  <c:v>97937.087844000009</c:v>
                </c:pt>
                <c:pt idx="6">
                  <c:v>99684.880082799995</c:v>
                </c:pt>
                <c:pt idx="7">
                  <c:v>101412.40920309999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A6-41A7-A7E3-BE794ACCD2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9242480"/>
        <c:axId val="1476499168"/>
      </c:barChart>
      <c:catAx>
        <c:axId val="177924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499168"/>
        <c:crosses val="autoZero"/>
        <c:auto val="1"/>
        <c:lblAlgn val="ctr"/>
        <c:lblOffset val="100"/>
        <c:noMultiLvlLbl val="0"/>
      </c:catAx>
      <c:valAx>
        <c:axId val="147649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24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65-4472-92F7-EEE2319B45C7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65-4472-92F7-EEE2319B45C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65-4472-92F7-EEE2319B45C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65-4472-92F7-EEE2319B45C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65-4472-92F7-EEE2319B45C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65-4472-92F7-EEE2319B45C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65-4472-92F7-EEE2319B45C7}"/>
                </c:ext>
              </c:extLst>
            </c:dLbl>
            <c:numFmt formatCode="#,##0" sourceLinked="0"/>
            <c:spPr>
              <a:solidFill>
                <a:srgbClr val="FFFF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Sheet3!$DE$1:$DL$1</c:f>
              <c:numCache>
                <c:formatCode>General</c:formatCode>
                <c:ptCount val="8"/>
                <c:pt idx="0">
                  <c:v>2022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Sheet3!$DE$2:$DL$2</c:f>
              <c:numCache>
                <c:formatCode>_(* #,##0_);_(* \(#,##0\);_(* "-"??_);_(@_)</c:formatCode>
                <c:ptCount val="8"/>
                <c:pt idx="0" formatCode="General">
                  <c:v>74476.775081999993</c:v>
                </c:pt>
                <c:pt idx="1">
                  <c:v>81392.099319899993</c:v>
                </c:pt>
                <c:pt idx="2">
                  <c:v>83471.618471900001</c:v>
                </c:pt>
                <c:pt idx="3">
                  <c:v>85508.076556499989</c:v>
                </c:pt>
                <c:pt idx="4">
                  <c:v>87552.385356199986</c:v>
                </c:pt>
                <c:pt idx="5">
                  <c:v>89303.965461500004</c:v>
                </c:pt>
                <c:pt idx="6">
                  <c:v>91033.836736200014</c:v>
                </c:pt>
                <c:pt idx="7">
                  <c:v>92740.10838439998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5-4472-92F7-EEE2319B45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3991392"/>
        <c:axId val="163363542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Sheet3!$DE$1:$DL$1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2022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  <c:pt idx="6">
                        <c:v>2029</c:v>
                      </c:pt>
                      <c:pt idx="7">
                        <c:v>2030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Sheet3!$DE$1:$DL$1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2022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  <c:pt idx="6">
                        <c:v>2029</c:v>
                      </c:pt>
                      <c:pt idx="7">
                        <c:v>2030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365-4472-92F7-EEE2319B45C7}"/>
                  </c:ext>
                </c:extLst>
              </c15:ser>
            </c15:filteredBarSeries>
          </c:ext>
        </c:extLst>
      </c:barChart>
      <c:catAx>
        <c:axId val="184399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635424"/>
        <c:crosses val="autoZero"/>
        <c:auto val="1"/>
        <c:lblAlgn val="ctr"/>
        <c:lblOffset val="100"/>
        <c:noMultiLvlLbl val="0"/>
      </c:catAx>
      <c:valAx>
        <c:axId val="1633635424"/>
        <c:scaling>
          <c:orientation val="minMax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991392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East!$B$11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East!$A$12:$A$17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East!$B$12:$B$17</c:f>
              <c:numCache>
                <c:formatCode>General</c:formatCode>
                <c:ptCount val="6"/>
                <c:pt idx="0">
                  <c:v>2923.5743858000001</c:v>
                </c:pt>
                <c:pt idx="1">
                  <c:v>2948.4338747000002</c:v>
                </c:pt>
                <c:pt idx="2">
                  <c:v>2973.3627532</c:v>
                </c:pt>
                <c:pt idx="3">
                  <c:v>2997.1857365999999</c:v>
                </c:pt>
                <c:pt idx="4">
                  <c:v>3022.1792304000001</c:v>
                </c:pt>
                <c:pt idx="5">
                  <c:v>3048.2961197999998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3-4303-812D-F0399DE2ECE8}"/>
            </c:ext>
          </c:extLst>
        </c:ser>
        <c:ser>
          <c:idx val="1"/>
          <c:order val="1"/>
          <c:tx>
            <c:strRef>
              <c:f>East!$C$11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East!$A$12:$A$17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East!$C$12:$C$17</c:f>
              <c:numCache>
                <c:formatCode>General</c:formatCode>
                <c:ptCount val="6"/>
                <c:pt idx="0">
                  <c:v>2925.9305208397</c:v>
                </c:pt>
                <c:pt idx="1">
                  <c:v>2951.8108277004003</c:v>
                </c:pt>
                <c:pt idx="2">
                  <c:v>2976.7026061941001</c:v>
                </c:pt>
                <c:pt idx="3">
                  <c:v>3002.2461126684998</c:v>
                </c:pt>
                <c:pt idx="4">
                  <c:v>3033.046635233</c:v>
                </c:pt>
                <c:pt idx="5">
                  <c:v>3063.3739177839998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F3-4303-812D-F0399DE2ECE8}"/>
            </c:ext>
          </c:extLst>
        </c:ser>
        <c:ser>
          <c:idx val="2"/>
          <c:order val="2"/>
          <c:tx>
            <c:strRef>
              <c:f>East!$D$11</c:f>
              <c:strCache>
                <c:ptCount val="1"/>
                <c:pt idx="0">
                  <c:v>Gross + EV - PV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East!$A$12:$A$17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East!$D$12:$D$17</c:f>
              <c:numCache>
                <c:formatCode>General</c:formatCode>
                <c:ptCount val="6"/>
                <c:pt idx="0">
                  <c:v>2908.6323679596999</c:v>
                </c:pt>
                <c:pt idx="1">
                  <c:v>2929.5466766104005</c:v>
                </c:pt>
                <c:pt idx="2">
                  <c:v>2948.4172394441002</c:v>
                </c:pt>
                <c:pt idx="3">
                  <c:v>2966.8327401884999</c:v>
                </c:pt>
                <c:pt idx="4">
                  <c:v>2989.4091432229998</c:v>
                </c:pt>
                <c:pt idx="5">
                  <c:v>3010.5012216739997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F3-4303-812D-F0399DE2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5983536"/>
        <c:axId val="973145360"/>
      </c:barChart>
      <c:catAx>
        <c:axId val="144598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145360"/>
        <c:crosses val="autoZero"/>
        <c:auto val="1"/>
        <c:lblAlgn val="ctr"/>
        <c:lblOffset val="100"/>
        <c:noMultiLvlLbl val="0"/>
      </c:catAx>
      <c:valAx>
        <c:axId val="97314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598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44579903203361E-2"/>
          <c:y val="9.7133482757446168E-2"/>
          <c:w val="0.83376209051473238"/>
          <c:h val="0.8137139828880408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Sheet2!$J$22</c:f>
              <c:strCache>
                <c:ptCount val="1"/>
                <c:pt idx="0">
                  <c:v>2022 LTLF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Sheet2!$I$23:$I$29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Sheet2!$J$24:$J$29</c:f>
              <c:numCache>
                <c:formatCode>General</c:formatCode>
                <c:ptCount val="6"/>
                <c:pt idx="0">
                  <c:v>460428.76274468936</c:v>
                </c:pt>
                <c:pt idx="1">
                  <c:v>469633.64080977958</c:v>
                </c:pt>
                <c:pt idx="2">
                  <c:v>476838.75113496155</c:v>
                </c:pt>
                <c:pt idx="3">
                  <c:v>484883.46102795604</c:v>
                </c:pt>
                <c:pt idx="4">
                  <c:v>490231.68133164145</c:v>
                </c:pt>
                <c:pt idx="5">
                  <c:v>496464.39353669406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60A-4AA4-9287-143A3F85C965}"/>
            </c:ext>
          </c:extLst>
        </c:ser>
        <c:ser>
          <c:idx val="2"/>
          <c:order val="1"/>
          <c:tx>
            <c:strRef>
              <c:f>Sheet2!$K$22</c:f>
              <c:strCache>
                <c:ptCount val="1"/>
                <c:pt idx="0">
                  <c:v>2023 LTLF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Sheet2!$I$23:$I$29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Sheet2!$K$24:$K$29</c:f>
              <c:numCache>
                <c:formatCode>_(* #,##0_);_(* \(#,##0\);_(* "-"??_);_(@_)</c:formatCode>
                <c:ptCount val="6"/>
                <c:pt idx="0">
                  <c:v>480009.06915424438</c:v>
                </c:pt>
                <c:pt idx="1">
                  <c:v>494259.9218722154</c:v>
                </c:pt>
                <c:pt idx="2">
                  <c:v>508344.48950593802</c:v>
                </c:pt>
                <c:pt idx="3">
                  <c:v>516425.15897125745</c:v>
                </c:pt>
                <c:pt idx="4">
                  <c:v>521236.67275671853</c:v>
                </c:pt>
                <c:pt idx="5">
                  <c:v>527020.02294971957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60A-4AA4-9287-143A3F85C965}"/>
            </c:ext>
          </c:extLst>
        </c:ser>
        <c:ser>
          <c:idx val="3"/>
          <c:order val="2"/>
          <c:tx>
            <c:strRef>
              <c:f>Sheet2!$L$22</c:f>
              <c:strCache>
                <c:ptCount val="1"/>
                <c:pt idx="0">
                  <c:v>2024 LTLF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Sheet2!$I$23:$I$29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Sheet2!$L$24:$L$29</c:f>
              <c:numCache>
                <c:formatCode>_(* #,##0_);_(* \(#,##0\);_(* "-"??_);_(@_)</c:formatCode>
                <c:ptCount val="6"/>
                <c:pt idx="0">
                  <c:v>488883.63799999998</c:v>
                </c:pt>
                <c:pt idx="1">
                  <c:v>505479.91200000001</c:v>
                </c:pt>
                <c:pt idx="2">
                  <c:v>521838.93699999998</c:v>
                </c:pt>
                <c:pt idx="3">
                  <c:v>537265.48300000001</c:v>
                </c:pt>
                <c:pt idx="4">
                  <c:v>549441.41799999995</c:v>
                </c:pt>
                <c:pt idx="5">
                  <c:v>555619.52500000002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C60A-4AA4-9287-143A3F85C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002912"/>
        <c:axId val="2055098416"/>
      </c:barChart>
      <c:catAx>
        <c:axId val="43300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098416"/>
        <c:crosses val="autoZero"/>
        <c:auto val="1"/>
        <c:lblAlgn val="ctr"/>
        <c:lblOffset val="100"/>
        <c:noMultiLvlLbl val="0"/>
      </c:catAx>
      <c:valAx>
        <c:axId val="205509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0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07005382183306"/>
          <c:y val="0.97668205301306088"/>
          <c:w val="0.39202189184834418"/>
          <c:h val="2.3318011774987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East!$K$10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East!$J$11:$J$15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East!$K$11:$K$15</c:f>
              <c:numCache>
                <c:formatCode>General</c:formatCode>
                <c:ptCount val="5"/>
                <c:pt idx="0">
                  <c:v>2872.8871659000001</c:v>
                </c:pt>
                <c:pt idx="1">
                  <c:v>2898.8518211000001</c:v>
                </c:pt>
                <c:pt idx="2">
                  <c:v>2924.1563572999999</c:v>
                </c:pt>
                <c:pt idx="3">
                  <c:v>2949.5349891000001</c:v>
                </c:pt>
                <c:pt idx="4">
                  <c:v>2976.1606350000002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DA-4762-BB65-FAEBF0B3DC31}"/>
            </c:ext>
          </c:extLst>
        </c:ser>
        <c:ser>
          <c:idx val="1"/>
          <c:order val="1"/>
          <c:tx>
            <c:strRef>
              <c:f>East!$L$10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East!$J$11:$J$15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East!$L$11:$L$15</c:f>
              <c:numCache>
                <c:formatCode>General</c:formatCode>
                <c:ptCount val="5"/>
                <c:pt idx="0">
                  <c:v>2874.1175011801001</c:v>
                </c:pt>
                <c:pt idx="1">
                  <c:v>2899.5949211769002</c:v>
                </c:pt>
                <c:pt idx="2">
                  <c:v>2925.2776129123999</c:v>
                </c:pt>
                <c:pt idx="3">
                  <c:v>2953.2176337448</c:v>
                </c:pt>
                <c:pt idx="4">
                  <c:v>2981.2215740876004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DA-4762-BB65-FAEBF0B3DC31}"/>
            </c:ext>
          </c:extLst>
        </c:ser>
        <c:ser>
          <c:idx val="2"/>
          <c:order val="2"/>
          <c:tx>
            <c:strRef>
              <c:f>East!$M$10</c:f>
              <c:strCache>
                <c:ptCount val="1"/>
                <c:pt idx="0">
                  <c:v>Gross + EV - PV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East!$J$11:$J$15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East!$M$11:$M$15</c:f>
              <c:numCache>
                <c:formatCode>General</c:formatCode>
                <c:ptCount val="5"/>
                <c:pt idx="0">
                  <c:v>2873.9097804531002</c:v>
                </c:pt>
                <c:pt idx="1">
                  <c:v>2899.3274098829002</c:v>
                </c:pt>
                <c:pt idx="2">
                  <c:v>2924.9383057054001</c:v>
                </c:pt>
                <c:pt idx="3">
                  <c:v>2952.7941235578</c:v>
                </c:pt>
                <c:pt idx="4">
                  <c:v>2980.7015749806005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DA-4762-BB65-FAEBF0B3D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5988272"/>
        <c:axId val="973146320"/>
      </c:barChart>
      <c:catAx>
        <c:axId val="161598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146320"/>
        <c:crosses val="autoZero"/>
        <c:auto val="1"/>
        <c:lblAlgn val="ctr"/>
        <c:lblOffset val="100"/>
        <c:noMultiLvlLbl val="0"/>
      </c:catAx>
      <c:valAx>
        <c:axId val="97314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598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North!$B$15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North!$A$16:$A$21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North!$B$16:$B$21</c:f>
              <c:numCache>
                <c:formatCode>General</c:formatCode>
                <c:ptCount val="6"/>
                <c:pt idx="0">
                  <c:v>1902.5190995</c:v>
                </c:pt>
                <c:pt idx="1">
                  <c:v>1920.6423784999999</c:v>
                </c:pt>
                <c:pt idx="2">
                  <c:v>1939.1795832</c:v>
                </c:pt>
                <c:pt idx="3">
                  <c:v>1958.2016765999999</c:v>
                </c:pt>
                <c:pt idx="4">
                  <c:v>1978.4013566000001</c:v>
                </c:pt>
                <c:pt idx="5">
                  <c:v>1999.2244648000001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91-4DD9-BF14-C2D0B9404F9B}"/>
            </c:ext>
          </c:extLst>
        </c:ser>
        <c:ser>
          <c:idx val="1"/>
          <c:order val="1"/>
          <c:tx>
            <c:strRef>
              <c:f>North!$C$15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North!$A$16:$A$21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North!$C$16:$C$21</c:f>
              <c:numCache>
                <c:formatCode>General</c:formatCode>
                <c:ptCount val="6"/>
                <c:pt idx="0">
                  <c:v>1903.7063521446</c:v>
                </c:pt>
                <c:pt idx="1">
                  <c:v>1923.6018431957</c:v>
                </c:pt>
                <c:pt idx="2">
                  <c:v>1944.1552645166</c:v>
                </c:pt>
                <c:pt idx="3">
                  <c:v>1965.3508827157</c:v>
                </c:pt>
                <c:pt idx="4">
                  <c:v>1988.2790683024</c:v>
                </c:pt>
                <c:pt idx="5">
                  <c:v>2006.9251462935001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91-4DD9-BF14-C2D0B9404F9B}"/>
            </c:ext>
          </c:extLst>
        </c:ser>
        <c:ser>
          <c:idx val="2"/>
          <c:order val="2"/>
          <c:tx>
            <c:strRef>
              <c:f>North!$D$15</c:f>
              <c:strCache>
                <c:ptCount val="1"/>
                <c:pt idx="0">
                  <c:v>Gross + EV + LFL 15%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North!$A$16:$A$21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North!$D$16:$D$21</c:f>
              <c:numCache>
                <c:formatCode>General</c:formatCode>
                <c:ptCount val="6"/>
                <c:pt idx="0">
                  <c:v>2152.4205943446</c:v>
                </c:pt>
                <c:pt idx="1">
                  <c:v>2247.0734969957002</c:v>
                </c:pt>
                <c:pt idx="2">
                  <c:v>2342.3843299166001</c:v>
                </c:pt>
                <c:pt idx="3">
                  <c:v>2438.3373597157001</c:v>
                </c:pt>
                <c:pt idx="4">
                  <c:v>2536.0229569024</c:v>
                </c:pt>
                <c:pt idx="5">
                  <c:v>2629.4264464935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91-4DD9-BF14-C2D0B9404F9B}"/>
            </c:ext>
          </c:extLst>
        </c:ser>
        <c:ser>
          <c:idx val="3"/>
          <c:order val="3"/>
          <c:tx>
            <c:strRef>
              <c:f>North!$E$15</c:f>
              <c:strCache>
                <c:ptCount val="1"/>
                <c:pt idx="0">
                  <c:v>Gross + EV + LFL 15% - PV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North!$A$16:$A$21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North!$E$16:$E$21</c:f>
              <c:numCache>
                <c:formatCode>General</c:formatCode>
                <c:ptCount val="6"/>
                <c:pt idx="0">
                  <c:v>2152.4205943446</c:v>
                </c:pt>
                <c:pt idx="1">
                  <c:v>2247.0734969957002</c:v>
                </c:pt>
                <c:pt idx="2">
                  <c:v>2342.3843299166001</c:v>
                </c:pt>
                <c:pt idx="3">
                  <c:v>2438.3373597157001</c:v>
                </c:pt>
                <c:pt idx="4">
                  <c:v>2536.0229569024</c:v>
                </c:pt>
                <c:pt idx="5">
                  <c:v>2629.4264464935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91-4DD9-BF14-C2D0B9404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1157488"/>
        <c:axId val="1714187552"/>
      </c:barChart>
      <c:catAx>
        <c:axId val="162115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187552"/>
        <c:crosses val="autoZero"/>
        <c:auto val="1"/>
        <c:lblAlgn val="ctr"/>
        <c:lblOffset val="100"/>
        <c:noMultiLvlLbl val="0"/>
      </c:catAx>
      <c:valAx>
        <c:axId val="171418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15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North!$K$15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North!$J$16:$J$20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North!$K$16:$K$20</c:f>
              <c:numCache>
                <c:formatCode>General</c:formatCode>
                <c:ptCount val="5"/>
                <c:pt idx="0">
                  <c:v>1700.2394734</c:v>
                </c:pt>
                <c:pt idx="1">
                  <c:v>1718.2726298</c:v>
                </c:pt>
                <c:pt idx="2">
                  <c:v>1736.8045287</c:v>
                </c:pt>
                <c:pt idx="3">
                  <c:v>1756.0706875999999</c:v>
                </c:pt>
                <c:pt idx="4">
                  <c:v>1776.1911740999999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39-4DA3-BFDF-A44D80BB6CED}"/>
            </c:ext>
          </c:extLst>
        </c:ser>
        <c:ser>
          <c:idx val="1"/>
          <c:order val="1"/>
          <c:tx>
            <c:strRef>
              <c:f>North!$L$15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North!$J$16:$J$20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North!$L$16:$L$20</c:f>
              <c:numCache>
                <c:formatCode>General</c:formatCode>
                <c:ptCount val="5"/>
                <c:pt idx="0">
                  <c:v>1700.9212795722999</c:v>
                </c:pt>
                <c:pt idx="1">
                  <c:v>1718.7046832326</c:v>
                </c:pt>
                <c:pt idx="2">
                  <c:v>1737.4356072998</c:v>
                </c:pt>
                <c:pt idx="3">
                  <c:v>1758.2752609084</c:v>
                </c:pt>
                <c:pt idx="4">
                  <c:v>1779.1676553852999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39-4DA3-BFDF-A44D80BB6CED}"/>
            </c:ext>
          </c:extLst>
        </c:ser>
        <c:ser>
          <c:idx val="2"/>
          <c:order val="2"/>
          <c:tx>
            <c:strRef>
              <c:f>North!$M$15</c:f>
              <c:strCache>
                <c:ptCount val="1"/>
                <c:pt idx="0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North!$J$16:$J$20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North!$M$16:$M$20</c:f>
              <c:numCache>
                <c:formatCode>General</c:formatCode>
                <c:ptCount val="5"/>
                <c:pt idx="0">
                  <c:v>1983.4443703723</c:v>
                </c:pt>
                <c:pt idx="1">
                  <c:v>2075.1756664325999</c:v>
                </c:pt>
                <c:pt idx="2">
                  <c:v>2167.8544828998001</c:v>
                </c:pt>
                <c:pt idx="3">
                  <c:v>2262.6420289083999</c:v>
                </c:pt>
                <c:pt idx="4">
                  <c:v>2357.4823157852998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39-4DA3-BFDF-A44D80BB6CED}"/>
            </c:ext>
          </c:extLst>
        </c:ser>
        <c:ser>
          <c:idx val="3"/>
          <c:order val="3"/>
          <c:tx>
            <c:strRef>
              <c:f>North!$N$15</c:f>
              <c:strCache>
                <c:ptCount val="1"/>
                <c:pt idx="0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North!$J$16:$J$20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North!$N$16:$N$20</c:f>
              <c:numCache>
                <c:formatCode>General</c:formatCode>
                <c:ptCount val="5"/>
                <c:pt idx="0">
                  <c:v>1982.3277345593001</c:v>
                </c:pt>
                <c:pt idx="1">
                  <c:v>2073.7738350335999</c:v>
                </c:pt>
                <c:pt idx="2">
                  <c:v>2166.1127328978</c:v>
                </c:pt>
                <c:pt idx="3">
                  <c:v>2260.5040427823997</c:v>
                </c:pt>
                <c:pt idx="4">
                  <c:v>2354.8920066032997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39-4DA3-BFDF-A44D80BB6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5707616"/>
        <c:axId val="981301536"/>
      </c:barChart>
      <c:catAx>
        <c:axId val="15557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301536"/>
        <c:crosses val="autoZero"/>
        <c:auto val="1"/>
        <c:lblAlgn val="ctr"/>
        <c:lblOffset val="100"/>
        <c:noMultiLvlLbl val="0"/>
      </c:catAx>
      <c:valAx>
        <c:axId val="9813015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70761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SCENT!$B$11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SCENT!$A$12:$A$17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SCENT!$B$12:$B$17</c:f>
              <c:numCache>
                <c:formatCode>General</c:formatCode>
                <c:ptCount val="6"/>
                <c:pt idx="0">
                  <c:v>14352.040229</c:v>
                </c:pt>
                <c:pt idx="1">
                  <c:v>14691.622128000001</c:v>
                </c:pt>
                <c:pt idx="2">
                  <c:v>14944.998766999999</c:v>
                </c:pt>
                <c:pt idx="3">
                  <c:v>15205.681341</c:v>
                </c:pt>
                <c:pt idx="4">
                  <c:v>15364.204761999999</c:v>
                </c:pt>
                <c:pt idx="5">
                  <c:v>15516.15796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03-4AB4-950E-198F18FAD2FF}"/>
            </c:ext>
          </c:extLst>
        </c:ser>
        <c:ser>
          <c:idx val="1"/>
          <c:order val="1"/>
          <c:tx>
            <c:strRef>
              <c:f>SCENT!$C$11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SCENT!$A$12:$A$17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SCENT!$C$12:$C$17</c:f>
              <c:numCache>
                <c:formatCode>General</c:formatCode>
                <c:ptCount val="6"/>
                <c:pt idx="0">
                  <c:v>14369.490809744</c:v>
                </c:pt>
                <c:pt idx="1">
                  <c:v>14728.098265294</c:v>
                </c:pt>
                <c:pt idx="2">
                  <c:v>14996.017207020999</c:v>
                </c:pt>
                <c:pt idx="3">
                  <c:v>15277.523146079</c:v>
                </c:pt>
                <c:pt idx="4">
                  <c:v>15463.06271056</c:v>
                </c:pt>
                <c:pt idx="5">
                  <c:v>15603.995031197001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03-4AB4-950E-198F18FAD2FF}"/>
            </c:ext>
          </c:extLst>
        </c:ser>
        <c:ser>
          <c:idx val="2"/>
          <c:order val="2"/>
          <c:tx>
            <c:strRef>
              <c:f>SCENT!$D$11</c:f>
              <c:strCache>
                <c:ptCount val="1"/>
                <c:pt idx="0">
                  <c:v>Gross + EV + LFL 15%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SCENT!$A$12:$A$17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SCENT!$D$12:$D$17</c:f>
              <c:numCache>
                <c:formatCode>General</c:formatCode>
                <c:ptCount val="6"/>
                <c:pt idx="0">
                  <c:v>14508.442004944</c:v>
                </c:pt>
                <c:pt idx="1">
                  <c:v>14900.582586594001</c:v>
                </c:pt>
                <c:pt idx="2">
                  <c:v>15202.034654321</c:v>
                </c:pt>
                <c:pt idx="3">
                  <c:v>15517.073719379001</c:v>
                </c:pt>
                <c:pt idx="4">
                  <c:v>15736.14640996</c:v>
                </c:pt>
                <c:pt idx="5">
                  <c:v>15910.611856597001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03-4AB4-950E-198F18FAD2FF}"/>
            </c:ext>
          </c:extLst>
        </c:ser>
        <c:ser>
          <c:idx val="3"/>
          <c:order val="3"/>
          <c:tx>
            <c:strRef>
              <c:f>SCENT!$E$11</c:f>
              <c:strCache>
                <c:ptCount val="1"/>
                <c:pt idx="0">
                  <c:v>Gross + EV + LFL 15% - PV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SCENT!$A$12:$A$17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SCENT!$E$12:$E$17</c:f>
              <c:numCache>
                <c:formatCode>General</c:formatCode>
                <c:ptCount val="6"/>
                <c:pt idx="0">
                  <c:v>14431.129041643999</c:v>
                </c:pt>
                <c:pt idx="1">
                  <c:v>14790.365123094001</c:v>
                </c:pt>
                <c:pt idx="2">
                  <c:v>15047.619771721</c:v>
                </c:pt>
                <c:pt idx="3">
                  <c:v>15304.955514479001</c:v>
                </c:pt>
                <c:pt idx="4">
                  <c:v>15450.99179226</c:v>
                </c:pt>
                <c:pt idx="5">
                  <c:v>15536.009718297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03-4AB4-950E-198F18FAD2FF}"/>
            </c:ext>
          </c:extLst>
        </c:ser>
        <c:ser>
          <c:idx val="4"/>
          <c:order val="4"/>
          <c:tx>
            <c:strRef>
              <c:f>SCENT!$F$11</c:f>
              <c:strCache>
                <c:ptCount val="1"/>
                <c:pt idx="0">
                  <c:v>Hour Ending 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SCENT!$A$12:$A$17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SCENT!$F$12:$F$17</c:f>
              <c:numCache>
                <c:formatCode>General</c:formatCode>
                <c:ptCount val="6"/>
                <c:pt idx="0">
                  <c:v>14189.310772000001</c:v>
                </c:pt>
                <c:pt idx="1">
                  <c:v>14796.598725</c:v>
                </c:pt>
                <c:pt idx="2">
                  <c:v>15305.340795</c:v>
                </c:pt>
                <c:pt idx="3">
                  <c:v>15832.222213999999</c:v>
                </c:pt>
                <c:pt idx="4">
                  <c:v>16267.513482</c:v>
                </c:pt>
                <c:pt idx="5">
                  <c:v>16612.044306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03-4AB4-950E-198F18FAD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4602047"/>
        <c:axId val="716122079"/>
      </c:barChart>
      <c:catAx>
        <c:axId val="93460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122079"/>
        <c:crosses val="autoZero"/>
        <c:auto val="1"/>
        <c:lblAlgn val="ctr"/>
        <c:lblOffset val="100"/>
        <c:noMultiLvlLbl val="0"/>
      </c:catAx>
      <c:valAx>
        <c:axId val="716122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602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SCENT!$K$10:$K$11</c:f>
              <c:strCache>
                <c:ptCount val="2"/>
                <c:pt idx="1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SCENT!$J$12:$J$16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SCENT!$K$12:$K$16</c:f>
              <c:numCache>
                <c:formatCode>General</c:formatCode>
                <c:ptCount val="5"/>
                <c:pt idx="0">
                  <c:v>13361.762683000001</c:v>
                </c:pt>
                <c:pt idx="1">
                  <c:v>13707.692643</c:v>
                </c:pt>
                <c:pt idx="2">
                  <c:v>13964.760635000001</c:v>
                </c:pt>
                <c:pt idx="3">
                  <c:v>14224.477188000001</c:v>
                </c:pt>
                <c:pt idx="4">
                  <c:v>14380.329656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9-4DE6-BB8E-549679B85A0C}"/>
            </c:ext>
          </c:extLst>
        </c:ser>
        <c:ser>
          <c:idx val="1"/>
          <c:order val="1"/>
          <c:tx>
            <c:strRef>
              <c:f>SCENT!$L$10:$L$11</c:f>
              <c:strCache>
                <c:ptCount val="2"/>
                <c:pt idx="1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SCENT!$J$12:$J$16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SCENT!$L$12:$L$16</c:f>
              <c:numCache>
                <c:formatCode>General</c:formatCode>
                <c:ptCount val="5"/>
                <c:pt idx="0">
                  <c:v>13382.404980067</c:v>
                </c:pt>
                <c:pt idx="1">
                  <c:v>13736.372550986</c:v>
                </c:pt>
                <c:pt idx="2">
                  <c:v>14004.904416924001</c:v>
                </c:pt>
                <c:pt idx="3">
                  <c:v>14279.441136816</c:v>
                </c:pt>
                <c:pt idx="4">
                  <c:v>14408.221181327999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89-4DE6-BB8E-549679B85A0C}"/>
            </c:ext>
          </c:extLst>
        </c:ser>
        <c:ser>
          <c:idx val="2"/>
          <c:order val="2"/>
          <c:tx>
            <c:strRef>
              <c:f>SCENT!$M$10:$M$11</c:f>
              <c:strCache>
                <c:ptCount val="2"/>
                <c:pt idx="1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SCENT!$J$12:$J$16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SCENT!$M$12:$M$16</c:f>
              <c:numCache>
                <c:formatCode>General</c:formatCode>
                <c:ptCount val="5"/>
                <c:pt idx="0">
                  <c:v>14442.735778066999</c:v>
                </c:pt>
                <c:pt idx="1">
                  <c:v>15027.166946985999</c:v>
                </c:pt>
                <c:pt idx="2">
                  <c:v>15526.162410924</c:v>
                </c:pt>
                <c:pt idx="3">
                  <c:v>16031.162728816</c:v>
                </c:pt>
                <c:pt idx="4">
                  <c:v>16390.406370328001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89-4DE6-BB8E-549679B85A0C}"/>
            </c:ext>
          </c:extLst>
        </c:ser>
        <c:ser>
          <c:idx val="3"/>
          <c:order val="3"/>
          <c:tx>
            <c:strRef>
              <c:f>SCENT!$N$10:$N$11</c:f>
              <c:strCache>
                <c:ptCount val="2"/>
                <c:pt idx="1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SCENT!$J$12:$J$16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SCENT!$N$12:$N$16</c:f>
              <c:numCache>
                <c:formatCode>General</c:formatCode>
                <c:ptCount val="5"/>
                <c:pt idx="0">
                  <c:v>14440.937798223998</c:v>
                </c:pt>
                <c:pt idx="1">
                  <c:v>15024.611733635998</c:v>
                </c:pt>
                <c:pt idx="2">
                  <c:v>15522.604828761001</c:v>
                </c:pt>
                <c:pt idx="3">
                  <c:v>16026.315943513</c:v>
                </c:pt>
                <c:pt idx="4">
                  <c:v>16383.946789437001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89-4DE6-BB8E-549679B85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4576063"/>
        <c:axId val="712457247"/>
      </c:barChart>
      <c:catAx>
        <c:axId val="93457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457247"/>
        <c:crosses val="autoZero"/>
        <c:auto val="1"/>
        <c:lblAlgn val="ctr"/>
        <c:lblOffset val="100"/>
        <c:noMultiLvlLbl val="0"/>
      </c:catAx>
      <c:valAx>
        <c:axId val="712457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57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South!$B$11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South!$A$12:$A$17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South!$B$12:$B$17</c:f>
              <c:numCache>
                <c:formatCode>General</c:formatCode>
                <c:ptCount val="6"/>
                <c:pt idx="0">
                  <c:v>7251.8463597999998</c:v>
                </c:pt>
                <c:pt idx="1">
                  <c:v>7315.8216837</c:v>
                </c:pt>
                <c:pt idx="2">
                  <c:v>7382.6352815</c:v>
                </c:pt>
                <c:pt idx="3">
                  <c:v>7449.8813981000003</c:v>
                </c:pt>
                <c:pt idx="4">
                  <c:v>7356.7589152999999</c:v>
                </c:pt>
                <c:pt idx="5">
                  <c:v>7424.1845825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43-4C50-8A6C-3F70B3650794}"/>
            </c:ext>
          </c:extLst>
        </c:ser>
        <c:ser>
          <c:idx val="1"/>
          <c:order val="1"/>
          <c:tx>
            <c:strRef>
              <c:f>South!$C$11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South!$A$12:$A$17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South!$C$12:$C$17</c:f>
              <c:numCache>
                <c:formatCode>General</c:formatCode>
                <c:ptCount val="6"/>
                <c:pt idx="0">
                  <c:v>7254.8738879779003</c:v>
                </c:pt>
                <c:pt idx="1">
                  <c:v>7320.3487989972</c:v>
                </c:pt>
                <c:pt idx="2">
                  <c:v>7389.5752042741997</c:v>
                </c:pt>
                <c:pt idx="3">
                  <c:v>7460.2759609370005</c:v>
                </c:pt>
                <c:pt idx="4">
                  <c:v>7380.7359713429996</c:v>
                </c:pt>
                <c:pt idx="5">
                  <c:v>7456.9663032210001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43-4C50-8A6C-3F70B3650794}"/>
            </c:ext>
          </c:extLst>
        </c:ser>
        <c:ser>
          <c:idx val="2"/>
          <c:order val="2"/>
          <c:tx>
            <c:strRef>
              <c:f>South!$D$11</c:f>
              <c:strCache>
                <c:ptCount val="1"/>
                <c:pt idx="0">
                  <c:v>Gross + EV - PV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South!$A$12:$A$17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South!$D$12:$D$17</c:f>
              <c:numCache>
                <c:formatCode>General</c:formatCode>
                <c:ptCount val="6"/>
                <c:pt idx="0">
                  <c:v>7137.6367677778999</c:v>
                </c:pt>
                <c:pt idx="1">
                  <c:v>7156.7919999972</c:v>
                </c:pt>
                <c:pt idx="2">
                  <c:v>7165.1202699741998</c:v>
                </c:pt>
                <c:pt idx="3">
                  <c:v>7157.8780022370001</c:v>
                </c:pt>
                <c:pt idx="4">
                  <c:v>7190.8353506429994</c:v>
                </c:pt>
                <c:pt idx="5">
                  <c:v>7211.6762786210002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43-4C50-8A6C-3F70B3650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6995007"/>
        <c:axId val="716119679"/>
      </c:barChart>
      <c:catAx>
        <c:axId val="856995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119679"/>
        <c:crosses val="autoZero"/>
        <c:auto val="1"/>
        <c:lblAlgn val="ctr"/>
        <c:lblOffset val="100"/>
        <c:noMultiLvlLbl val="0"/>
      </c:catAx>
      <c:valAx>
        <c:axId val="71611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99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South!$K$11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South!$J$12:$J$16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South!$K$12:$K$16</c:f>
              <c:numCache>
                <c:formatCode>General</c:formatCode>
                <c:ptCount val="5"/>
                <c:pt idx="0">
                  <c:v>7027.6893287000003</c:v>
                </c:pt>
                <c:pt idx="1">
                  <c:v>7092.9620262999997</c:v>
                </c:pt>
                <c:pt idx="2">
                  <c:v>7159.9397552</c:v>
                </c:pt>
                <c:pt idx="3">
                  <c:v>7227.3955512000002</c:v>
                </c:pt>
                <c:pt idx="4">
                  <c:v>7295.0378336000003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70-4AB1-BDEE-D6875371437B}"/>
            </c:ext>
          </c:extLst>
        </c:ser>
        <c:ser>
          <c:idx val="1"/>
          <c:order val="1"/>
          <c:tx>
            <c:strRef>
              <c:f>South!$L$11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South!$J$12:$J$16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South!$L$12:$L$16</c:f>
              <c:numCache>
                <c:formatCode>General</c:formatCode>
                <c:ptCount val="5"/>
                <c:pt idx="0">
                  <c:v>7033.8362015668999</c:v>
                </c:pt>
                <c:pt idx="1">
                  <c:v>7101.6813318094</c:v>
                </c:pt>
                <c:pt idx="2">
                  <c:v>7186.0643144969999</c:v>
                </c:pt>
                <c:pt idx="3">
                  <c:v>7263.0971817330001</c:v>
                </c:pt>
                <c:pt idx="4">
                  <c:v>7343.0253737830008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70-4AB1-BDEE-D6875371437B}"/>
            </c:ext>
          </c:extLst>
        </c:ser>
        <c:ser>
          <c:idx val="2"/>
          <c:order val="2"/>
          <c:tx>
            <c:strRef>
              <c:f>South!$M$11</c:f>
              <c:strCache>
                <c:ptCount val="1"/>
                <c:pt idx="0">
                  <c:v>Gross + EV - PV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South!$J$12:$J$16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South!$M$12:$M$16</c:f>
              <c:numCache>
                <c:formatCode>General</c:formatCode>
                <c:ptCount val="5"/>
                <c:pt idx="0">
                  <c:v>7033.3372058939003</c:v>
                </c:pt>
                <c:pt idx="1">
                  <c:v>7101.1054638564001</c:v>
                </c:pt>
                <c:pt idx="2">
                  <c:v>7185.4056367470002</c:v>
                </c:pt>
                <c:pt idx="3">
                  <c:v>7262.3509815079997</c:v>
                </c:pt>
                <c:pt idx="4">
                  <c:v>7342.1881791760006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70-4AB1-BDEE-D687537143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7029839"/>
        <c:axId val="712467327"/>
      </c:barChart>
      <c:catAx>
        <c:axId val="70702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467327"/>
        <c:crosses val="autoZero"/>
        <c:auto val="1"/>
        <c:lblAlgn val="ctr"/>
        <c:lblOffset val="100"/>
        <c:noMultiLvlLbl val="0"/>
      </c:catAx>
      <c:valAx>
        <c:axId val="71246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029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West!$B$11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West!$A$12:$A$17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West!$B$12:$B$17</c:f>
              <c:numCache>
                <c:formatCode>General</c:formatCode>
                <c:ptCount val="6"/>
                <c:pt idx="0">
                  <c:v>2081.7652899999998</c:v>
                </c:pt>
                <c:pt idx="1">
                  <c:v>2097.7968547999999</c:v>
                </c:pt>
                <c:pt idx="2">
                  <c:v>2115.5511096</c:v>
                </c:pt>
                <c:pt idx="3">
                  <c:v>2133.6639651999999</c:v>
                </c:pt>
                <c:pt idx="4">
                  <c:v>2107.3091869</c:v>
                </c:pt>
                <c:pt idx="5">
                  <c:v>2125.1337555999999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BC-4F23-A02C-5F130ACA9C0A}"/>
            </c:ext>
          </c:extLst>
        </c:ser>
        <c:ser>
          <c:idx val="1"/>
          <c:order val="1"/>
          <c:tx>
            <c:strRef>
              <c:f>West!$C$11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West!$A$12:$A$17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West!$C$12:$C$17</c:f>
              <c:numCache>
                <c:formatCode>General</c:formatCode>
                <c:ptCount val="6"/>
                <c:pt idx="0">
                  <c:v>2082.8444610081997</c:v>
                </c:pt>
                <c:pt idx="1">
                  <c:v>2100.2042913338</c:v>
                </c:pt>
                <c:pt idx="2">
                  <c:v>2119.3195645497999</c:v>
                </c:pt>
                <c:pt idx="3">
                  <c:v>2139.4005369059</c:v>
                </c:pt>
                <c:pt idx="4">
                  <c:v>2115.4951558287999</c:v>
                </c:pt>
                <c:pt idx="5">
                  <c:v>2136.2390474089998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BC-4F23-A02C-5F130ACA9C0A}"/>
            </c:ext>
          </c:extLst>
        </c:ser>
        <c:ser>
          <c:idx val="2"/>
          <c:order val="2"/>
          <c:tx>
            <c:strRef>
              <c:f>West!$D$11</c:f>
              <c:strCache>
                <c:ptCount val="1"/>
                <c:pt idx="0">
                  <c:v>Gross + EV - PV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West!$A$12:$A$17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West!$D$12:$D$17</c:f>
              <c:numCache>
                <c:formatCode>General</c:formatCode>
                <c:ptCount val="6"/>
                <c:pt idx="0">
                  <c:v>2050.7641887781997</c:v>
                </c:pt>
                <c:pt idx="1">
                  <c:v>2056.2092844438002</c:v>
                </c:pt>
                <c:pt idx="2">
                  <c:v>2059.8702653497999</c:v>
                </c:pt>
                <c:pt idx="3">
                  <c:v>2060.4288379359</c:v>
                </c:pt>
                <c:pt idx="4">
                  <c:v>2069.6858547987999</c:v>
                </c:pt>
                <c:pt idx="5">
                  <c:v>2077.8121602889996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BC-4F23-A02C-5F130ACA9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5042031"/>
        <c:axId val="712467807"/>
      </c:barChart>
      <c:catAx>
        <c:axId val="93504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467807"/>
        <c:crosses val="autoZero"/>
        <c:auto val="1"/>
        <c:lblAlgn val="ctr"/>
        <c:lblOffset val="100"/>
        <c:noMultiLvlLbl val="0"/>
      </c:catAx>
      <c:valAx>
        <c:axId val="712467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04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West!$K$10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West!$J$11:$J$15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West!$K$11:$K$15</c:f>
              <c:numCache>
                <c:formatCode>General</c:formatCode>
                <c:ptCount val="5"/>
                <c:pt idx="0">
                  <c:v>2016.4465825</c:v>
                </c:pt>
                <c:pt idx="1">
                  <c:v>2032.7383086</c:v>
                </c:pt>
                <c:pt idx="2">
                  <c:v>2050.8230386999999</c:v>
                </c:pt>
                <c:pt idx="3">
                  <c:v>2069.4280914999999</c:v>
                </c:pt>
                <c:pt idx="4">
                  <c:v>2087.4354761999998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F1-4363-8AD1-BA372709B8A4}"/>
            </c:ext>
          </c:extLst>
        </c:ser>
        <c:ser>
          <c:idx val="1"/>
          <c:order val="1"/>
          <c:tx>
            <c:strRef>
              <c:f>West!$L$10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West!$J$11:$J$15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West!$L$11:$L$15</c:f>
              <c:numCache>
                <c:formatCode>General</c:formatCode>
                <c:ptCount val="5"/>
                <c:pt idx="0">
                  <c:v>2017.2677058495999</c:v>
                </c:pt>
                <c:pt idx="1">
                  <c:v>2033.9620929455</c:v>
                </c:pt>
                <c:pt idx="2">
                  <c:v>2051.6650038074999</c:v>
                </c:pt>
                <c:pt idx="3">
                  <c:v>2070.6451809465998</c:v>
                </c:pt>
                <c:pt idx="4">
                  <c:v>2090.7953562489997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F1-4363-8AD1-BA372709B8A4}"/>
            </c:ext>
          </c:extLst>
        </c:ser>
        <c:ser>
          <c:idx val="2"/>
          <c:order val="2"/>
          <c:tx>
            <c:strRef>
              <c:f>West!$M$10</c:f>
              <c:strCache>
                <c:ptCount val="1"/>
                <c:pt idx="0">
                  <c:v>Gross + EV - PV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West!$J$11:$J$15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West!$M$11:$M$15</c:f>
              <c:numCache>
                <c:formatCode>General</c:formatCode>
                <c:ptCount val="5"/>
                <c:pt idx="0">
                  <c:v>2017.2677058495999</c:v>
                </c:pt>
                <c:pt idx="1">
                  <c:v>2033.9620929455</c:v>
                </c:pt>
                <c:pt idx="2">
                  <c:v>2051.6650038074999</c:v>
                </c:pt>
                <c:pt idx="3">
                  <c:v>2070.6451809465998</c:v>
                </c:pt>
                <c:pt idx="4">
                  <c:v>2090.7953562489997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F1-4363-8AD1-BA372709B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5022543"/>
        <c:axId val="712460607"/>
      </c:barChart>
      <c:catAx>
        <c:axId val="93502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460607"/>
        <c:crosses val="autoZero"/>
        <c:auto val="1"/>
        <c:lblAlgn val="ctr"/>
        <c:lblOffset val="100"/>
        <c:noMultiLvlLbl val="0"/>
      </c:catAx>
      <c:valAx>
        <c:axId val="71246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02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PV!$B$1</c:f>
              <c:strCache>
                <c:ptCount val="1"/>
                <c:pt idx="0">
                  <c:v>PV 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PV!$A$2:$A$7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PV!$B$2:$B$7</c:f>
              <c:numCache>
                <c:formatCode>General</c:formatCode>
                <c:ptCount val="6"/>
                <c:pt idx="0">
                  <c:v>-1467.490892</c:v>
                </c:pt>
                <c:pt idx="1">
                  <c:v>-2021.391768</c:v>
                </c:pt>
                <c:pt idx="2">
                  <c:v>-2743.072905</c:v>
                </c:pt>
                <c:pt idx="3">
                  <c:v>-3657.683869</c:v>
                </c:pt>
                <c:pt idx="4">
                  <c:v>-4783.7237329999998</c:v>
                </c:pt>
                <c:pt idx="5">
                  <c:v>-6128.0058200000003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47-4377-AB22-8CDCEA3766FA}"/>
            </c:ext>
          </c:extLst>
        </c:ser>
        <c:ser>
          <c:idx val="1"/>
          <c:order val="1"/>
          <c:tx>
            <c:strRef>
              <c:f>PV!$C$1</c:f>
              <c:strCache>
                <c:ptCount val="1"/>
                <c:pt idx="0">
                  <c:v>PV On peak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PV!$A$2:$A$7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PV!$C$2:$C$7</c:f>
              <c:numCache>
                <c:formatCode>General</c:formatCode>
                <c:ptCount val="6"/>
                <c:pt idx="0">
                  <c:v>-1061.3899999999999</c:v>
                </c:pt>
                <c:pt idx="1">
                  <c:v>-1463.3</c:v>
                </c:pt>
                <c:pt idx="2">
                  <c:v>-1986.1179948500003</c:v>
                </c:pt>
                <c:pt idx="3">
                  <c:v>-2648</c:v>
                </c:pt>
                <c:pt idx="4">
                  <c:v>-3458</c:v>
                </c:pt>
                <c:pt idx="5">
                  <c:v>-4436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47-4377-AB22-8CDCEA376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857776"/>
        <c:axId val="2125734096"/>
      </c:lineChart>
      <c:catAx>
        <c:axId val="22085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5734096"/>
        <c:crosses val="autoZero"/>
        <c:auto val="1"/>
        <c:lblAlgn val="ctr"/>
        <c:lblOffset val="100"/>
        <c:noMultiLvlLbl val="0"/>
      </c:catAx>
      <c:valAx>
        <c:axId val="212573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85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Sheet1!$S$1</c:f>
              <c:strCache>
                <c:ptCount val="1"/>
                <c:pt idx="0">
                  <c:v>Peaks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4.7222222222222325E-2"/>
                  <c:y val="0.20833333333333334"/>
                </c:manualLayout>
              </c:layout>
              <c:tx>
                <c:rich>
                  <a:bodyPr/>
                  <a:lstStyle/>
                  <a:p>
                    <a:fld id="{A4F5B510-360C-43B6-BBD2-FB2312D6602A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8BB-463B-9612-9673C97388E4}"/>
                </c:ext>
              </c:extLst>
            </c:dLbl>
            <c:numFmt formatCode="#,##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Sheet1!$R$2:$R$8</c:f>
              <c:numCache>
                <c:formatCode>General</c:formatCode>
                <c:ptCount val="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</c:numCache>
            </c:numRef>
          </c:cat>
          <c:val>
            <c:numRef>
              <c:f>Sheet1!$S$2:$S$8</c:f>
              <c:numCache>
                <c:formatCode>General</c:formatCode>
                <c:ptCount val="7"/>
                <c:pt idx="0">
                  <c:v>221.21793334555474</c:v>
                </c:pt>
                <c:pt idx="1">
                  <c:v>299.15821649476783</c:v>
                </c:pt>
                <c:pt idx="2">
                  <c:v>409.42225199022204</c:v>
                </c:pt>
                <c:pt idx="3">
                  <c:v>570.13844195908291</c:v>
                </c:pt>
                <c:pt idx="4">
                  <c:v>791.09529378694879</c:v>
                </c:pt>
                <c:pt idx="5">
                  <c:v>1081.2834749074998</c:v>
                </c:pt>
                <c:pt idx="6">
                  <c:v>1466.5599120140926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BB-463B-9612-9673C97388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7217808"/>
        <c:axId val="444737008"/>
      </c:lineChart>
      <c:catAx>
        <c:axId val="61721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737008"/>
        <c:crosses val="autoZero"/>
        <c:auto val="1"/>
        <c:lblAlgn val="ctr"/>
        <c:lblOffset val="100"/>
        <c:noMultiLvlLbl val="0"/>
      </c:catAx>
      <c:valAx>
        <c:axId val="4447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tx1"/>
                    </a:solidFill>
                  </a:rPr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1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06006006006006E-3"/>
                  <c:y val="5.5971629288587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8E-4B2D-BAC4-D3066EF8B4E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5E-4D04-B119-2C087D6E555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5E-4D04-B119-2C087D6E555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5E-4D04-B119-2C087D6E555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5E-4D04-B119-2C087D6E555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5E-4D04-B119-2C087D6E5553}"/>
                </c:ext>
              </c:extLst>
            </c:dLbl>
            <c:dLbl>
              <c:idx val="6"/>
              <c:layout>
                <c:manualLayout>
                  <c:x val="-1.1010883812341616E-16"/>
                  <c:y val="-5.130732684787175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5E-4D04-B119-2C087D6E5553}"/>
                </c:ext>
              </c:extLst>
            </c:dLbl>
            <c:numFmt formatCode="#,##0" sourceLinked="0"/>
            <c:spPr>
              <a:solidFill>
                <a:srgbClr val="FFFF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Sheet1!$A$1:$A$7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Sheet1!$B$1:$B$7</c:f>
              <c:numCache>
                <c:formatCode>General</c:formatCode>
                <c:ptCount val="7"/>
                <c:pt idx="0">
                  <c:v>3153.6759379999999</c:v>
                </c:pt>
                <c:pt idx="1">
                  <c:v>4000.3117499999998</c:v>
                </c:pt>
                <c:pt idx="2">
                  <c:v>4846.9475620000003</c:v>
                </c:pt>
                <c:pt idx="3">
                  <c:v>5693.5833750000002</c:v>
                </c:pt>
                <c:pt idx="4">
                  <c:v>6540.2191869999997</c:v>
                </c:pt>
                <c:pt idx="5">
                  <c:v>7386.8549990000001</c:v>
                </c:pt>
                <c:pt idx="6">
                  <c:v>8233.4908109999997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5E-4D04-B119-2C087D6E55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1914432"/>
        <c:axId val="123961540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Sheet1!$A$1:$A$7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2024</c:v>
                      </c:pt>
                      <c:pt idx="1">
                        <c:v>2025</c:v>
                      </c:pt>
                      <c:pt idx="2">
                        <c:v>2026</c:v>
                      </c:pt>
                      <c:pt idx="3">
                        <c:v>2027</c:v>
                      </c:pt>
                      <c:pt idx="4">
                        <c:v>2028</c:v>
                      </c:pt>
                      <c:pt idx="5">
                        <c:v>2029</c:v>
                      </c:pt>
                      <c:pt idx="6">
                        <c:v>2030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Sheet1!$A$1:$A$7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2024</c:v>
                      </c:pt>
                      <c:pt idx="1">
                        <c:v>2025</c:v>
                      </c:pt>
                      <c:pt idx="2">
                        <c:v>2026</c:v>
                      </c:pt>
                      <c:pt idx="3">
                        <c:v>2027</c:v>
                      </c:pt>
                      <c:pt idx="4">
                        <c:v>2028</c:v>
                      </c:pt>
                      <c:pt idx="5">
                        <c:v>2029</c:v>
                      </c:pt>
                      <c:pt idx="6">
                        <c:v>2030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B55E-4D04-B119-2C087D6E5553}"/>
                  </c:ext>
                </c:extLst>
              </c15:ser>
            </c15:filteredLineSeries>
          </c:ext>
        </c:extLst>
      </c:lineChart>
      <c:catAx>
        <c:axId val="122191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615408"/>
        <c:crosses val="autoZero"/>
        <c:auto val="1"/>
        <c:lblAlgn val="ctr"/>
        <c:lblOffset val="100"/>
        <c:noMultiLvlLbl val="0"/>
      </c:catAx>
      <c:valAx>
        <c:axId val="12396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91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Coast!$B$10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Coast!$A$11:$A$16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Coast!$B$11:$B$16</c:f>
              <c:numCache>
                <c:formatCode>General</c:formatCode>
                <c:ptCount val="6"/>
                <c:pt idx="0">
                  <c:v>21636.947176999998</c:v>
                </c:pt>
                <c:pt idx="1">
                  <c:v>21877.138627</c:v>
                </c:pt>
                <c:pt idx="2">
                  <c:v>22126.334278999999</c:v>
                </c:pt>
                <c:pt idx="3">
                  <c:v>22378.860080999999</c:v>
                </c:pt>
                <c:pt idx="4">
                  <c:v>22479.222519999999</c:v>
                </c:pt>
                <c:pt idx="5">
                  <c:v>22734.943303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4-4E06-B984-436D44966728}"/>
            </c:ext>
          </c:extLst>
        </c:ser>
        <c:ser>
          <c:idx val="1"/>
          <c:order val="1"/>
          <c:tx>
            <c:strRef>
              <c:f>Coast!$C$10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Coast!$A$11:$A$16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Coast!$C$11:$C$16</c:f>
              <c:numCache>
                <c:formatCode>General</c:formatCode>
                <c:ptCount val="6"/>
                <c:pt idx="0">
                  <c:v>21676.586829459</c:v>
                </c:pt>
                <c:pt idx="1">
                  <c:v>21932.082976569</c:v>
                </c:pt>
                <c:pt idx="2">
                  <c:v>22175.297961484997</c:v>
                </c:pt>
                <c:pt idx="3">
                  <c:v>22447.356648665998</c:v>
                </c:pt>
                <c:pt idx="4">
                  <c:v>22658.9088041</c:v>
                </c:pt>
                <c:pt idx="5">
                  <c:v>22978.02377543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74-4E06-B984-436D44966728}"/>
            </c:ext>
          </c:extLst>
        </c:ser>
        <c:ser>
          <c:idx val="2"/>
          <c:order val="2"/>
          <c:tx>
            <c:strRef>
              <c:f>Coast!$D$10</c:f>
              <c:strCache>
                <c:ptCount val="1"/>
                <c:pt idx="0">
                  <c:v>Gross + EV + LFL 15%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Coast!$A$11:$A$16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Coast!$D$11:$D$16</c:f>
              <c:numCache>
                <c:formatCode>General</c:formatCode>
                <c:ptCount val="6"/>
                <c:pt idx="0">
                  <c:v>21682.453687870999</c:v>
                </c:pt>
                <c:pt idx="1">
                  <c:v>21940.354401682998</c:v>
                </c:pt>
                <c:pt idx="2">
                  <c:v>22185.973953294997</c:v>
                </c:pt>
                <c:pt idx="3">
                  <c:v>22460.437207185998</c:v>
                </c:pt>
                <c:pt idx="4">
                  <c:v>22674.345543619998</c:v>
                </c:pt>
                <c:pt idx="5">
                  <c:v>22995.857719749998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74-4E06-B984-436D44966728}"/>
            </c:ext>
          </c:extLst>
        </c:ser>
        <c:ser>
          <c:idx val="3"/>
          <c:order val="3"/>
          <c:tx>
            <c:strRef>
              <c:f>Coast!$E$10</c:f>
              <c:strCache>
                <c:ptCount val="1"/>
                <c:pt idx="0">
                  <c:v>Gross + EV + LFL 15% - PV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Coast!$A$11:$A$16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Coast!$E$11:$E$16</c:f>
              <c:numCache>
                <c:formatCode>General</c:formatCode>
                <c:ptCount val="6"/>
                <c:pt idx="0">
                  <c:v>21461.563847270998</c:v>
                </c:pt>
                <c:pt idx="1">
                  <c:v>21633.947235483</c:v>
                </c:pt>
                <c:pt idx="2">
                  <c:v>21767.993561694999</c:v>
                </c:pt>
                <c:pt idx="3">
                  <c:v>21900.830255285997</c:v>
                </c:pt>
                <c:pt idx="4">
                  <c:v>22070.930419019998</c:v>
                </c:pt>
                <c:pt idx="5">
                  <c:v>22220.909999349999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74-4E06-B984-436D44966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1206944"/>
        <c:axId val="1612074096"/>
      </c:barChart>
      <c:catAx>
        <c:axId val="98120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074096"/>
        <c:crosses val="autoZero"/>
        <c:auto val="1"/>
        <c:lblAlgn val="ctr"/>
        <c:lblOffset val="100"/>
        <c:noMultiLvlLbl val="0"/>
      </c:catAx>
      <c:valAx>
        <c:axId val="161207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0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Coast!$K$9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Coast!$J$10:$J$14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Coast!$K$10:$K$14</c:f>
              <c:numCache>
                <c:formatCode>General</c:formatCode>
                <c:ptCount val="5"/>
                <c:pt idx="0">
                  <c:v>16932.489949999999</c:v>
                </c:pt>
                <c:pt idx="1">
                  <c:v>17176.78916</c:v>
                </c:pt>
                <c:pt idx="2">
                  <c:v>17427.482110000001</c:v>
                </c:pt>
                <c:pt idx="3">
                  <c:v>17680.83224</c:v>
                </c:pt>
                <c:pt idx="4">
                  <c:v>17936.592779999999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DD-4C9A-B095-32A716B5BA51}"/>
            </c:ext>
          </c:extLst>
        </c:ser>
        <c:ser>
          <c:idx val="1"/>
          <c:order val="1"/>
          <c:tx>
            <c:strRef>
              <c:f>Coast!$L$9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Coast!$J$10:$J$14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Coast!$L$10:$L$14</c:f>
              <c:numCache>
                <c:formatCode>General</c:formatCode>
                <c:ptCount val="5"/>
                <c:pt idx="0">
                  <c:v>17039.405575779998</c:v>
                </c:pt>
                <c:pt idx="1">
                  <c:v>17238.406803510999</c:v>
                </c:pt>
                <c:pt idx="2">
                  <c:v>17512.615172141002</c:v>
                </c:pt>
                <c:pt idx="3">
                  <c:v>17956.118345880001</c:v>
                </c:pt>
                <c:pt idx="4">
                  <c:v>18307.378655779998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DD-4C9A-B095-32A716B5BA51}"/>
            </c:ext>
          </c:extLst>
        </c:ser>
        <c:ser>
          <c:idx val="2"/>
          <c:order val="2"/>
          <c:tx>
            <c:strRef>
              <c:f>Coast!$M$9</c:f>
              <c:strCache>
                <c:ptCount val="1"/>
                <c:pt idx="0">
                  <c:v>Gross + EV + LFL 100%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Coast!$J$10:$J$14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Coast!$M$10:$M$14</c:f>
              <c:numCache>
                <c:formatCode>General</c:formatCode>
                <c:ptCount val="5"/>
                <c:pt idx="0">
                  <c:v>17086.171498399999</c:v>
                </c:pt>
                <c:pt idx="1">
                  <c:v>17301.077552260998</c:v>
                </c:pt>
                <c:pt idx="2">
                  <c:v>17591.190747021003</c:v>
                </c:pt>
                <c:pt idx="3">
                  <c:v>18050.598746890002</c:v>
                </c:pt>
                <c:pt idx="4">
                  <c:v>18417.763882879997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DD-4C9A-B095-32A716B5BA51}"/>
            </c:ext>
          </c:extLst>
        </c:ser>
        <c:ser>
          <c:idx val="3"/>
          <c:order val="3"/>
          <c:tx>
            <c:strRef>
              <c:f>Coast!$N$9</c:f>
              <c:strCache>
                <c:ptCount val="1"/>
                <c:pt idx="0">
                  <c:v>Gross + EV + LFL 100% -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Coast!$J$10:$J$14</c:f>
              <c:strCache>
                <c:ptCount val="5"/>
                <c:pt idx="0">
                  <c:v>2024-2025</c:v>
                </c:pt>
                <c:pt idx="1">
                  <c:v>2025-2026</c:v>
                </c:pt>
                <c:pt idx="2">
                  <c:v>2026-2027</c:v>
                </c:pt>
                <c:pt idx="3">
                  <c:v>2027-2028</c:v>
                </c:pt>
                <c:pt idx="4">
                  <c:v>2028-2029</c:v>
                </c:pt>
              </c:strCache>
            </c:strRef>
          </c:cat>
          <c:val>
            <c:numRef>
              <c:f>Coast!$N$10:$N$14</c:f>
              <c:numCache>
                <c:formatCode>General</c:formatCode>
                <c:ptCount val="5"/>
                <c:pt idx="0">
                  <c:v>17082.880556332999</c:v>
                </c:pt>
                <c:pt idx="1">
                  <c:v>17296.532245210998</c:v>
                </c:pt>
                <c:pt idx="2">
                  <c:v>17585.031066635001</c:v>
                </c:pt>
                <c:pt idx="3">
                  <c:v>18042.416366187001</c:v>
                </c:pt>
                <c:pt idx="4">
                  <c:v>18407.114215039997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DD-4C9A-B095-32A716B5B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2723488"/>
        <c:axId val="1558662560"/>
      </c:barChart>
      <c:catAx>
        <c:axId val="16227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662560"/>
        <c:crosses val="autoZero"/>
        <c:auto val="1"/>
        <c:lblAlgn val="ctr"/>
        <c:lblOffset val="100"/>
        <c:noMultiLvlLbl val="0"/>
      </c:catAx>
      <c:valAx>
        <c:axId val="15586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272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FWest!$B$13</c:f>
              <c:strCache>
                <c:ptCount val="1"/>
                <c:pt idx="0">
                  <c:v>Gross</c:v>
                </c:pt>
              </c:strCache>
            </c:strRef>
          </c:tx>
          <c:spPr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FWest!$A$14:$A$19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FWest!$B$14:$B$19</c:f>
              <c:numCache>
                <c:formatCode>General</c:formatCode>
                <c:ptCount val="6"/>
                <c:pt idx="0">
                  <c:v>6193.3873757000001</c:v>
                </c:pt>
                <c:pt idx="1">
                  <c:v>6575.6893798999999</c:v>
                </c:pt>
                <c:pt idx="2">
                  <c:v>6985.1427465999996</c:v>
                </c:pt>
                <c:pt idx="3">
                  <c:v>7392.6567300999995</c:v>
                </c:pt>
                <c:pt idx="4">
                  <c:v>7602.1100967000002</c:v>
                </c:pt>
                <c:pt idx="5">
                  <c:v>7813.5028463999997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9-4D16-926F-3B4A6DDF590F}"/>
            </c:ext>
          </c:extLst>
        </c:ser>
        <c:ser>
          <c:idx val="1"/>
          <c:order val="1"/>
          <c:tx>
            <c:strRef>
              <c:f>FWest!$C$13</c:f>
              <c:strCache>
                <c:ptCount val="1"/>
                <c:pt idx="0">
                  <c:v>Gross + EV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FWest!$A$14:$A$19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FWest!$C$14:$C$19</c:f>
              <c:numCache>
                <c:formatCode>General</c:formatCode>
                <c:ptCount val="6"/>
                <c:pt idx="0">
                  <c:v>6194.6273270970005</c:v>
                </c:pt>
                <c:pt idx="1">
                  <c:v>6578.6270295683998</c:v>
                </c:pt>
                <c:pt idx="2">
                  <c:v>6989.9013717330999</c:v>
                </c:pt>
                <c:pt idx="3">
                  <c:v>7400.2330810839994</c:v>
                </c:pt>
                <c:pt idx="4">
                  <c:v>7613.2348086390002</c:v>
                </c:pt>
                <c:pt idx="5">
                  <c:v>7823.7184695619999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79-4D16-926F-3B4A6DDF590F}"/>
            </c:ext>
          </c:extLst>
        </c:ser>
        <c:ser>
          <c:idx val="2"/>
          <c:order val="2"/>
          <c:tx>
            <c:strRef>
              <c:f>FWest!$D$13</c:f>
              <c:strCache>
                <c:ptCount val="1"/>
                <c:pt idx="0">
                  <c:v>Gross + EV + LFL 15%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FWest!$A$14:$A$19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FWest!$D$14:$D$19</c:f>
              <c:numCache>
                <c:formatCode>General</c:formatCode>
                <c:ptCount val="6"/>
                <c:pt idx="0">
                  <c:v>7272.1135980970002</c:v>
                </c:pt>
                <c:pt idx="1">
                  <c:v>7967.3846185683997</c:v>
                </c:pt>
                <c:pt idx="2">
                  <c:v>8689.9302777330995</c:v>
                </c:pt>
                <c:pt idx="3">
                  <c:v>9411.5333040839996</c:v>
                </c:pt>
                <c:pt idx="4">
                  <c:v>9935.8063486390001</c:v>
                </c:pt>
                <c:pt idx="5">
                  <c:v>10457.561326562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79-4D16-926F-3B4A6DDF590F}"/>
            </c:ext>
          </c:extLst>
        </c:ser>
        <c:ser>
          <c:idx val="3"/>
          <c:order val="3"/>
          <c:tx>
            <c:strRef>
              <c:f>FWest!$E$13</c:f>
              <c:strCache>
                <c:ptCount val="1"/>
                <c:pt idx="0">
                  <c:v>Gross + EV + LFL 15% - PV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FWest!$A$14:$A$19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FWest!$E$14:$E$19</c:f>
              <c:numCache>
                <c:formatCode>General</c:formatCode>
                <c:ptCount val="6"/>
                <c:pt idx="0">
                  <c:v>7272.1135980970002</c:v>
                </c:pt>
                <c:pt idx="1">
                  <c:v>7967.3846185683997</c:v>
                </c:pt>
                <c:pt idx="2">
                  <c:v>8689.9302777330995</c:v>
                </c:pt>
                <c:pt idx="3">
                  <c:v>9411.5333040839996</c:v>
                </c:pt>
                <c:pt idx="4">
                  <c:v>9935.8063486390001</c:v>
                </c:pt>
                <c:pt idx="5">
                  <c:v>10457.561326562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79-4D16-926F-3B4A6DDF5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7996496"/>
        <c:axId val="969296944"/>
      </c:barChart>
      <c:catAx>
        <c:axId val="144799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96944"/>
        <c:crosses val="autoZero"/>
        <c:auto val="1"/>
        <c:lblAlgn val="ctr"/>
        <c:lblOffset val="100"/>
        <c:noMultiLvlLbl val="0"/>
      </c:catAx>
      <c:valAx>
        <c:axId val="96929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9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'FWest graph'!$B$1</c:f>
              <c:strCache>
                <c:ptCount val="1"/>
                <c:pt idx="0">
                  <c:v>Fwest Historical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'FWest graph'!$A$2:$A$33</c:f>
              <c:numCache>
                <c:formatCode>General</c:formatCode>
                <c:ptCount val="3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  <c:pt idx="24">
                  <c:v>2026</c:v>
                </c:pt>
                <c:pt idx="25">
                  <c:v>2027</c:v>
                </c:pt>
                <c:pt idx="26">
                  <c:v>2028</c:v>
                </c:pt>
                <c:pt idx="27">
                  <c:v>2029</c:v>
                </c:pt>
                <c:pt idx="28">
                  <c:v>2030</c:v>
                </c:pt>
                <c:pt idx="29">
                  <c:v>2031</c:v>
                </c:pt>
                <c:pt idx="30">
                  <c:v>2032</c:v>
                </c:pt>
                <c:pt idx="31">
                  <c:v>2033</c:v>
                </c:pt>
              </c:numCache>
            </c:numRef>
          </c:cat>
          <c:val>
            <c:numRef>
              <c:f>'FWest graph'!$B$2:$B$33</c:f>
              <c:numCache>
                <c:formatCode>General</c:formatCode>
                <c:ptCount val="32"/>
                <c:pt idx="0">
                  <c:v>1829.9690000000001</c:v>
                </c:pt>
                <c:pt idx="1">
                  <c:v>1805.0129999999999</c:v>
                </c:pt>
                <c:pt idx="2">
                  <c:v>1735.146</c:v>
                </c:pt>
                <c:pt idx="3">
                  <c:v>1760</c:v>
                </c:pt>
                <c:pt idx="4">
                  <c:v>1869.45</c:v>
                </c:pt>
                <c:pt idx="5">
                  <c:v>1767.0309999999999</c:v>
                </c:pt>
                <c:pt idx="6">
                  <c:v>1886.498</c:v>
                </c:pt>
                <c:pt idx="7">
                  <c:v>1739.4590000000001</c:v>
                </c:pt>
                <c:pt idx="8">
                  <c:v>1867.422</c:v>
                </c:pt>
                <c:pt idx="9">
                  <c:v>2102.6529999999998</c:v>
                </c:pt>
                <c:pt idx="10">
                  <c:v>2172.2449999999999</c:v>
                </c:pt>
                <c:pt idx="11">
                  <c:v>2278.6709999999998</c:v>
                </c:pt>
                <c:pt idx="12">
                  <c:v>2688.0039999999999</c:v>
                </c:pt>
                <c:pt idx="13">
                  <c:v>2811.8409999999999</c:v>
                </c:pt>
                <c:pt idx="14">
                  <c:v>2908.97</c:v>
                </c:pt>
                <c:pt idx="15">
                  <c:v>3164.1860000000001</c:v>
                </c:pt>
                <c:pt idx="16">
                  <c:v>3655.0140000000001</c:v>
                </c:pt>
                <c:pt idx="17">
                  <c:v>4307.5529999999999</c:v>
                </c:pt>
                <c:pt idx="18">
                  <c:v>4438.8509999999997</c:v>
                </c:pt>
                <c:pt idx="19">
                  <c:v>5127.5510000000004</c:v>
                </c:pt>
                <c:pt idx="20">
                  <c:v>5474.8190000000004</c:v>
                </c:pt>
                <c:pt idx="21">
                  <c:v>6639.7870000000003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3E-4A9A-9699-31470ECF6BB9}"/>
            </c:ext>
          </c:extLst>
        </c:ser>
        <c:ser>
          <c:idx val="1"/>
          <c:order val="1"/>
          <c:tx>
            <c:strRef>
              <c:f>'FWest graph'!$C$1</c:f>
              <c:strCache>
                <c:ptCount val="1"/>
                <c:pt idx="0">
                  <c:v>Fwest Summer Peaks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'FWest graph'!$A$2:$A$33</c:f>
              <c:numCache>
                <c:formatCode>General</c:formatCode>
                <c:ptCount val="3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  <c:pt idx="24">
                  <c:v>2026</c:v>
                </c:pt>
                <c:pt idx="25">
                  <c:v>2027</c:v>
                </c:pt>
                <c:pt idx="26">
                  <c:v>2028</c:v>
                </c:pt>
                <c:pt idx="27">
                  <c:v>2029</c:v>
                </c:pt>
                <c:pt idx="28">
                  <c:v>2030</c:v>
                </c:pt>
                <c:pt idx="29">
                  <c:v>2031</c:v>
                </c:pt>
                <c:pt idx="30">
                  <c:v>2032</c:v>
                </c:pt>
                <c:pt idx="31">
                  <c:v>2033</c:v>
                </c:pt>
              </c:numCache>
            </c:numRef>
          </c:cat>
          <c:val>
            <c:numRef>
              <c:f>'FWest graph'!$C$2:$C$33</c:f>
              <c:numCache>
                <c:formatCode>General</c:formatCode>
                <c:ptCount val="32"/>
                <c:pt idx="22">
                  <c:v>7272.1135980999998</c:v>
                </c:pt>
                <c:pt idx="23">
                  <c:v>7967.3846186000001</c:v>
                </c:pt>
                <c:pt idx="24">
                  <c:v>8689.9302776999994</c:v>
                </c:pt>
                <c:pt idx="25">
                  <c:v>9411.5333040999994</c:v>
                </c:pt>
                <c:pt idx="26">
                  <c:v>9935.8063486999999</c:v>
                </c:pt>
                <c:pt idx="27">
                  <c:v>10457.561326999999</c:v>
                </c:pt>
                <c:pt idx="28">
                  <c:v>10964.191622</c:v>
                </c:pt>
                <c:pt idx="29">
                  <c:v>11467.461858000001</c:v>
                </c:pt>
                <c:pt idx="30">
                  <c:v>11962.974563</c:v>
                </c:pt>
                <c:pt idx="31">
                  <c:v>12442.972202999999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3E-4A9A-9699-31470ECF6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0020688"/>
        <c:axId val="2025152608"/>
      </c:lineChart>
      <c:catAx>
        <c:axId val="203002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152608"/>
        <c:crosses val="autoZero"/>
        <c:auto val="1"/>
        <c:lblAlgn val="ctr"/>
        <c:lblOffset val="100"/>
        <c:tickLblSkip val="2"/>
        <c:noMultiLvlLbl val="0"/>
      </c:catAx>
      <c:valAx>
        <c:axId val="2025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02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DE495-51AC-4723-A7B4-B1B58AAC8C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1E90-E9C6-42A2-8EB7-24DAC221A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8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F52B9-7E6C-4146-83FC-76B5AB271E4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7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B3D22-F502-4A52-A06E-717BD3D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0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82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4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6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30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5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4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8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6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73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3D22-F502-4A52-A06E-717BD3D70E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0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6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7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8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02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4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0522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22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990601"/>
            <a:ext cx="38862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990601"/>
            <a:ext cx="3886200" cy="4800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96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0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0522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28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990601"/>
            <a:ext cx="38862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990601"/>
            <a:ext cx="3886200" cy="4800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40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9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2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6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0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6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3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5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671BF0-B9A6-4991-87A3-688B7968C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1BFC47-BF17-4BA7-843B-CCEA56A62E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7" r:id="rId1"/>
    <p:sldLayoutId id="2147493508" r:id="rId2"/>
    <p:sldLayoutId id="2147493509" r:id="rId3"/>
    <p:sldLayoutId id="2147493510" r:id="rId4"/>
    <p:sldLayoutId id="2147493511" r:id="rId5"/>
    <p:sldLayoutId id="2147493512" r:id="rId6"/>
    <p:sldLayoutId id="2147493513" r:id="rId7"/>
    <p:sldLayoutId id="2147493514" r:id="rId8"/>
    <p:sldLayoutId id="2147493515" r:id="rId9"/>
    <p:sldLayoutId id="2147493516" r:id="rId10"/>
    <p:sldLayoutId id="21474935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05200" y="0"/>
            <a:ext cx="563880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" y="2876277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553200"/>
            <a:ext cx="707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5B6770"/>
                </a:solidFill>
              </a:rPr>
              <a:t>External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4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3" r:id="rId1"/>
    <p:sldLayoutId id="2147493524" r:id="rId2"/>
    <p:sldLayoutId id="2147493525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553200"/>
            <a:ext cx="707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5B6770"/>
                </a:solidFill>
              </a:rPr>
              <a:t>External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0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7" r:id="rId1"/>
    <p:sldLayoutId id="2147493528" r:id="rId2"/>
    <p:sldLayoutId id="2147493529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146" y="2439619"/>
            <a:ext cx="5166854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2024 Long-Term Load Forecast</a:t>
            </a:r>
          </a:p>
          <a:p>
            <a:pPr>
              <a:defRPr/>
            </a:pPr>
            <a:endParaRPr lang="en-US" b="1" kern="0" dirty="0">
              <a:solidFill>
                <a:prstClr val="black"/>
              </a:solidFill>
            </a:endParaRPr>
          </a:p>
          <a:p>
            <a:pPr>
              <a:defRPr/>
            </a:pPr>
            <a:endParaRPr lang="en-US" b="1" kern="0" dirty="0">
              <a:solidFill>
                <a:prstClr val="black"/>
              </a:solidFill>
            </a:endParaRPr>
          </a:p>
          <a:p>
            <a:pPr>
              <a:defRPr/>
            </a:pPr>
            <a:endParaRPr lang="en-US" b="1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000" i="1" kern="0" dirty="0">
                <a:solidFill>
                  <a:prstClr val="black"/>
                </a:solidFill>
              </a:rPr>
              <a:t>Kate Lamb</a:t>
            </a:r>
          </a:p>
          <a:p>
            <a:pPr>
              <a:defRPr/>
            </a:pPr>
            <a:r>
              <a:rPr lang="en-US" sz="2000" kern="0" dirty="0">
                <a:solidFill>
                  <a:prstClr val="black"/>
                </a:solidFill>
              </a:rPr>
              <a:t>Load Forecasting &amp; Analysis</a:t>
            </a:r>
          </a:p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4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2024 LTLF Annual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00" y="705038"/>
            <a:ext cx="3916406" cy="296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0269" y="714663"/>
            <a:ext cx="3916406" cy="296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70154" y="846570"/>
            <a:ext cx="200799" cy="296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6955A74-67CC-2395-A53E-2A0EFB5322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670386"/>
              </p:ext>
            </p:extLst>
          </p:nvPr>
        </p:nvGraphicFramePr>
        <p:xfrm>
          <a:off x="381000" y="846569"/>
          <a:ext cx="8458200" cy="529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429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Annual Energy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B9C7F2-D665-DE0F-7368-FB9E81C4B1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451974"/>
              </p:ext>
            </p:extLst>
          </p:nvPr>
        </p:nvGraphicFramePr>
        <p:xfrm>
          <a:off x="264826" y="761999"/>
          <a:ext cx="8614348" cy="5548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7614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98167"/>
            <a:ext cx="91440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Rooftop PV Forecast</a:t>
            </a:r>
          </a:p>
        </p:txBody>
      </p:sp>
    </p:spTree>
    <p:extLst>
      <p:ext uri="{BB962C8B-B14F-4D97-AF65-F5344CB8AC3E}">
        <p14:creationId xmlns:p14="http://schemas.microsoft.com/office/powerpoint/2010/main" val="330444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Rooftop PV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000774"/>
              </p:ext>
            </p:extLst>
          </p:nvPr>
        </p:nvGraphicFramePr>
        <p:xfrm>
          <a:off x="304800" y="4237730"/>
          <a:ext cx="8562986" cy="18105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2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306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P50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21,257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20,994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21,295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21,047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21,857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21,799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21,132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21,582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21,349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21,144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21,211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20,099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20,542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20,368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21,162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21,830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21,558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21,064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20,689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21,191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20,095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20,422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20,330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21,631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21,353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20,542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21,059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20,088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20,294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20,305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21,617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21,249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20,470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20,446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19,976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20,221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20,144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21,568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20,677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21,211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20,462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5878" y="3984859"/>
            <a:ext cx="8874493" cy="2213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395AB-E81D-8EEC-94C8-F7F0E5B8C3A0}"/>
              </a:ext>
            </a:extLst>
          </p:cNvPr>
          <p:cNvSpPr txBox="1"/>
          <p:nvPr/>
        </p:nvSpPr>
        <p:spPr>
          <a:xfrm>
            <a:off x="343436" y="843357"/>
            <a:ext cx="8190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Rooftop solar load forecast was generated by customer class (Residential/ Business)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historical data from January 2012 to July 2023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Usage per customer was modeled to create a typical profile of rooftop solar customers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Along with weather and calendar drivers, solar irradiance was used to better capture solar generation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forecast was generated using most recent growth rates with a gradual decline over time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mapping year used was 2022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2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9B6D-70E9-148F-7837-C6C2CB4B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Rooftop PV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6B85A-9B09-FF70-5082-34991B1E6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7872F8B-05E6-EF60-7C10-E8AA430A5D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559375"/>
              </p:ext>
            </p:extLst>
          </p:nvPr>
        </p:nvGraphicFramePr>
        <p:xfrm>
          <a:off x="381000" y="877330"/>
          <a:ext cx="8458200" cy="541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7097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981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 Forecast</a:t>
            </a:r>
          </a:p>
        </p:txBody>
      </p:sp>
    </p:spTree>
    <p:extLst>
      <p:ext uri="{BB962C8B-B14F-4D97-AF65-F5344CB8AC3E}">
        <p14:creationId xmlns:p14="http://schemas.microsoft.com/office/powerpoint/2010/main" val="168154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EV Forecast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E9AC7-4098-82DB-9973-A0D21C0205EE}"/>
              </a:ext>
            </a:extLst>
          </p:cNvPr>
          <p:cNvSpPr txBox="1"/>
          <p:nvPr/>
        </p:nvSpPr>
        <p:spPr>
          <a:xfrm>
            <a:off x="381000" y="1068946"/>
            <a:ext cx="845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Charging types used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miles traveled in LDV/MHDV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Fleet breakdown (Count of vehicle types)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Breakdown of plug-in hybrid and battery electric vehicles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Calendar assumptions (days in season, day type, average driving hours by season)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98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177"/>
            <a:ext cx="8458200" cy="518318"/>
          </a:xfrm>
        </p:spPr>
        <p:txBody>
          <a:bodyPr/>
          <a:lstStyle/>
          <a:p>
            <a:r>
              <a:rPr lang="en-US" sz="2400" dirty="0"/>
              <a:t>EV Peak Load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8FC718E-913E-DC09-F584-0AC209CEE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697761"/>
              </p:ext>
            </p:extLst>
          </p:nvPr>
        </p:nvGraphicFramePr>
        <p:xfrm>
          <a:off x="304800" y="884903"/>
          <a:ext cx="8534400" cy="5206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173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3CAC-BC03-EF9E-AA80-C2E8F5A0AD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75E5-CF82-B479-303B-643BB088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LFL Adjustments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FC9B4-ECE7-93EA-8FE8-7B59474B9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5C631-999C-E762-0251-F2063792A532}"/>
              </a:ext>
            </a:extLst>
          </p:cNvPr>
          <p:cNvSpPr txBox="1"/>
          <p:nvPr/>
        </p:nvSpPr>
        <p:spPr>
          <a:xfrm>
            <a:off x="381000" y="965915"/>
            <a:ext cx="835087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Two Scenarios were created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- 100% LFL added to all hours and days of our baseline forecast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- Summer response scenario: Reduce LFL to 15% from hours 14:00 to 21:00 for June, July, August, and September. </a:t>
            </a:r>
          </a:p>
        </p:txBody>
      </p:sp>
    </p:spTree>
    <p:extLst>
      <p:ext uri="{BB962C8B-B14F-4D97-AF65-F5344CB8AC3E}">
        <p14:creationId xmlns:p14="http://schemas.microsoft.com/office/powerpoint/2010/main" val="68540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Agenda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888038" algn="dec"/>
              </a:tabLst>
            </a:pPr>
            <a:r>
              <a:rPr lang="en-US" sz="2000" dirty="0"/>
              <a:t>Introduction</a:t>
            </a:r>
          </a:p>
          <a:p>
            <a:pPr marL="0" indent="0">
              <a:buNone/>
              <a:tabLst>
                <a:tab pos="5888038" algn="dec"/>
              </a:tabLst>
            </a:pPr>
            <a:endParaRPr lang="en-US" sz="2000" dirty="0"/>
          </a:p>
          <a:p>
            <a:pPr>
              <a:tabLst>
                <a:tab pos="5888038" algn="dec"/>
              </a:tabLst>
            </a:pPr>
            <a:r>
              <a:rPr lang="en-US" sz="2000" dirty="0"/>
              <a:t>Model Variables</a:t>
            </a:r>
          </a:p>
          <a:p>
            <a:pPr marL="0" indent="0">
              <a:buNone/>
              <a:tabLst>
                <a:tab pos="5888038" algn="dec"/>
              </a:tabLst>
            </a:pPr>
            <a:endParaRPr lang="en-US" sz="2000" dirty="0"/>
          </a:p>
          <a:p>
            <a:pPr>
              <a:tabLst>
                <a:tab pos="5888038" algn="dec"/>
              </a:tabLst>
            </a:pPr>
            <a:r>
              <a:rPr lang="en-US" sz="2000" dirty="0"/>
              <a:t>Waterfall Method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2000" dirty="0"/>
              <a:t>     </a:t>
            </a:r>
            <a:r>
              <a:rPr lang="en-US" sz="1400" dirty="0"/>
              <a:t>- </a:t>
            </a:r>
            <a:r>
              <a:rPr lang="en-US" sz="1600" dirty="0"/>
              <a:t>Baseline Forecast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PV Forecast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EV Forecast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LFL Forecast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Net Forecast</a:t>
            </a:r>
          </a:p>
          <a:p>
            <a:pPr marL="0" indent="0">
              <a:buNone/>
              <a:tabLst>
                <a:tab pos="5888038" algn="dec"/>
              </a:tabLst>
            </a:pPr>
            <a:endParaRPr lang="en-US" sz="1600" dirty="0"/>
          </a:p>
          <a:p>
            <a:pPr>
              <a:tabLst>
                <a:tab pos="5888038" algn="dec"/>
              </a:tabLst>
            </a:pPr>
            <a:r>
              <a:rPr lang="en-US" sz="2000" dirty="0"/>
              <a:t>Scenarios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Summer and Winter Peaks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Uri and Elliot </a:t>
            </a:r>
          </a:p>
          <a:p>
            <a:pPr marL="0" indent="0">
              <a:buNone/>
              <a:tabLst>
                <a:tab pos="5888038" algn="dec"/>
              </a:tabLst>
            </a:pPr>
            <a:r>
              <a:rPr lang="en-US" sz="1600" dirty="0"/>
              <a:t>      - 90</a:t>
            </a:r>
            <a:r>
              <a:rPr lang="en-US" sz="1600" baseline="30000" dirty="0"/>
              <a:t>th</a:t>
            </a:r>
            <a:r>
              <a:rPr lang="en-US" sz="1600" dirty="0"/>
              <a:t> Percentile Forecast</a:t>
            </a:r>
          </a:p>
          <a:p>
            <a:pPr marL="0" indent="0">
              <a:lnSpc>
                <a:spcPct val="200000"/>
              </a:lnSpc>
              <a:buNone/>
              <a:tabLst>
                <a:tab pos="5888038" algn="dec"/>
              </a:tabLst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13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75FB-E4C9-D970-E1EF-FBCF5A6F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LFL Peak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3EDA2-A224-18D6-DF56-FCA9F8237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835955-ACC3-0DFA-D886-6EF382F42F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901164"/>
              </p:ext>
            </p:extLst>
          </p:nvPr>
        </p:nvGraphicFramePr>
        <p:xfrm>
          <a:off x="342900" y="762001"/>
          <a:ext cx="8458200" cy="544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1607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981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Breakdown</a:t>
            </a:r>
          </a:p>
        </p:txBody>
      </p:sp>
    </p:spTree>
    <p:extLst>
      <p:ext uri="{BB962C8B-B14F-4D97-AF65-F5344CB8AC3E}">
        <p14:creationId xmlns:p14="http://schemas.microsoft.com/office/powerpoint/2010/main" val="105009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Coast Summer NCP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64F8BF1-B681-6B98-6E57-8000567935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636196"/>
              </p:ext>
            </p:extLst>
          </p:nvPr>
        </p:nvGraphicFramePr>
        <p:xfrm>
          <a:off x="381000" y="926758"/>
          <a:ext cx="8458200" cy="520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5480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Coast Winter NCP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C50B9B-8E76-78BD-58E6-460A6DECC2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434797"/>
              </p:ext>
            </p:extLst>
          </p:nvPr>
        </p:nvGraphicFramePr>
        <p:xfrm>
          <a:off x="543697" y="951470"/>
          <a:ext cx="8295503" cy="525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4521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FWest</a:t>
            </a:r>
            <a:r>
              <a:rPr lang="en-US" sz="2400" dirty="0"/>
              <a:t> Summer NCP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6B1FEC-66FE-3A64-4E69-333ACC83A0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284936"/>
              </p:ext>
            </p:extLst>
          </p:nvPr>
        </p:nvGraphicFramePr>
        <p:xfrm>
          <a:off x="380999" y="1025611"/>
          <a:ext cx="8293443" cy="505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87C87A9-EB51-CDE4-B66A-5DD465614687}"/>
              </a:ext>
            </a:extLst>
          </p:cNvPr>
          <p:cNvSpPr txBox="1"/>
          <p:nvPr/>
        </p:nvSpPr>
        <p:spPr>
          <a:xfrm>
            <a:off x="5104660" y="426128"/>
            <a:ext cx="3062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FWest</a:t>
            </a:r>
            <a:r>
              <a:rPr lang="en-US" sz="1400" dirty="0"/>
              <a:t> Summer peaks at HE 22 due to LFL reduction on peak hours</a:t>
            </a:r>
          </a:p>
        </p:txBody>
      </p:sp>
    </p:spTree>
    <p:extLst>
      <p:ext uri="{BB962C8B-B14F-4D97-AF65-F5344CB8AC3E}">
        <p14:creationId xmlns:p14="http://schemas.microsoft.com/office/powerpoint/2010/main" val="3597968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68448-AC80-114A-D8B6-34F4FFEB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FWest</a:t>
            </a:r>
            <a:r>
              <a:rPr lang="en-US" sz="2400" dirty="0"/>
              <a:t> Summer Peaks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CE439-64BF-8720-1BE7-D79748CA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488B86B-7466-9C18-7265-C3DD85112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151220"/>
              </p:ext>
            </p:extLst>
          </p:nvPr>
        </p:nvGraphicFramePr>
        <p:xfrm>
          <a:off x="381000" y="976184"/>
          <a:ext cx="8458200" cy="526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9853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FWest</a:t>
            </a:r>
            <a:r>
              <a:rPr lang="en-US" sz="2400" dirty="0"/>
              <a:t> Winter NCP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40933A0-D0FC-C9C2-D7B3-8E03A4C1A5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445596"/>
              </p:ext>
            </p:extLst>
          </p:nvPr>
        </p:nvGraphicFramePr>
        <p:xfrm>
          <a:off x="381000" y="1000897"/>
          <a:ext cx="8458200" cy="514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507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NCENT Summer NCP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B30758E-A310-2EAC-2369-BAC8853CC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245313"/>
              </p:ext>
            </p:extLst>
          </p:nvPr>
        </p:nvGraphicFramePr>
        <p:xfrm>
          <a:off x="381000" y="1025611"/>
          <a:ext cx="8458200" cy="512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053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NCENT Winter NCP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F717956-17E2-9C89-3E17-86557F1620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580037"/>
              </p:ext>
            </p:extLst>
          </p:nvPr>
        </p:nvGraphicFramePr>
        <p:xfrm>
          <a:off x="380999" y="988541"/>
          <a:ext cx="8318157" cy="516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6590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D38C-4720-7AF0-D49B-CA0780A7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 ERCOT Summer Coincident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057C-F159-72D5-C748-53E6AB43B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ECBA1A-306C-8839-71B2-C655E04F2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619066"/>
              </p:ext>
            </p:extLst>
          </p:nvPr>
        </p:nvGraphicFramePr>
        <p:xfrm>
          <a:off x="280220" y="840658"/>
          <a:ext cx="8458200" cy="538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414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1981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98546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5EE2-BD38-CD92-0C7C-D104D689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Winter Coincident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050CC-8025-58D1-0FB8-875E9EB0F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972BC54-F18F-DC5F-D6C7-4FEBD8563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189615"/>
              </p:ext>
            </p:extLst>
          </p:nvPr>
        </p:nvGraphicFramePr>
        <p:xfrm>
          <a:off x="381000" y="907027"/>
          <a:ext cx="8379542" cy="5228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8838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0D55-DFA3-678F-EFE6-D8BC679B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Summer Non-Coincident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9B2A4-EC5F-8D12-F1BE-8C3A0AEAB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6349FDB-268C-A492-7DA6-C3699DDC2C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228846"/>
              </p:ext>
            </p:extLst>
          </p:nvPr>
        </p:nvGraphicFramePr>
        <p:xfrm>
          <a:off x="380999" y="1011767"/>
          <a:ext cx="8532181" cy="5344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5304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E235-2E82-3971-73BC-58534667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Winter Non-Coincident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0C391-64EF-4DC6-2037-A64B7D26D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25DF3E1-ECE1-D52F-FB09-D3E48B80A2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736739"/>
              </p:ext>
            </p:extLst>
          </p:nvPr>
        </p:nvGraphicFramePr>
        <p:xfrm>
          <a:off x="381000" y="855405"/>
          <a:ext cx="8458200" cy="5442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3475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981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 and Elliott</a:t>
            </a:r>
          </a:p>
        </p:txBody>
      </p:sp>
    </p:spTree>
    <p:extLst>
      <p:ext uri="{BB962C8B-B14F-4D97-AF65-F5344CB8AC3E}">
        <p14:creationId xmlns:p14="http://schemas.microsoft.com/office/powerpoint/2010/main" val="718387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Uri Peaks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000774"/>
              </p:ext>
            </p:extLst>
          </p:nvPr>
        </p:nvGraphicFramePr>
        <p:xfrm>
          <a:off x="304800" y="4237730"/>
          <a:ext cx="8562986" cy="18105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2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306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P50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21,257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20,994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21,295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21,047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21,857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21,799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21,132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21,582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21,349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21,144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21,211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20,099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20,542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20,368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21,162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21,830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21,558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21,064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20,689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21,191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20,095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20,422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20,330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21,631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21,353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20,542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21,059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20,088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20,294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20,305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21,617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20,825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21,249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20,470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62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20,923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20,446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19,976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20,221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20,144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20,797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21,568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20,897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20,677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21,211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20,968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20,462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20,710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49" marR="7249" marT="724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5878" y="3984859"/>
            <a:ext cx="8874493" cy="2213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E5BB6C6-4CB4-E6E9-DD64-25D8ED2C8B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561498"/>
              </p:ext>
            </p:extLst>
          </p:nvPr>
        </p:nvGraphicFramePr>
        <p:xfrm>
          <a:off x="381000" y="914399"/>
          <a:ext cx="8458200" cy="5426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8682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57B4-E0F0-D2D2-35D2-182D194A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Uri Peaks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1C4B6-1F95-FB1E-BE86-C97E7191B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5B90662-92CE-DFDA-948D-769A0DCDB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539961"/>
              </p:ext>
            </p:extLst>
          </p:nvPr>
        </p:nvGraphicFramePr>
        <p:xfrm>
          <a:off x="952498" y="2335047"/>
          <a:ext cx="7315203" cy="1326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029">
                  <a:extLst>
                    <a:ext uri="{9D8B030D-6E8A-4147-A177-3AD203B41FA5}">
                      <a16:colId xmlns:a16="http://schemas.microsoft.com/office/drawing/2014/main" val="4019286243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422475283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46037656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53519508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356766309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3144841899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4215303522"/>
                    </a:ext>
                  </a:extLst>
                </a:gridCol>
              </a:tblGrid>
              <a:tr h="4866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84591"/>
                  </a:ext>
                </a:extLst>
              </a:tr>
              <a:tr h="8399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89,580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91,958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94,047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96,087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99,684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101,412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084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873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4348-7388-4C88-6E34-D878CE8E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Elliott Peaks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933F2-1629-AC20-B453-E38066886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07AB43B-A3DB-74D0-08C6-DE45927A0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440331"/>
              </p:ext>
            </p:extLst>
          </p:nvPr>
        </p:nvGraphicFramePr>
        <p:xfrm>
          <a:off x="380999" y="966865"/>
          <a:ext cx="8590613" cy="5329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3848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Elliott 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3AEC0B3-36D6-E19B-84AF-48804A1A2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282470"/>
              </p:ext>
            </p:extLst>
          </p:nvPr>
        </p:nvGraphicFramePr>
        <p:xfrm>
          <a:off x="1097924" y="2263517"/>
          <a:ext cx="6948151" cy="1571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593">
                  <a:extLst>
                    <a:ext uri="{9D8B030D-6E8A-4147-A177-3AD203B41FA5}">
                      <a16:colId xmlns:a16="http://schemas.microsoft.com/office/drawing/2014/main" val="2167412975"/>
                    </a:ext>
                  </a:extLst>
                </a:gridCol>
                <a:gridCol w="992593">
                  <a:extLst>
                    <a:ext uri="{9D8B030D-6E8A-4147-A177-3AD203B41FA5}">
                      <a16:colId xmlns:a16="http://schemas.microsoft.com/office/drawing/2014/main" val="1191393309"/>
                    </a:ext>
                  </a:extLst>
                </a:gridCol>
                <a:gridCol w="992593">
                  <a:extLst>
                    <a:ext uri="{9D8B030D-6E8A-4147-A177-3AD203B41FA5}">
                      <a16:colId xmlns:a16="http://schemas.microsoft.com/office/drawing/2014/main" val="371049271"/>
                    </a:ext>
                  </a:extLst>
                </a:gridCol>
                <a:gridCol w="992593">
                  <a:extLst>
                    <a:ext uri="{9D8B030D-6E8A-4147-A177-3AD203B41FA5}">
                      <a16:colId xmlns:a16="http://schemas.microsoft.com/office/drawing/2014/main" val="2366843022"/>
                    </a:ext>
                  </a:extLst>
                </a:gridCol>
                <a:gridCol w="992593">
                  <a:extLst>
                    <a:ext uri="{9D8B030D-6E8A-4147-A177-3AD203B41FA5}">
                      <a16:colId xmlns:a16="http://schemas.microsoft.com/office/drawing/2014/main" val="1545049031"/>
                    </a:ext>
                  </a:extLst>
                </a:gridCol>
                <a:gridCol w="992593">
                  <a:extLst>
                    <a:ext uri="{9D8B030D-6E8A-4147-A177-3AD203B41FA5}">
                      <a16:colId xmlns:a16="http://schemas.microsoft.com/office/drawing/2014/main" val="502019427"/>
                    </a:ext>
                  </a:extLst>
                </a:gridCol>
                <a:gridCol w="992593">
                  <a:extLst>
                    <a:ext uri="{9D8B030D-6E8A-4147-A177-3AD203B41FA5}">
                      <a16:colId xmlns:a16="http://schemas.microsoft.com/office/drawing/2014/main" val="3796543737"/>
                    </a:ext>
                  </a:extLst>
                </a:gridCol>
              </a:tblGrid>
              <a:tr h="7801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76417"/>
                  </a:ext>
                </a:extLst>
              </a:tr>
              <a:tr h="7910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81,392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83,472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85,508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87,552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89,304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91,034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92,740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5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142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6724-CFFB-BC7F-047D-5E24D519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6418" y="1862725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                               Questions?</a:t>
            </a:r>
          </a:p>
        </p:txBody>
      </p:sp>
    </p:spTree>
    <p:extLst>
      <p:ext uri="{BB962C8B-B14F-4D97-AF65-F5344CB8AC3E}">
        <p14:creationId xmlns:p14="http://schemas.microsoft.com/office/powerpoint/2010/main" val="779128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0D11C6-EC5C-E900-82D7-4A692DAA4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095500"/>
            <a:ext cx="857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7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Input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FDE51-9BA8-EFC7-E412-BDAFF03D232E}"/>
              </a:ext>
            </a:extLst>
          </p:cNvPr>
          <p:cNvSpPr txBox="1"/>
          <p:nvPr/>
        </p:nvSpPr>
        <p:spPr>
          <a:xfrm>
            <a:off x="381000" y="1545465"/>
            <a:ext cx="82736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Zone level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- Weather 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- Calendar</a:t>
            </a:r>
          </a:p>
          <a:p>
            <a:endParaRPr lang="en-US" dirty="0"/>
          </a:p>
          <a:p>
            <a:r>
              <a:rPr lang="en-US" dirty="0"/>
              <a:t>	- Economic</a:t>
            </a:r>
          </a:p>
          <a:p>
            <a:endParaRPr lang="en-US" dirty="0"/>
          </a:p>
          <a:p>
            <a:r>
              <a:rPr lang="en-US" dirty="0"/>
              <a:t>	- Actual Load</a:t>
            </a:r>
          </a:p>
        </p:txBody>
      </p:sp>
    </p:spTree>
    <p:extLst>
      <p:ext uri="{BB962C8B-B14F-4D97-AF65-F5344CB8AC3E}">
        <p14:creationId xmlns:p14="http://schemas.microsoft.com/office/powerpoint/2010/main" val="261396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E228-E4EC-AC23-0373-D35580C8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Summer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E3EC-0023-9F24-A219-132966935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1D97A0-AAC1-3385-5E07-3152F5BD7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42900"/>
              </p:ext>
            </p:extLst>
          </p:nvPr>
        </p:nvGraphicFramePr>
        <p:xfrm>
          <a:off x="324464" y="833284"/>
          <a:ext cx="8401665" cy="5346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6240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1D84-4CB2-8ED9-B431-34F7C945F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Winter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BA567-67EE-61BE-5478-784FF9087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1B6B5B-0AEA-DD68-75AF-40E97B9C7E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993937"/>
              </p:ext>
            </p:extLst>
          </p:nvPr>
        </p:nvGraphicFramePr>
        <p:xfrm>
          <a:off x="342900" y="855406"/>
          <a:ext cx="8458200" cy="533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6530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11DE-F85A-9730-9C7B-4BA7EB71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Summer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D632F-2E36-3D76-ED58-793CA3026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F4B4C9-6EFF-6ABC-A518-FE298586EB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032797"/>
              </p:ext>
            </p:extLst>
          </p:nvPr>
        </p:nvGraphicFramePr>
        <p:xfrm>
          <a:off x="381000" y="884903"/>
          <a:ext cx="8458200" cy="533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7249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61B-AA5E-259C-2A2C-FE24CF78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Winter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7A622-5883-14FC-3907-21E7538F5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DE03387-C321-2759-29F9-2A5B43D27F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251458"/>
              </p:ext>
            </p:extLst>
          </p:nvPr>
        </p:nvGraphicFramePr>
        <p:xfrm>
          <a:off x="381000" y="941033"/>
          <a:ext cx="8458200" cy="523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7461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B3BB-8435-70B3-EE6B-7D3E5971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SCENT Summer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5DB9D-FF3B-A2F4-3680-CFD1329AD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8F31B70-A7DC-B4F2-37E6-2E9AD9E8DD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088957"/>
              </p:ext>
            </p:extLst>
          </p:nvPr>
        </p:nvGraphicFramePr>
        <p:xfrm>
          <a:off x="380999" y="861134"/>
          <a:ext cx="8458199" cy="538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2387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E445-B401-BC13-BE1B-B0EA0ABC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SCENT Winter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BCA28-7C3C-90DA-C360-C08FC0E54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BBDD3CA-BB1E-DDBF-8CC3-915F40AF1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651098"/>
              </p:ext>
            </p:extLst>
          </p:nvPr>
        </p:nvGraphicFramePr>
        <p:xfrm>
          <a:off x="381000" y="887767"/>
          <a:ext cx="8458200" cy="5308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04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1867-AB43-E03E-5714-FD09BADF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Summer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10FD-4877-7C45-6E97-9EAA7B767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2DAA12-4855-654D-B00C-DBD73B0EDE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279264"/>
              </p:ext>
            </p:extLst>
          </p:nvPr>
        </p:nvGraphicFramePr>
        <p:xfrm>
          <a:off x="381000" y="914400"/>
          <a:ext cx="8458200" cy="5220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6597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B9FF-DFE9-64CE-8AD8-27CA24A36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Winter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E3021-98B6-9D6C-4E63-F88267099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DA28A37-1A29-6DCC-3462-7185AA9C42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549803"/>
              </p:ext>
            </p:extLst>
          </p:nvPr>
        </p:nvGraphicFramePr>
        <p:xfrm>
          <a:off x="381000" y="958788"/>
          <a:ext cx="8327994" cy="514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365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1A9D4-3593-9771-45F3-AD4A19B0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Summer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13C3D-2A7A-A91B-0F05-2E802886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41EDCE-D1BA-8A85-C585-6C7008ABB5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393765"/>
              </p:ext>
            </p:extLst>
          </p:nvPr>
        </p:nvGraphicFramePr>
        <p:xfrm>
          <a:off x="381000" y="985421"/>
          <a:ext cx="8458200" cy="5175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217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62BC-EE5D-1338-3497-7A2EFF74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Winter NCP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216C9-A5E0-1EAE-598B-CA122C3B0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474F72-9143-7973-E7EA-B1F31C6BC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035247"/>
              </p:ext>
            </p:extLst>
          </p:nvPr>
        </p:nvGraphicFramePr>
        <p:xfrm>
          <a:off x="342900" y="967666"/>
          <a:ext cx="8458200" cy="5228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84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6348" y="654870"/>
            <a:ext cx="37528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Load Model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lnSpc>
                <a:spcPct val="200000"/>
              </a:lnSpc>
              <a:tabLst>
                <a:tab pos="5888038" algn="dec"/>
              </a:tabLst>
            </a:pPr>
            <a:r>
              <a:rPr lang="en-US" sz="2000" dirty="0"/>
              <a:t>Unique Model for Each Weather Zone</a:t>
            </a:r>
          </a:p>
          <a:p>
            <a:pPr>
              <a:lnSpc>
                <a:spcPct val="200000"/>
              </a:lnSpc>
              <a:tabLst>
                <a:tab pos="5888038" algn="dec"/>
              </a:tabLst>
            </a:pPr>
            <a:r>
              <a:rPr lang="en-US" sz="2000" dirty="0"/>
              <a:t>Variables used:</a:t>
            </a:r>
          </a:p>
          <a:p>
            <a:pPr lvl="1">
              <a:lnSpc>
                <a:spcPct val="200000"/>
              </a:lnSpc>
              <a:tabLst>
                <a:tab pos="5888038" algn="dec"/>
              </a:tabLst>
            </a:pPr>
            <a:r>
              <a:rPr lang="en-US" sz="1600" dirty="0"/>
              <a:t>Day Name, Hour, Month</a:t>
            </a:r>
          </a:p>
          <a:p>
            <a:pPr lvl="1">
              <a:lnSpc>
                <a:spcPct val="200000"/>
              </a:lnSpc>
              <a:tabLst>
                <a:tab pos="5888038" algn="dec"/>
              </a:tabLst>
            </a:pPr>
            <a:r>
              <a:rPr lang="en-US" sz="1600" dirty="0"/>
              <a:t>Dry Bulb, Temperature Squared, Temperature Cubed, and Lagged variables</a:t>
            </a:r>
          </a:p>
          <a:p>
            <a:pPr lvl="1">
              <a:lnSpc>
                <a:spcPct val="200000"/>
              </a:lnSpc>
              <a:tabLst>
                <a:tab pos="5888038" algn="dec"/>
              </a:tabLst>
            </a:pPr>
            <a:r>
              <a:rPr lang="en-US" sz="1600" dirty="0"/>
              <a:t>Interaction variables</a:t>
            </a:r>
          </a:p>
          <a:p>
            <a:pPr lvl="1">
              <a:lnSpc>
                <a:spcPct val="200000"/>
              </a:lnSpc>
              <a:tabLst>
                <a:tab pos="5888038" algn="dec"/>
              </a:tabLst>
            </a:pPr>
            <a:r>
              <a:rPr lang="en-US" sz="1600" dirty="0"/>
              <a:t>ERCOT Holidays</a:t>
            </a:r>
          </a:p>
          <a:p>
            <a:pPr lvl="1">
              <a:lnSpc>
                <a:spcPct val="200000"/>
              </a:lnSpc>
              <a:tabLst>
                <a:tab pos="5888038" algn="dec"/>
              </a:tabLst>
            </a:pPr>
            <a:r>
              <a:rPr lang="en-US" sz="1600" dirty="0"/>
              <a:t>Different Economic Drivers for each zone (Residential, Business, or Industrial)</a:t>
            </a:r>
          </a:p>
          <a:p>
            <a:pPr lvl="1">
              <a:lnSpc>
                <a:spcPct val="200000"/>
              </a:lnSpc>
              <a:tabLst>
                <a:tab pos="5888038" algn="dec"/>
              </a:tabLst>
            </a:pPr>
            <a:endParaRPr lang="en-US" sz="1600" dirty="0"/>
          </a:p>
          <a:p>
            <a:pPr marL="0" indent="0">
              <a:lnSpc>
                <a:spcPct val="200000"/>
              </a:lnSpc>
              <a:buNone/>
              <a:tabLst>
                <a:tab pos="5888038" algn="dec"/>
              </a:tabLst>
            </a:pPr>
            <a:endParaRPr lang="en-US" sz="2000" dirty="0"/>
          </a:p>
          <a:p>
            <a:pPr>
              <a:lnSpc>
                <a:spcPct val="200000"/>
              </a:lnSpc>
              <a:tabLst>
                <a:tab pos="5888038" algn="dec"/>
              </a:tabLst>
            </a:pPr>
            <a:endParaRPr lang="en-US" sz="2000" dirty="0"/>
          </a:p>
          <a:p>
            <a:pPr>
              <a:lnSpc>
                <a:spcPct val="200000"/>
              </a:lnSpc>
              <a:tabLst>
                <a:tab pos="5888038" algn="dec"/>
              </a:tabLst>
            </a:pPr>
            <a:endParaRPr lang="en-US" sz="2000" dirty="0"/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4259" y="5702096"/>
            <a:ext cx="171451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7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4A6-02DD-4498-BF7D-7D56A8BB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767115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Waterfall Methodology</a:t>
            </a:r>
          </a:p>
        </p:txBody>
      </p:sp>
    </p:spTree>
    <p:extLst>
      <p:ext uri="{BB962C8B-B14F-4D97-AF65-F5344CB8AC3E}">
        <p14:creationId xmlns:p14="http://schemas.microsoft.com/office/powerpoint/2010/main" val="143041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1ABE-3946-D746-D1FC-7966932A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Waterfall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4085-5A2D-F2FA-A603-0E5C4FA8B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D932E-9D78-845B-19EB-281FBA851FBE}"/>
              </a:ext>
            </a:extLst>
          </p:cNvPr>
          <p:cNvSpPr txBox="1"/>
          <p:nvPr/>
        </p:nvSpPr>
        <p:spPr>
          <a:xfrm>
            <a:off x="171450" y="1326149"/>
            <a:ext cx="88011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Net Forecast = Gross Forecast + EV Forecast + LFL Forecast – PV Forecast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Benefits: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Gives us the ability to provide forecasts for many scenarios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Reconstitution to avoid double counting load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66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981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Baseline/Gross Forecast</a:t>
            </a:r>
          </a:p>
        </p:txBody>
      </p:sp>
    </p:spTree>
    <p:extLst>
      <p:ext uri="{BB962C8B-B14F-4D97-AF65-F5344CB8AC3E}">
        <p14:creationId xmlns:p14="http://schemas.microsoft.com/office/powerpoint/2010/main" val="414367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How it works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3C85EE-107E-E3FF-6641-B98171413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15 Weather Year Forecasts per Weather Zone</a:t>
            </a:r>
          </a:p>
          <a:p>
            <a:pPr lvl="1"/>
            <a:r>
              <a:rPr lang="en-US" sz="1600" dirty="0"/>
              <a:t>Rank by Year and Month</a:t>
            </a:r>
          </a:p>
          <a:p>
            <a:pPr lvl="1"/>
            <a:r>
              <a:rPr lang="en-US" sz="1600" dirty="0"/>
              <a:t>Sort by Rank</a:t>
            </a:r>
          </a:p>
          <a:p>
            <a:pPr lvl="1"/>
            <a:r>
              <a:rPr lang="en-US" sz="1600" dirty="0"/>
              <a:t>Averaged across Weather Years</a:t>
            </a:r>
          </a:p>
          <a:p>
            <a:pPr lvl="1"/>
            <a:r>
              <a:rPr lang="en-US" sz="1600" dirty="0"/>
              <a:t>Map to a moderate Weather Year</a:t>
            </a:r>
          </a:p>
          <a:p>
            <a:pPr marL="457200" lvl="1" indent="0">
              <a:buNone/>
            </a:pPr>
            <a:r>
              <a:rPr lang="en-US" sz="1600" dirty="0"/>
              <a:t>*Individual Weather Year Forecasts can be used for weather scenarios like LTSA, LTRA, MORA, and other weather studies.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00" y="762000"/>
            <a:ext cx="3916406" cy="239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808FC7-748F-8AE0-8290-7A5F4DB73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099516"/>
              </p:ext>
            </p:extLst>
          </p:nvPr>
        </p:nvGraphicFramePr>
        <p:xfrm>
          <a:off x="2408349" y="3181082"/>
          <a:ext cx="4365936" cy="224092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27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6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76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5077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Month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Hour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Forecast based on 2011’s Weather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169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69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69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169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169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96348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7B2BCAFE87E41B1B28FC963254B10" ma:contentTypeVersion="0" ma:contentTypeDescription="Create a new document." ma:contentTypeScope="" ma:versionID="b043b82a8de636bc1ea7cf422dd796b3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78c9bce5adce976f91a2b6d4efe6f23f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nillable="true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c34af464-7aa1-4edd-9be4-83dffc1cb926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D5DF2C-E38B-49F7-BC0D-EB6DBB14B6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31333</TotalTime>
  <Words>861</Words>
  <Application>Microsoft Office PowerPoint</Application>
  <PresentationFormat>On-screen Show (4:3)</PresentationFormat>
  <Paragraphs>460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3_Office Theme</vt:lpstr>
      <vt:lpstr>2_Custom Design</vt:lpstr>
      <vt:lpstr>1_Office Theme</vt:lpstr>
      <vt:lpstr>4_Office Theme</vt:lpstr>
      <vt:lpstr>PowerPoint Presentation</vt:lpstr>
      <vt:lpstr>Agenda</vt:lpstr>
      <vt:lpstr>PowerPoint Presentation</vt:lpstr>
      <vt:lpstr>Input Data</vt:lpstr>
      <vt:lpstr>Load Model Variables</vt:lpstr>
      <vt:lpstr>Waterfall Methodology</vt:lpstr>
      <vt:lpstr>Waterfall Methodology</vt:lpstr>
      <vt:lpstr>PowerPoint Presentation</vt:lpstr>
      <vt:lpstr>How it works</vt:lpstr>
      <vt:lpstr>2024 LTLF Annual Energy </vt:lpstr>
      <vt:lpstr>Annual Energy Forecast</vt:lpstr>
      <vt:lpstr>PowerPoint Presentation</vt:lpstr>
      <vt:lpstr>Rooftop PV Forecast</vt:lpstr>
      <vt:lpstr>Rooftop PV</vt:lpstr>
      <vt:lpstr>PowerPoint Presentation</vt:lpstr>
      <vt:lpstr>EV Forecast Assumptions</vt:lpstr>
      <vt:lpstr>EV Peak Load Forecast</vt:lpstr>
      <vt:lpstr>LFL Forecast</vt:lpstr>
      <vt:lpstr>LFL Adjustments</vt:lpstr>
      <vt:lpstr>LFL Peak Growth</vt:lpstr>
      <vt:lpstr>PowerPoint Presentation</vt:lpstr>
      <vt:lpstr>Coast Summer NCP Forecast</vt:lpstr>
      <vt:lpstr>Coast Winter NCP Forecast</vt:lpstr>
      <vt:lpstr>FWest Summer NCP Forecast</vt:lpstr>
      <vt:lpstr>FWest Summer Peaks </vt:lpstr>
      <vt:lpstr>FWest Winter NCP Forecast</vt:lpstr>
      <vt:lpstr>NCENT Summer NCP Forecast</vt:lpstr>
      <vt:lpstr>NCENT Winter NCP Forecast</vt:lpstr>
      <vt:lpstr> ERCOT Summer Coincident Peak</vt:lpstr>
      <vt:lpstr>ERCOT Winter Coincident Peak</vt:lpstr>
      <vt:lpstr>ERCOT Summer Non-Coincident Peak</vt:lpstr>
      <vt:lpstr>ERCOT Winter Non-Coincident Peak</vt:lpstr>
      <vt:lpstr>PowerPoint Presentation</vt:lpstr>
      <vt:lpstr>Uri Peaks </vt:lpstr>
      <vt:lpstr>Uri Peaks</vt:lpstr>
      <vt:lpstr>Elliott Peaks</vt:lpstr>
      <vt:lpstr>Elliott Peaks</vt:lpstr>
      <vt:lpstr>PowerPoint Presentation</vt:lpstr>
      <vt:lpstr>PowerPoint Presentation</vt:lpstr>
      <vt:lpstr>East Summer NCP Forecast</vt:lpstr>
      <vt:lpstr>East Winter NCP Forecast</vt:lpstr>
      <vt:lpstr>North Summer NCP Forecast</vt:lpstr>
      <vt:lpstr>North Winter NCP Forecast</vt:lpstr>
      <vt:lpstr>SCENT Summer NCP Forecast</vt:lpstr>
      <vt:lpstr>SCENT Winter NCP Forecast</vt:lpstr>
      <vt:lpstr>South Summer NCP Forecast</vt:lpstr>
      <vt:lpstr>South Winter NCP Forecast</vt:lpstr>
      <vt:lpstr>West Summer NCP Forecast</vt:lpstr>
      <vt:lpstr>West Winter NCP Forecast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Lamb, Kate</cp:lastModifiedBy>
  <cp:revision>1211</cp:revision>
  <cp:lastPrinted>2015-06-01T15:38:52Z</cp:lastPrinted>
  <dcterms:created xsi:type="dcterms:W3CDTF">2010-04-12T23:12:02Z</dcterms:created>
  <dcterms:modified xsi:type="dcterms:W3CDTF">2023-12-13T14:48:57Z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0x0101000837B2BCAFE87E41B1B28FC963254B10</vt:lpwstr>
  </property>
  <property fmtid="{D5CDD505-2E9C-101B-9397-08002B2CF9AE}" pid="3" name="MSIP_Label_7084cbda-52b8-46fb-a7b7-cb5bd465ed85_Enabled">
    <vt:lpwstr>true</vt:lpwstr>
  </property>
  <property fmtid="{D5CDD505-2E9C-101B-9397-08002B2CF9AE}" pid="4" name="MSIP_Label_7084cbda-52b8-46fb-a7b7-cb5bd465ed85_SetDate">
    <vt:lpwstr>2023-10-10T17:12:33Z</vt:lpwstr>
  </property>
  <property fmtid="{D5CDD505-2E9C-101B-9397-08002B2CF9AE}" pid="5" name="MSIP_Label_7084cbda-52b8-46fb-a7b7-cb5bd465ed85_Method">
    <vt:lpwstr>Standard</vt:lpwstr>
  </property>
  <property fmtid="{D5CDD505-2E9C-101B-9397-08002B2CF9AE}" pid="6" name="MSIP_Label_7084cbda-52b8-46fb-a7b7-cb5bd465ed85_Name">
    <vt:lpwstr>Internal</vt:lpwstr>
  </property>
  <property fmtid="{D5CDD505-2E9C-101B-9397-08002B2CF9AE}" pid="7" name="MSIP_Label_7084cbda-52b8-46fb-a7b7-cb5bd465ed85_SiteId">
    <vt:lpwstr>0afb747d-bff7-4596-a9fc-950ef9e0ec45</vt:lpwstr>
  </property>
  <property fmtid="{D5CDD505-2E9C-101B-9397-08002B2CF9AE}" pid="8" name="MSIP_Label_7084cbda-52b8-46fb-a7b7-cb5bd465ed85_ActionId">
    <vt:lpwstr>139623c5-1dc0-4d60-a541-5a06794bb240</vt:lpwstr>
  </property>
  <property fmtid="{D5CDD505-2E9C-101B-9397-08002B2CF9AE}" pid="9" name="MSIP_Label_7084cbda-52b8-46fb-a7b7-cb5bd465ed85_ContentBits">
    <vt:lpwstr>0</vt:lpwstr>
  </property>
</Properties>
</file>