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2"/>
  </p:notesMasterIdLst>
  <p:handoutMasterIdLst>
    <p:handoutMasterId r:id="rId13"/>
  </p:handoutMasterIdLst>
  <p:sldIdLst>
    <p:sldId id="338" r:id="rId6"/>
    <p:sldId id="356" r:id="rId7"/>
    <p:sldId id="357" r:id="rId8"/>
    <p:sldId id="312" r:id="rId9"/>
    <p:sldId id="355" r:id="rId10"/>
    <p:sldId id="353"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5A5BF4A-79CF-094C-5A49-8F5E49E493A8}" name="Schmall, John" initials="SJ" userId="S::John.Schmall@ercot.com::f98f7ff2-2efd-46b1-a0be-6e7428f04ce8" providerId="AD"/>
  <p188:author id="{1E6A1C6D-95E2-9F58-4E53-AFEA81F9AAB2}" name="Solis, Stephen" initials="SS" userId="S::Stephen.Solis@ercot.com::4217e5b7-af20-42de-818f-e9ca39127043" providerId="AD"/>
  <p188:author id="{CDF5FEB7-78D3-4C15-478A-589B231CF4D8}" name="Shun Hsien (Fred) Huang" initials="SH" userId="Shun Hsien (Fred) Huang" providerId="Non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1124A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45" autoAdjust="0"/>
  </p:normalViewPr>
  <p:slideViewPr>
    <p:cSldViewPr showGuides="1">
      <p:cViewPr varScale="1">
        <p:scale>
          <a:sx n="67" d="100"/>
          <a:sy n="67" d="100"/>
        </p:scale>
        <p:origin x="72" y="81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is, Stephen" userId="4217e5b7-af20-42de-818f-e9ca39127043" providerId="ADAL" clId="{087DE702-93C9-4AED-8901-2305EDC85EF9}"/>
    <pc:docChg chg="undo custSel addSld delSld modSld sldOrd">
      <pc:chgData name="Solis, Stephen" userId="4217e5b7-af20-42de-818f-e9ca39127043" providerId="ADAL" clId="{087DE702-93C9-4AED-8901-2305EDC85EF9}" dt="2023-12-08T18:35:30.423" v="2231" actId="207"/>
      <pc:docMkLst>
        <pc:docMk/>
      </pc:docMkLst>
      <pc:sldChg chg="modSp mod ord">
        <pc:chgData name="Solis, Stephen" userId="4217e5b7-af20-42de-818f-e9ca39127043" providerId="ADAL" clId="{087DE702-93C9-4AED-8901-2305EDC85EF9}" dt="2023-12-08T18:35:30.423" v="2231" actId="207"/>
        <pc:sldMkLst>
          <pc:docMk/>
          <pc:sldMk cId="4083415869" sldId="312"/>
        </pc:sldMkLst>
        <pc:spChg chg="mod">
          <ac:chgData name="Solis, Stephen" userId="4217e5b7-af20-42de-818f-e9ca39127043" providerId="ADAL" clId="{087DE702-93C9-4AED-8901-2305EDC85EF9}" dt="2023-12-08T18:35:30.423" v="2231" actId="207"/>
          <ac:spMkLst>
            <pc:docMk/>
            <pc:sldMk cId="4083415869" sldId="312"/>
            <ac:spMk id="3" creationId="{830E89B5-69E0-4503-97F1-8E7B5F399868}"/>
          </ac:spMkLst>
        </pc:spChg>
      </pc:sldChg>
      <pc:sldChg chg="modSp mod">
        <pc:chgData name="Solis, Stephen" userId="4217e5b7-af20-42de-818f-e9ca39127043" providerId="ADAL" clId="{087DE702-93C9-4AED-8901-2305EDC85EF9}" dt="2023-12-08T16:20:07.801" v="0"/>
        <pc:sldMkLst>
          <pc:docMk/>
          <pc:sldMk cId="3676918888" sldId="338"/>
        </pc:sldMkLst>
        <pc:spChg chg="mod">
          <ac:chgData name="Solis, Stephen" userId="4217e5b7-af20-42de-818f-e9ca39127043" providerId="ADAL" clId="{087DE702-93C9-4AED-8901-2305EDC85EF9}" dt="2023-12-08T16:20:07.801" v="0"/>
          <ac:spMkLst>
            <pc:docMk/>
            <pc:sldMk cId="3676918888" sldId="338"/>
            <ac:spMk id="7" creationId="{00000000-0000-0000-0000-000000000000}"/>
          </ac:spMkLst>
        </pc:spChg>
      </pc:sldChg>
      <pc:sldChg chg="del">
        <pc:chgData name="Solis, Stephen" userId="4217e5b7-af20-42de-818f-e9ca39127043" providerId="ADAL" clId="{087DE702-93C9-4AED-8901-2305EDC85EF9}" dt="2023-12-08T17:05:18.069" v="1965" actId="2696"/>
        <pc:sldMkLst>
          <pc:docMk/>
          <pc:sldMk cId="3122463166" sldId="354"/>
        </pc:sldMkLst>
      </pc:sldChg>
      <pc:sldChg chg="modSp add mod">
        <pc:chgData name="Solis, Stephen" userId="4217e5b7-af20-42de-818f-e9ca39127043" providerId="ADAL" clId="{087DE702-93C9-4AED-8901-2305EDC85EF9}" dt="2023-12-08T18:35:15.697" v="2228" actId="207"/>
        <pc:sldMkLst>
          <pc:docMk/>
          <pc:sldMk cId="3157752421" sldId="355"/>
        </pc:sldMkLst>
        <pc:spChg chg="mod">
          <ac:chgData name="Solis, Stephen" userId="4217e5b7-af20-42de-818f-e9ca39127043" providerId="ADAL" clId="{087DE702-93C9-4AED-8901-2305EDC85EF9}" dt="2023-12-08T18:35:15.697" v="2228" actId="207"/>
          <ac:spMkLst>
            <pc:docMk/>
            <pc:sldMk cId="3157752421" sldId="355"/>
            <ac:spMk id="3" creationId="{830E89B5-69E0-4503-97F1-8E7B5F399868}"/>
          </ac:spMkLst>
        </pc:spChg>
      </pc:sldChg>
      <pc:sldChg chg="del">
        <pc:chgData name="Solis, Stephen" userId="4217e5b7-af20-42de-818f-e9ca39127043" providerId="ADAL" clId="{087DE702-93C9-4AED-8901-2305EDC85EF9}" dt="2023-12-08T16:21:32.752" v="32" actId="2696"/>
        <pc:sldMkLst>
          <pc:docMk/>
          <pc:sldMk cId="3716599081" sldId="355"/>
        </pc:sldMkLst>
      </pc:sldChg>
      <pc:sldChg chg="modSp new mod">
        <pc:chgData name="Solis, Stephen" userId="4217e5b7-af20-42de-818f-e9ca39127043" providerId="ADAL" clId="{087DE702-93C9-4AED-8901-2305EDC85EF9}" dt="2023-12-08T17:21:51.729" v="2175" actId="20577"/>
        <pc:sldMkLst>
          <pc:docMk/>
          <pc:sldMk cId="3042644303" sldId="356"/>
        </pc:sldMkLst>
        <pc:spChg chg="mod">
          <ac:chgData name="Solis, Stephen" userId="4217e5b7-af20-42de-818f-e9ca39127043" providerId="ADAL" clId="{087DE702-93C9-4AED-8901-2305EDC85EF9}" dt="2023-12-08T17:21:11.780" v="2163" actId="20577"/>
          <ac:spMkLst>
            <pc:docMk/>
            <pc:sldMk cId="3042644303" sldId="356"/>
            <ac:spMk id="2" creationId="{9E81461F-730A-97DE-9DF2-764E6EFA772D}"/>
          </ac:spMkLst>
        </pc:spChg>
        <pc:spChg chg="mod">
          <ac:chgData name="Solis, Stephen" userId="4217e5b7-af20-42de-818f-e9ca39127043" providerId="ADAL" clId="{087DE702-93C9-4AED-8901-2305EDC85EF9}" dt="2023-12-08T17:21:51.729" v="2175" actId="20577"/>
          <ac:spMkLst>
            <pc:docMk/>
            <pc:sldMk cId="3042644303" sldId="356"/>
            <ac:spMk id="3" creationId="{7705191C-C10C-0E5C-7A5C-22D614417958}"/>
          </ac:spMkLst>
        </pc:spChg>
      </pc:sldChg>
      <pc:sldChg chg="del">
        <pc:chgData name="Solis, Stephen" userId="4217e5b7-af20-42de-818f-e9ca39127043" providerId="ADAL" clId="{087DE702-93C9-4AED-8901-2305EDC85EF9}" dt="2023-12-08T16:21:32.752" v="32" actId="2696"/>
        <pc:sldMkLst>
          <pc:docMk/>
          <pc:sldMk cId="3687969840" sldId="356"/>
        </pc:sldMkLst>
      </pc:sldChg>
      <pc:sldChg chg="del">
        <pc:chgData name="Solis, Stephen" userId="4217e5b7-af20-42de-818f-e9ca39127043" providerId="ADAL" clId="{087DE702-93C9-4AED-8901-2305EDC85EF9}" dt="2023-12-08T16:21:32.752" v="32" actId="2696"/>
        <pc:sldMkLst>
          <pc:docMk/>
          <pc:sldMk cId="2121618593" sldId="357"/>
        </pc:sldMkLst>
      </pc:sldChg>
      <pc:sldChg chg="modSp add mod">
        <pc:chgData name="Solis, Stephen" userId="4217e5b7-af20-42de-818f-e9ca39127043" providerId="ADAL" clId="{087DE702-93C9-4AED-8901-2305EDC85EF9}" dt="2023-12-08T17:27:42.235" v="2227" actId="20577"/>
        <pc:sldMkLst>
          <pc:docMk/>
          <pc:sldMk cId="2559714097" sldId="357"/>
        </pc:sldMkLst>
        <pc:spChg chg="mod">
          <ac:chgData name="Solis, Stephen" userId="4217e5b7-af20-42de-818f-e9ca39127043" providerId="ADAL" clId="{087DE702-93C9-4AED-8901-2305EDC85EF9}" dt="2023-12-08T17:27:42.235" v="2227" actId="20577"/>
          <ac:spMkLst>
            <pc:docMk/>
            <pc:sldMk cId="2559714097" sldId="357"/>
            <ac:spMk id="3" creationId="{7705191C-C10C-0E5C-7A5C-22D614417958}"/>
          </ac:spMkLst>
        </pc:spChg>
      </pc:sldChg>
      <pc:sldChg chg="del">
        <pc:chgData name="Solis, Stephen" userId="4217e5b7-af20-42de-818f-e9ca39127043" providerId="ADAL" clId="{087DE702-93C9-4AED-8901-2305EDC85EF9}" dt="2023-12-08T16:21:32.752" v="32" actId="2696"/>
        <pc:sldMkLst>
          <pc:docMk/>
          <pc:sldMk cId="2498835997" sldId="358"/>
        </pc:sldMkLst>
      </pc:sldChg>
      <pc:sldChg chg="del">
        <pc:chgData name="Solis, Stephen" userId="4217e5b7-af20-42de-818f-e9ca39127043" providerId="ADAL" clId="{087DE702-93C9-4AED-8901-2305EDC85EF9}" dt="2023-12-08T16:21:32.752" v="32" actId="2696"/>
        <pc:sldMkLst>
          <pc:docMk/>
          <pc:sldMk cId="2101231344" sldId="359"/>
        </pc:sldMkLst>
      </pc:sldChg>
      <pc:sldChg chg="del">
        <pc:chgData name="Solis, Stephen" userId="4217e5b7-af20-42de-818f-e9ca39127043" providerId="ADAL" clId="{087DE702-93C9-4AED-8901-2305EDC85EF9}" dt="2023-12-08T16:21:32.752" v="32" actId="2696"/>
        <pc:sldMkLst>
          <pc:docMk/>
          <pc:sldMk cId="1357821757" sldId="360"/>
        </pc:sldMkLst>
      </pc:sldChg>
      <pc:sldChg chg="del">
        <pc:chgData name="Solis, Stephen" userId="4217e5b7-af20-42de-818f-e9ca39127043" providerId="ADAL" clId="{087DE702-93C9-4AED-8901-2305EDC85EF9}" dt="2023-12-08T16:21:32.752" v="32" actId="2696"/>
        <pc:sldMkLst>
          <pc:docMk/>
          <pc:sldMk cId="3332801445" sldId="361"/>
        </pc:sldMkLst>
      </pc:sldChg>
      <pc:sldChg chg="del">
        <pc:chgData name="Solis, Stephen" userId="4217e5b7-af20-42de-818f-e9ca39127043" providerId="ADAL" clId="{087DE702-93C9-4AED-8901-2305EDC85EF9}" dt="2023-12-08T16:21:32.752" v="32" actId="2696"/>
        <pc:sldMkLst>
          <pc:docMk/>
          <pc:sldMk cId="2647695685" sldId="362"/>
        </pc:sldMkLst>
      </pc:sldChg>
      <pc:sldChg chg="del">
        <pc:chgData name="Solis, Stephen" userId="4217e5b7-af20-42de-818f-e9ca39127043" providerId="ADAL" clId="{087DE702-93C9-4AED-8901-2305EDC85EF9}" dt="2023-12-08T16:21:32.752" v="32" actId="2696"/>
        <pc:sldMkLst>
          <pc:docMk/>
          <pc:sldMk cId="609215269" sldId="363"/>
        </pc:sldMkLst>
      </pc:sldChg>
      <pc:sldChg chg="del">
        <pc:chgData name="Solis, Stephen" userId="4217e5b7-af20-42de-818f-e9ca39127043" providerId="ADAL" clId="{087DE702-93C9-4AED-8901-2305EDC85EF9}" dt="2023-12-08T16:21:32.752" v="32" actId="2696"/>
        <pc:sldMkLst>
          <pc:docMk/>
          <pc:sldMk cId="2629298281" sldId="36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12/8/2023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12/8/2023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101119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665770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1643233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0"/>
            <a:ext cx="5638800" cy="2985433"/>
          </a:xfrm>
          <a:prstGeom prst="rect">
            <a:avLst/>
          </a:prstGeom>
          <a:noFill/>
        </p:spPr>
        <p:txBody>
          <a:bodyPr wrap="square" rtlCol="0">
            <a:spAutoFit/>
          </a:bodyPr>
          <a:lstStyle/>
          <a:p>
            <a:r>
              <a:rPr lang="en-US" sz="2800" b="1" dirty="0">
                <a:solidFill>
                  <a:schemeClr val="tx2"/>
                </a:solidFill>
              </a:rPr>
              <a:t>NOGRR255</a:t>
            </a:r>
            <a:endParaRPr lang="en-US" sz="2000" b="1" dirty="0">
              <a:solidFill>
                <a:schemeClr val="tx2"/>
              </a:solidFill>
            </a:endParaRPr>
          </a:p>
          <a:p>
            <a:endParaRPr lang="en-US" sz="2000" b="1" dirty="0">
              <a:solidFill>
                <a:schemeClr val="tx2"/>
              </a:solidFill>
            </a:endParaRPr>
          </a:p>
          <a:p>
            <a:r>
              <a:rPr lang="en-US" sz="2000" b="1" dirty="0">
                <a:solidFill>
                  <a:schemeClr val="tx2"/>
                </a:solidFill>
              </a:rPr>
              <a:t>IBRWG</a:t>
            </a:r>
          </a:p>
          <a:p>
            <a:endParaRPr lang="en-US" sz="2000" b="1" dirty="0">
              <a:solidFill>
                <a:schemeClr val="tx2"/>
              </a:solidFill>
            </a:endParaRPr>
          </a:p>
          <a:p>
            <a:pPr eaLnBrk="1" hangingPunct="1"/>
            <a:r>
              <a:rPr lang="en-US" altLang="en-US" sz="2000" dirty="0">
                <a:solidFill>
                  <a:schemeClr val="tx2"/>
                </a:solidFill>
              </a:rPr>
              <a:t>Stephen Solis – Principal, System Operations Improvement</a:t>
            </a:r>
          </a:p>
          <a:p>
            <a:endParaRPr lang="en-US" sz="2000" b="1" dirty="0">
              <a:solidFill>
                <a:schemeClr val="tx2"/>
              </a:solidFill>
            </a:endParaRPr>
          </a:p>
          <a:p>
            <a:endParaRPr lang="en-US" sz="2000" b="1" dirty="0">
              <a:solidFill>
                <a:schemeClr val="tx2"/>
              </a:solidFill>
            </a:endParaRPr>
          </a:p>
          <a:p>
            <a:r>
              <a:rPr lang="en-US" sz="2000" b="1" dirty="0">
                <a:solidFill>
                  <a:schemeClr val="tx2"/>
                </a:solidFill>
              </a:rPr>
              <a:t>December 8th, 2023</a:t>
            </a:r>
          </a:p>
        </p:txBody>
      </p:sp>
    </p:spTree>
    <p:extLst>
      <p:ext uri="{BB962C8B-B14F-4D97-AF65-F5344CB8AC3E}">
        <p14:creationId xmlns:p14="http://schemas.microsoft.com/office/powerpoint/2010/main" val="3676918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1461F-730A-97DE-9DF2-764E6EFA772D}"/>
              </a:ext>
            </a:extLst>
          </p:cNvPr>
          <p:cNvSpPr>
            <a:spLocks noGrp="1"/>
          </p:cNvSpPr>
          <p:nvPr>
            <p:ph type="title"/>
          </p:nvPr>
        </p:nvSpPr>
        <p:spPr/>
        <p:txBody>
          <a:bodyPr/>
          <a:lstStyle/>
          <a:p>
            <a:r>
              <a:rPr lang="en-US" dirty="0"/>
              <a:t>FERC Order 901</a:t>
            </a:r>
          </a:p>
        </p:txBody>
      </p:sp>
      <p:sp>
        <p:nvSpPr>
          <p:cNvPr id="3" name="Content Placeholder 2">
            <a:extLst>
              <a:ext uri="{FF2B5EF4-FFF2-40B4-BE49-F238E27FC236}">
                <a16:creationId xmlns:a16="http://schemas.microsoft.com/office/drawing/2014/main" id="{7705191C-C10C-0E5C-7A5C-22D614417958}"/>
              </a:ext>
            </a:extLst>
          </p:cNvPr>
          <p:cNvSpPr>
            <a:spLocks noGrp="1"/>
          </p:cNvSpPr>
          <p:nvPr>
            <p:ph idx="1"/>
          </p:nvPr>
        </p:nvSpPr>
        <p:spPr/>
        <p:txBody>
          <a:bodyPr/>
          <a:lstStyle/>
          <a:p>
            <a:pPr algn="l"/>
            <a:endParaRPr lang="en-US" sz="1800" b="0" i="0" u="none" strike="noStrike" baseline="0" dirty="0">
              <a:solidFill>
                <a:srgbClr val="000000"/>
              </a:solidFill>
              <a:latin typeface="Times New Roman" panose="02020603050405020304" pitchFamily="18" charset="0"/>
            </a:endParaRPr>
          </a:p>
          <a:p>
            <a:pPr algn="l"/>
            <a:r>
              <a:rPr lang="en-US" sz="1800" b="0" i="0" u="none" strike="noStrike" baseline="0" dirty="0">
                <a:solidFill>
                  <a:srgbClr val="000000"/>
                </a:solidFill>
                <a:latin typeface="Times New Roman" panose="02020603050405020304" pitchFamily="18" charset="0"/>
              </a:rPr>
              <a:t>85 Pursuant to section 215(d)(5) of the FPA, we adopt the NOPR proposal to direct NERC to include in the new or modified Reliability Standards technical criteria to require registered IBR generator owners to install disturbance monitoring equipment at their buses and elements, to require registered IBR generator owners to provide disturbance monitoring data to Bulk-Power System planners and operators for analyzing disturbances on the Bulk-Power System, and to require Bulk-Power System planners and operators to validate registered IBR models using disturbance monitoring data from installed registered IBR generator owners’ disturbance monitoring equipment.</a:t>
            </a:r>
            <a:r>
              <a:rPr lang="en-US" sz="1800" b="1" i="0" u="none" strike="noStrike" baseline="0" dirty="0">
                <a:solidFill>
                  <a:srgbClr val="000000"/>
                </a:solidFill>
                <a:latin typeface="Times New Roman" panose="02020603050405020304" pitchFamily="18" charset="0"/>
              </a:rPr>
              <a:t>166 </a:t>
            </a:r>
            <a:r>
              <a:rPr lang="en-US" sz="1800" b="0" i="0" u="none" strike="noStrike" baseline="0" dirty="0">
                <a:solidFill>
                  <a:srgbClr val="000000"/>
                </a:solidFill>
                <a:latin typeface="Times New Roman" panose="02020603050405020304" pitchFamily="18" charset="0"/>
              </a:rPr>
              <a:t>We agree with NERC that updating Reliability Standard PRC-002-2 to apply to registered IBRs for disturbance monitoring data collection, including recording sequence of events, digital faults, synchronized phasor measurements, inverter oscillography, inverter and plant-level fault codes, and data retention, could be one way to accomplish this directive. We further agree with the findings in NERC reports (e.g., a lack of high-speed data captured at the IBR or plant-level controller and low-resolution time stamping of inverter sequence of event recorder information has hindered event analysis) and direct NERC through its standard development process to address these findings.</a:t>
            </a:r>
            <a:r>
              <a:rPr lang="en-US" sz="1800" b="1" i="0" u="none" strike="noStrike" baseline="0" dirty="0">
                <a:solidFill>
                  <a:srgbClr val="000000"/>
                </a:solidFill>
                <a:latin typeface="Times New Roman" panose="02020603050405020304" pitchFamily="18" charset="0"/>
              </a:rPr>
              <a:t>167 </a:t>
            </a:r>
            <a:endParaRPr lang="en-US" sz="1800" b="0" i="0" u="none" strike="noStrike" baseline="0" dirty="0">
              <a:solidFill>
                <a:srgbClr val="000000"/>
              </a:solidFill>
              <a:latin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BAFE5277-B6CA-DABA-1A34-2436F5098FAF}"/>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3042644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1461F-730A-97DE-9DF2-764E6EFA772D}"/>
              </a:ext>
            </a:extLst>
          </p:cNvPr>
          <p:cNvSpPr>
            <a:spLocks noGrp="1"/>
          </p:cNvSpPr>
          <p:nvPr>
            <p:ph type="title"/>
          </p:nvPr>
        </p:nvSpPr>
        <p:spPr/>
        <p:txBody>
          <a:bodyPr/>
          <a:lstStyle/>
          <a:p>
            <a:r>
              <a:rPr lang="en-US" dirty="0"/>
              <a:t>FERC Order 901</a:t>
            </a:r>
          </a:p>
        </p:txBody>
      </p:sp>
      <p:sp>
        <p:nvSpPr>
          <p:cNvPr id="3" name="Content Placeholder 2">
            <a:extLst>
              <a:ext uri="{FF2B5EF4-FFF2-40B4-BE49-F238E27FC236}">
                <a16:creationId xmlns:a16="http://schemas.microsoft.com/office/drawing/2014/main" id="{7705191C-C10C-0E5C-7A5C-22D614417958}"/>
              </a:ext>
            </a:extLst>
          </p:cNvPr>
          <p:cNvSpPr>
            <a:spLocks noGrp="1"/>
          </p:cNvSpPr>
          <p:nvPr>
            <p:ph idx="1"/>
          </p:nvPr>
        </p:nvSpPr>
        <p:spPr/>
        <p:txBody>
          <a:bodyPr/>
          <a:lstStyle/>
          <a:p>
            <a:r>
              <a:rPr lang="en-US" sz="1600" b="0" i="0" u="none" strike="noStrike" baseline="0" dirty="0">
                <a:solidFill>
                  <a:srgbClr val="000000"/>
                </a:solidFill>
                <a:latin typeface="Times New Roman" panose="02020603050405020304" pitchFamily="18" charset="0"/>
              </a:rPr>
              <a:t>86 As a general matter, we agree with ACP/SEIA regarding the need to balance the burden to generator owners of collecting and providing data collected by disturbance monitoring equipment with the benefit of that data to reliability. Thus, in developing the directed data collection requirements, we direct NERC to consider the burdens of generators collecting and providing data, while assuring that Bulk-Power System operators and planners have the data they need for accurate disturbance monitoring and analysis.</a:t>
            </a:r>
            <a:r>
              <a:rPr lang="en-US" sz="1600" b="1" i="0" u="none" strike="noStrike" baseline="0" dirty="0">
                <a:solidFill>
                  <a:srgbClr val="000000"/>
                </a:solidFill>
                <a:latin typeface="Times New Roman" panose="02020603050405020304" pitchFamily="18" charset="0"/>
              </a:rPr>
              <a:t>168 </a:t>
            </a:r>
            <a:r>
              <a:rPr lang="en-US" sz="1600" b="0" i="0" u="none" strike="noStrike" baseline="0" dirty="0">
                <a:solidFill>
                  <a:srgbClr val="000000"/>
                </a:solidFill>
                <a:latin typeface="Times New Roman" panose="02020603050405020304" pitchFamily="18" charset="0"/>
              </a:rPr>
              <a:t>Likewise, regarding CAISO’s request that the Commission direct NERC to consider requiring registered IBRs to provide additional data, we agree that such data collections may be warranted, and direct NERC to consider through its standards development process whether additional IBR data points (e.g., telemetry collections or other automated platform integrations) are needed to further enhance real-time visibility of Bulk-Power System operations. </a:t>
            </a:r>
          </a:p>
          <a:p>
            <a:pPr algn="l"/>
            <a:endParaRPr lang="en-US" sz="1600" b="0" i="0" u="none" strike="noStrike" baseline="0" dirty="0">
              <a:solidFill>
                <a:srgbClr val="000000"/>
              </a:solidFill>
              <a:latin typeface="Times New Roman" panose="02020603050405020304" pitchFamily="18" charset="0"/>
            </a:endParaRPr>
          </a:p>
          <a:p>
            <a:r>
              <a:rPr lang="en-US" sz="1600" b="0" i="0" u="none" strike="noStrike" baseline="0" dirty="0">
                <a:solidFill>
                  <a:srgbClr val="000000"/>
                </a:solidFill>
                <a:latin typeface="Times New Roman" panose="02020603050405020304" pitchFamily="18" charset="0"/>
              </a:rPr>
              <a:t>229  …… NERC must also submit, by November 4, 2024, new or modified Reliability Standards that require disturbance monitoring data sharing and post-event performance validation for registered IBRs (section IV.B.2.). …..</a:t>
            </a:r>
          </a:p>
          <a:p>
            <a:pPr algn="l"/>
            <a:endParaRPr lang="en-US" sz="1600" b="0" i="0" u="none" strike="noStrike" baseline="0" dirty="0">
              <a:solidFill>
                <a:srgbClr val="000000"/>
              </a:solidFill>
              <a:latin typeface="Times New Roman" panose="02020603050405020304" pitchFamily="18" charset="0"/>
            </a:endParaRPr>
          </a:p>
          <a:p>
            <a:r>
              <a:rPr lang="en-US" sz="1600" b="0" i="0" u="none" strike="noStrike" baseline="0" dirty="0">
                <a:solidFill>
                  <a:srgbClr val="000000"/>
                </a:solidFill>
                <a:latin typeface="Times New Roman" panose="02020603050405020304" pitchFamily="18" charset="0"/>
              </a:rPr>
              <a:t>230 …… We decline to extend the three-year staggered approach to a five-year staggered approach as requested by Bonneville due to the pressing nature of the Commission’s concerns discussed above, such as IBR momentary cessation occurring in the aggregate today that can lead to instability, system-wide uncontrolled separation, and voltage collapse. </a:t>
            </a:r>
          </a:p>
          <a:p>
            <a:endParaRPr lang="en-US" sz="1800" b="0" i="0" u="none" strike="noStrike" baseline="0" dirty="0">
              <a:solidFill>
                <a:srgbClr val="000000"/>
              </a:solidFill>
              <a:latin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BAFE5277-B6CA-DABA-1A34-2436F5098FAF}"/>
              </a:ext>
            </a:extLst>
          </p:cNvPr>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2559714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NOGRR 255 – High Resolution Data Requirements</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353568" y="990600"/>
            <a:ext cx="8686800" cy="5005633"/>
          </a:xfrm>
        </p:spPr>
        <p:txBody>
          <a:bodyPr/>
          <a:lstStyle/>
          <a:p>
            <a:r>
              <a:rPr lang="en-US" sz="1800" dirty="0">
                <a:solidFill>
                  <a:schemeClr val="tx1"/>
                </a:solidFill>
              </a:rPr>
              <a:t>Should align with or exceed NERC Reliability Standards (PRC-002, PRC-028)</a:t>
            </a:r>
          </a:p>
          <a:p>
            <a:pPr lvl="1"/>
            <a:r>
              <a:rPr lang="en-US" sz="1600" dirty="0">
                <a:solidFill>
                  <a:srgbClr val="FF0000"/>
                </a:solidFill>
              </a:rPr>
              <a:t>May </a:t>
            </a:r>
            <a:r>
              <a:rPr lang="en-US" sz="1600" dirty="0" err="1">
                <a:solidFill>
                  <a:srgbClr val="FF0000"/>
                </a:solidFill>
              </a:rPr>
              <a:t>graybox</a:t>
            </a:r>
            <a:r>
              <a:rPr lang="en-US" sz="1600" dirty="0">
                <a:solidFill>
                  <a:srgbClr val="FF0000"/>
                </a:solidFill>
              </a:rPr>
              <a:t> the IBR unit monitoring locations until PRC-028 passes to allow NOGRR 255 to progress as this seems most challenging to meet.</a:t>
            </a:r>
          </a:p>
          <a:p>
            <a:pPr lvl="1"/>
            <a:r>
              <a:rPr lang="en-US" sz="1600" dirty="0">
                <a:solidFill>
                  <a:srgbClr val="FF0000"/>
                </a:solidFill>
              </a:rPr>
              <a:t>ERCOT has and continues to recommend IBRs turn on inverter level oscillography, fault recording or SOE recording for troubleshooting.</a:t>
            </a:r>
          </a:p>
          <a:p>
            <a:r>
              <a:rPr lang="en-US" sz="1800" dirty="0">
                <a:solidFill>
                  <a:schemeClr val="tx1"/>
                </a:solidFill>
              </a:rPr>
              <a:t>Should align with or exceed IEEE-2800-2022 Table 19 where appropriate.</a:t>
            </a:r>
          </a:p>
          <a:p>
            <a:pPr lvl="1"/>
            <a:r>
              <a:rPr lang="en-US" sz="1600" dirty="0">
                <a:solidFill>
                  <a:srgbClr val="FF0000"/>
                </a:solidFill>
              </a:rPr>
              <a:t>Latest draft of PRC-028 is lower than what IEEE 2800 requires but may still be sufficient. (e.g. 64 samples/cycle vs 128, 2 sec FR record vs 5 sec)</a:t>
            </a:r>
          </a:p>
          <a:p>
            <a:r>
              <a:rPr lang="en-US" sz="1800" dirty="0">
                <a:solidFill>
                  <a:schemeClr val="tx1"/>
                </a:solidFill>
              </a:rPr>
              <a:t>Recognizes the need for DME at some load locations due to load trip events.</a:t>
            </a:r>
          </a:p>
          <a:p>
            <a:pPr lvl="1"/>
            <a:r>
              <a:rPr lang="en-US" sz="1600" dirty="0">
                <a:solidFill>
                  <a:srgbClr val="FF0000"/>
                </a:solidFill>
              </a:rPr>
              <a:t>ONCOR proposed coordination between ERCOT and TOs to work out best location physical location.</a:t>
            </a:r>
          </a:p>
          <a:p>
            <a:r>
              <a:rPr lang="en-US" sz="1800" dirty="0">
                <a:solidFill>
                  <a:schemeClr val="tx1"/>
                </a:solidFill>
              </a:rPr>
              <a:t>Allows sufficient time to install new or modify DME equipment</a:t>
            </a:r>
          </a:p>
          <a:p>
            <a:pPr lvl="1"/>
            <a:r>
              <a:rPr lang="en-US" sz="1600" dirty="0">
                <a:solidFill>
                  <a:srgbClr val="FF0000"/>
                </a:solidFill>
              </a:rPr>
              <a:t>ERCOT proposed 18 months has been asked to extended to various longer timelines</a:t>
            </a:r>
            <a:r>
              <a:rPr lang="en-US" sz="1600" dirty="0">
                <a:solidFill>
                  <a:schemeClr val="tx1"/>
                </a:solidFill>
              </a:rPr>
              <a:t>. </a:t>
            </a:r>
          </a:p>
          <a:p>
            <a:pPr lvl="1"/>
            <a:r>
              <a:rPr lang="en-US" sz="1600" dirty="0">
                <a:solidFill>
                  <a:srgbClr val="FF0000"/>
                </a:solidFill>
              </a:rPr>
              <a:t>ERCOT may propose a compromised timeline that reflect urgency and recognizes volume. </a:t>
            </a:r>
          </a:p>
          <a:p>
            <a:r>
              <a:rPr lang="en-US" sz="1800" dirty="0">
                <a:solidFill>
                  <a:schemeClr val="tx1"/>
                </a:solidFill>
              </a:rPr>
              <a:t>Requires PMU streaming to ERCOT for specified locations</a:t>
            </a:r>
          </a:p>
          <a:p>
            <a:pPr lvl="1"/>
            <a:r>
              <a:rPr lang="en-US" sz="1600" dirty="0">
                <a:solidFill>
                  <a:srgbClr val="FF0000"/>
                </a:solidFill>
              </a:rPr>
              <a:t>ONCOR struck language due to CIP concerns, ERCOT to revisit in future NOGRR</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4083415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NOGRR 255 – High Resolution Data Requirements</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353568" y="990600"/>
            <a:ext cx="8686800" cy="5005633"/>
          </a:xfrm>
        </p:spPr>
        <p:txBody>
          <a:bodyPr/>
          <a:lstStyle/>
          <a:p>
            <a:r>
              <a:rPr lang="en-US" sz="1800" dirty="0">
                <a:solidFill>
                  <a:schemeClr val="tx1"/>
                </a:solidFill>
              </a:rPr>
              <a:t>Structure changes meant to better segregate requirements for different DME </a:t>
            </a:r>
          </a:p>
          <a:p>
            <a:pPr lvl="1"/>
            <a:r>
              <a:rPr lang="en-US" sz="1600" dirty="0">
                <a:solidFill>
                  <a:srgbClr val="FF0000"/>
                </a:solidFill>
              </a:rPr>
              <a:t>Some improvements and errors addressed which ERCOT is comfortable with.</a:t>
            </a:r>
          </a:p>
          <a:p>
            <a:r>
              <a:rPr lang="en-US" sz="1800" dirty="0">
                <a:solidFill>
                  <a:schemeClr val="tx1"/>
                </a:solidFill>
              </a:rPr>
              <a:t>IBR DME requirements separated into Section 6.1.4 similar to NERC’s proposed separation of  PRC-028 from PRC-002.</a:t>
            </a:r>
          </a:p>
          <a:p>
            <a:r>
              <a:rPr lang="en-US" sz="1800" dirty="0">
                <a:solidFill>
                  <a:schemeClr val="tx1"/>
                </a:solidFill>
              </a:rPr>
              <a:t>Implements maintenance or testing requirements to proactively ensure availability of DME data.</a:t>
            </a:r>
          </a:p>
          <a:p>
            <a:pPr lvl="1"/>
            <a:r>
              <a:rPr lang="en-US" sz="1600" dirty="0">
                <a:solidFill>
                  <a:srgbClr val="FF0000"/>
                </a:solidFill>
              </a:rPr>
              <a:t>Some MPs propose 90 days vs 30 days on testing and repair.  ERCOT does not oppose the 90 days for testing but proposes to maintain 30 days on repair since MP can notify ERCOT if it will take longer than 30 days with mitigation timeline and still be compliant.</a:t>
            </a:r>
          </a:p>
          <a:p>
            <a:r>
              <a:rPr lang="en-US" sz="1800" dirty="0">
                <a:solidFill>
                  <a:srgbClr val="FF0000"/>
                </a:solidFill>
              </a:rPr>
              <a:t>Some MPs propose longer periods to provide data and shorter retention times which is contrary to the need. ERCOT proposes that providing data within 10 days if the retention period is desired to be 20 days to allow for sufficient time to repull data for data retrieval errors commonly seen.</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3157752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grpSp>
        <p:nvGrpSpPr>
          <p:cNvPr id="10" name="Group 9">
            <a:extLst>
              <a:ext uri="{FF2B5EF4-FFF2-40B4-BE49-F238E27FC236}">
                <a16:creationId xmlns:a16="http://schemas.microsoft.com/office/drawing/2014/main" id="{A8BCA165-8537-4668-8F20-0591F421F9EB}"/>
              </a:ext>
            </a:extLst>
          </p:cNvPr>
          <p:cNvGrpSpPr/>
          <p:nvPr/>
        </p:nvGrpSpPr>
        <p:grpSpPr>
          <a:xfrm>
            <a:off x="2263903" y="1003713"/>
            <a:ext cx="4616194" cy="5315711"/>
            <a:chOff x="2263139" y="1542288"/>
            <a:chExt cx="4616194" cy="5315711"/>
          </a:xfrm>
        </p:grpSpPr>
        <p:pic>
          <p:nvPicPr>
            <p:cNvPr id="11" name="object 3">
              <a:extLst>
                <a:ext uri="{FF2B5EF4-FFF2-40B4-BE49-F238E27FC236}">
                  <a16:creationId xmlns:a16="http://schemas.microsoft.com/office/drawing/2014/main" id="{033B2242-14C8-4F81-B11B-295F51D20D1B}"/>
                </a:ext>
              </a:extLst>
            </p:cNvPr>
            <p:cNvPicPr/>
            <p:nvPr/>
          </p:nvPicPr>
          <p:blipFill>
            <a:blip r:embed="rId2" cstate="print"/>
            <a:stretch>
              <a:fillRect/>
            </a:stretch>
          </p:blipFill>
          <p:spPr>
            <a:xfrm>
              <a:off x="2263139" y="1542288"/>
              <a:ext cx="4616194" cy="5315711"/>
            </a:xfrm>
            <a:prstGeom prst="rect">
              <a:avLst/>
            </a:prstGeom>
          </p:spPr>
        </p:pic>
        <p:sp>
          <p:nvSpPr>
            <p:cNvPr id="12" name="object 4">
              <a:extLst>
                <a:ext uri="{FF2B5EF4-FFF2-40B4-BE49-F238E27FC236}">
                  <a16:creationId xmlns:a16="http://schemas.microsoft.com/office/drawing/2014/main" id="{1B63AB97-F12B-4540-9336-D6861CA8DF97}"/>
                </a:ext>
              </a:extLst>
            </p:cNvPr>
            <p:cNvSpPr txBox="1"/>
            <p:nvPr/>
          </p:nvSpPr>
          <p:spPr>
            <a:xfrm>
              <a:off x="3851846" y="2248916"/>
              <a:ext cx="1438275" cy="3074035"/>
            </a:xfrm>
            <a:prstGeom prst="rect">
              <a:avLst/>
            </a:prstGeom>
          </p:spPr>
          <p:txBody>
            <a:bodyPr vert="horz" wrap="square" lIns="0" tIns="12700" rIns="0" bIns="0" rtlCol="0">
              <a:spAutoFit/>
            </a:bodyPr>
            <a:lstStyle/>
            <a:p>
              <a:pPr marL="12700">
                <a:lnSpc>
                  <a:spcPct val="100000"/>
                </a:lnSpc>
                <a:spcBef>
                  <a:spcPts val="100"/>
                </a:spcBef>
              </a:pPr>
              <a:r>
                <a:rPr sz="20000" spc="-5" dirty="0">
                  <a:solidFill>
                    <a:srgbClr val="00AEC7"/>
                  </a:solidFill>
                  <a:latin typeface="Arial"/>
                  <a:cs typeface="Arial"/>
                </a:rPr>
                <a:t>?</a:t>
              </a:r>
              <a:endParaRPr sz="20000" dirty="0">
                <a:latin typeface="Arial"/>
                <a:cs typeface="Arial"/>
              </a:endParaRPr>
            </a:p>
          </p:txBody>
        </p:sp>
      </p:grpSp>
    </p:spTree>
    <p:extLst>
      <p:ext uri="{BB962C8B-B14F-4D97-AF65-F5344CB8AC3E}">
        <p14:creationId xmlns:p14="http://schemas.microsoft.com/office/powerpoint/2010/main" val="2981967743"/>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customXml/itemProps3.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15881</TotalTime>
  <Words>859</Words>
  <Application>Microsoft Office PowerPoint</Application>
  <PresentationFormat>On-screen Show (4:3)</PresentationFormat>
  <Paragraphs>49</Paragraphs>
  <Slides>6</Slides>
  <Notes>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Times New Roman</vt:lpstr>
      <vt:lpstr>1_Custom Design</vt:lpstr>
      <vt:lpstr>Office Theme</vt:lpstr>
      <vt:lpstr>PowerPoint Presentation</vt:lpstr>
      <vt:lpstr>FERC Order 901</vt:lpstr>
      <vt:lpstr>FERC Order 901</vt:lpstr>
      <vt:lpstr>NOGRR 255 – High Resolution Data Requirements</vt:lpstr>
      <vt:lpstr>NOGRR 255 – High Resolution Data Requirements</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Solis, Stephen</cp:lastModifiedBy>
  <cp:revision>185</cp:revision>
  <cp:lastPrinted>2016-01-21T20:53:15Z</cp:lastPrinted>
  <dcterms:created xsi:type="dcterms:W3CDTF">2016-01-21T15:20:31Z</dcterms:created>
  <dcterms:modified xsi:type="dcterms:W3CDTF">2023-12-08T18:35:33Z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2023-08-09T00:10:50Z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cb2864dc-8d45-48d8-a578-615549cadb85</vt:lpwstr>
  </property>
  <property fmtid="{D5CDD505-2E9C-101B-9397-08002B2CF9AE}" pid="9" name="MSIP_Label_7084cbda-52b8-46fb-a7b7-cb5bd465ed85_ContentBits">
    <vt:lpwstr>0</vt:lpwstr>
  </property>
</Properties>
</file>