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30"/>
  </p:notesMasterIdLst>
  <p:handoutMasterIdLst>
    <p:handoutMasterId r:id="rId31"/>
  </p:handoutMasterIdLst>
  <p:sldIdLst>
    <p:sldId id="338" r:id="rId6"/>
    <p:sldId id="312" r:id="rId7"/>
    <p:sldId id="339" r:id="rId8"/>
    <p:sldId id="341" r:id="rId9"/>
    <p:sldId id="340" r:id="rId10"/>
    <p:sldId id="359" r:id="rId11"/>
    <p:sldId id="343" r:id="rId12"/>
    <p:sldId id="360" r:id="rId13"/>
    <p:sldId id="344" r:id="rId14"/>
    <p:sldId id="305" r:id="rId15"/>
    <p:sldId id="345" r:id="rId16"/>
    <p:sldId id="346" r:id="rId17"/>
    <p:sldId id="347" r:id="rId18"/>
    <p:sldId id="348" r:id="rId19"/>
    <p:sldId id="349" r:id="rId20"/>
    <p:sldId id="350" r:id="rId21"/>
    <p:sldId id="351" r:id="rId22"/>
    <p:sldId id="352" r:id="rId23"/>
    <p:sldId id="353" r:id="rId24"/>
    <p:sldId id="355" r:id="rId25"/>
    <p:sldId id="356" r:id="rId26"/>
    <p:sldId id="357" r:id="rId27"/>
    <p:sldId id="354" r:id="rId28"/>
    <p:sldId id="358"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2E73BC-02D6-4528-AFBA-551FBA0B707E}" v="1" dt="2023-12-08T15:44:02.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100" d="100"/>
          <a:sy n="100" d="100"/>
        </p:scale>
        <p:origin x="50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DF2E73BC-02D6-4528-AFBA-551FBA0B707E}"/>
    <pc:docChg chg="modSld">
      <pc:chgData name="Solis, Stephen" userId="4217e5b7-af20-42de-818f-e9ca39127043" providerId="ADAL" clId="{DF2E73BC-02D6-4528-AFBA-551FBA0B707E}" dt="2023-12-08T15:47:31.461" v="196" actId="20577"/>
      <pc:docMkLst>
        <pc:docMk/>
      </pc:docMkLst>
      <pc:sldChg chg="modSp mod">
        <pc:chgData name="Solis, Stephen" userId="4217e5b7-af20-42de-818f-e9ca39127043" providerId="ADAL" clId="{DF2E73BC-02D6-4528-AFBA-551FBA0B707E}" dt="2023-12-08T15:43:36.056" v="110" actId="20577"/>
        <pc:sldMkLst>
          <pc:docMk/>
          <pc:sldMk cId="4083415869" sldId="312"/>
        </pc:sldMkLst>
        <pc:spChg chg="mod">
          <ac:chgData name="Solis, Stephen" userId="4217e5b7-af20-42de-818f-e9ca39127043" providerId="ADAL" clId="{DF2E73BC-02D6-4528-AFBA-551FBA0B707E}" dt="2023-12-08T15:43:36.056" v="110" actId="20577"/>
          <ac:spMkLst>
            <pc:docMk/>
            <pc:sldMk cId="4083415869" sldId="312"/>
            <ac:spMk id="3" creationId="{A777B6E3-C779-2BF0-5BC0-36EC715CD91B}"/>
          </ac:spMkLst>
        </pc:spChg>
      </pc:sldChg>
      <pc:sldChg chg="modSp mod">
        <pc:chgData name="Solis, Stephen" userId="4217e5b7-af20-42de-818f-e9ca39127043" providerId="ADAL" clId="{DF2E73BC-02D6-4528-AFBA-551FBA0B707E}" dt="2023-12-08T15:42:30.855" v="10" actId="20577"/>
        <pc:sldMkLst>
          <pc:docMk/>
          <pc:sldMk cId="3676918888" sldId="338"/>
        </pc:sldMkLst>
        <pc:spChg chg="mod">
          <ac:chgData name="Solis, Stephen" userId="4217e5b7-af20-42de-818f-e9ca39127043" providerId="ADAL" clId="{DF2E73BC-02D6-4528-AFBA-551FBA0B707E}" dt="2023-12-08T15:42:30.855" v="10" actId="20577"/>
          <ac:spMkLst>
            <pc:docMk/>
            <pc:sldMk cId="3676918888" sldId="338"/>
            <ac:spMk id="7" creationId="{00000000-0000-0000-0000-000000000000}"/>
          </ac:spMkLst>
        </pc:spChg>
      </pc:sldChg>
      <pc:sldChg chg="addSp modSp mod">
        <pc:chgData name="Solis, Stephen" userId="4217e5b7-af20-42de-818f-e9ca39127043" providerId="ADAL" clId="{DF2E73BC-02D6-4528-AFBA-551FBA0B707E}" dt="2023-12-08T15:47:31.461" v="196" actId="20577"/>
        <pc:sldMkLst>
          <pc:docMk/>
          <pc:sldMk cId="3808025726" sldId="344"/>
        </pc:sldMkLst>
        <pc:spChg chg="add mod">
          <ac:chgData name="Solis, Stephen" userId="4217e5b7-af20-42de-818f-e9ca39127043" providerId="ADAL" clId="{DF2E73BC-02D6-4528-AFBA-551FBA0B707E}" dt="2023-12-08T15:47:31.461" v="196" actId="20577"/>
          <ac:spMkLst>
            <pc:docMk/>
            <pc:sldMk cId="3808025726" sldId="344"/>
            <ac:spMk id="5" creationId="{1F3B8F97-3AB6-BBCF-88D0-FF5CB531810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7A3B47-C2BA-46A1-9028-A15FF0988447}" type="doc">
      <dgm:prSet loTypeId="urn:microsoft.com/office/officeart/2005/8/layout/chevron1" loCatId="process" qsTypeId="urn:microsoft.com/office/officeart/2005/8/quickstyle/simple1" qsCatId="simple" csTypeId="urn:microsoft.com/office/officeart/2005/8/colors/accent1_2" csCatId="accent1" phldr="1"/>
      <dgm:spPr/>
    </dgm:pt>
    <dgm:pt modelId="{B063BFD2-4EE1-40A3-8147-C2D2BF3AAB60}">
      <dgm:prSet phldrT="[Text]"/>
      <dgm:spPr/>
      <dgm:t>
        <a:bodyPr/>
        <a:lstStyle/>
        <a:p>
          <a:r>
            <a:rPr lang="en-US" dirty="0"/>
            <a:t>Dec 4, 2023 </a:t>
          </a:r>
        </a:p>
        <a:p>
          <a:r>
            <a:rPr lang="en-US" dirty="0"/>
            <a:t>TAC</a:t>
          </a:r>
        </a:p>
        <a:p>
          <a:r>
            <a:rPr lang="en-US" dirty="0"/>
            <a:t>Table</a:t>
          </a:r>
        </a:p>
      </dgm:t>
    </dgm:pt>
    <dgm:pt modelId="{14C576E8-B07B-44D0-B8D3-59B6578F1121}" type="parTrans" cxnId="{E7687314-B09B-45D8-B2BA-751954140960}">
      <dgm:prSet/>
      <dgm:spPr/>
      <dgm:t>
        <a:bodyPr/>
        <a:lstStyle/>
        <a:p>
          <a:endParaRPr lang="en-US"/>
        </a:p>
      </dgm:t>
    </dgm:pt>
    <dgm:pt modelId="{A0BE17BC-0157-4D9A-B5AE-8FE8CBBB52F2}" type="sibTrans" cxnId="{E7687314-B09B-45D8-B2BA-751954140960}">
      <dgm:prSet/>
      <dgm:spPr/>
      <dgm:t>
        <a:bodyPr/>
        <a:lstStyle/>
        <a:p>
          <a:endParaRPr lang="en-US"/>
        </a:p>
      </dgm:t>
    </dgm:pt>
    <dgm:pt modelId="{33D99F94-0AEA-4C78-927D-6A8F710F5F50}">
      <dgm:prSet phldrT="[Text]"/>
      <dgm:spPr/>
      <dgm:t>
        <a:bodyPr/>
        <a:lstStyle/>
        <a:p>
          <a:r>
            <a:rPr lang="en-US" dirty="0"/>
            <a:t>Jan 24, 2024</a:t>
          </a:r>
        </a:p>
        <a:p>
          <a:r>
            <a:rPr lang="en-US" dirty="0"/>
            <a:t>TAC</a:t>
          </a:r>
        </a:p>
        <a:p>
          <a:r>
            <a:rPr lang="en-US" dirty="0"/>
            <a:t>Vote</a:t>
          </a:r>
        </a:p>
      </dgm:t>
    </dgm:pt>
    <dgm:pt modelId="{A3EB0670-1661-4D02-A983-FF860FC5AD15}" type="parTrans" cxnId="{5310909C-CD5C-45A8-A85B-32B14694FA1B}">
      <dgm:prSet/>
      <dgm:spPr/>
      <dgm:t>
        <a:bodyPr/>
        <a:lstStyle/>
        <a:p>
          <a:endParaRPr lang="en-US"/>
        </a:p>
      </dgm:t>
    </dgm:pt>
    <dgm:pt modelId="{0BE6F110-B655-4F1C-AE14-25A2B4DC195B}" type="sibTrans" cxnId="{5310909C-CD5C-45A8-A85B-32B14694FA1B}">
      <dgm:prSet/>
      <dgm:spPr/>
      <dgm:t>
        <a:bodyPr/>
        <a:lstStyle/>
        <a:p>
          <a:endParaRPr lang="en-US"/>
        </a:p>
      </dgm:t>
    </dgm:pt>
    <dgm:pt modelId="{BCA20CCD-941D-4C86-B8A3-B59A4AC84908}">
      <dgm:prSet phldrT="[Text]"/>
      <dgm:spPr/>
      <dgm:t>
        <a:bodyPr/>
        <a:lstStyle/>
        <a:p>
          <a:r>
            <a:rPr lang="en-US" dirty="0"/>
            <a:t>Feb 27, 2024</a:t>
          </a:r>
        </a:p>
        <a:p>
          <a:r>
            <a:rPr lang="en-US" dirty="0"/>
            <a:t>ERCOT Board Vote</a:t>
          </a:r>
        </a:p>
      </dgm:t>
    </dgm:pt>
    <dgm:pt modelId="{E2E996D4-5F03-48AF-8225-91B04BDD2CF8}" type="parTrans" cxnId="{0835863B-F5B7-44C8-B936-0BC73069BDCF}">
      <dgm:prSet/>
      <dgm:spPr/>
      <dgm:t>
        <a:bodyPr/>
        <a:lstStyle/>
        <a:p>
          <a:endParaRPr lang="en-US"/>
        </a:p>
      </dgm:t>
    </dgm:pt>
    <dgm:pt modelId="{A4EFA2EF-DAD6-4F42-877F-D56FD0306190}" type="sibTrans" cxnId="{0835863B-F5B7-44C8-B936-0BC73069BDCF}">
      <dgm:prSet/>
      <dgm:spPr/>
      <dgm:t>
        <a:bodyPr/>
        <a:lstStyle/>
        <a:p>
          <a:endParaRPr lang="en-US"/>
        </a:p>
      </dgm:t>
    </dgm:pt>
    <dgm:pt modelId="{F668BA85-3786-47C9-AFDA-6084AEA98A34}">
      <dgm:prSet phldrT="[Text]"/>
      <dgm:spPr/>
      <dgm:t>
        <a:bodyPr/>
        <a:lstStyle/>
        <a:p>
          <a:r>
            <a:rPr lang="en-US" dirty="0"/>
            <a:t>April 11, 2024 </a:t>
          </a:r>
        </a:p>
        <a:p>
          <a:r>
            <a:rPr lang="en-US" dirty="0"/>
            <a:t>PUCT</a:t>
          </a:r>
        </a:p>
        <a:p>
          <a:r>
            <a:rPr lang="en-US" dirty="0"/>
            <a:t>Vote</a:t>
          </a:r>
        </a:p>
      </dgm:t>
    </dgm:pt>
    <dgm:pt modelId="{644B3092-320D-43EC-9C6D-32A43379E93D}" type="parTrans" cxnId="{D8526F60-23A5-42C8-8385-A5D425739280}">
      <dgm:prSet/>
      <dgm:spPr/>
      <dgm:t>
        <a:bodyPr/>
        <a:lstStyle/>
        <a:p>
          <a:endParaRPr lang="en-US"/>
        </a:p>
      </dgm:t>
    </dgm:pt>
    <dgm:pt modelId="{D1896D24-5FFC-4F36-8D49-15F8771F065A}" type="sibTrans" cxnId="{D8526F60-23A5-42C8-8385-A5D425739280}">
      <dgm:prSet/>
      <dgm:spPr/>
      <dgm:t>
        <a:bodyPr/>
        <a:lstStyle/>
        <a:p>
          <a:endParaRPr lang="en-US"/>
        </a:p>
      </dgm:t>
    </dgm:pt>
    <dgm:pt modelId="{4732A34B-049D-4CDC-9BFD-1E3EC894DAE6}" type="pres">
      <dgm:prSet presAssocID="{A97A3B47-C2BA-46A1-9028-A15FF0988447}" presName="Name0" presStyleCnt="0">
        <dgm:presLayoutVars>
          <dgm:dir/>
          <dgm:animLvl val="lvl"/>
          <dgm:resizeHandles val="exact"/>
        </dgm:presLayoutVars>
      </dgm:prSet>
      <dgm:spPr/>
    </dgm:pt>
    <dgm:pt modelId="{9E2C7DBB-2A4E-45AC-A19F-11D68262A2AA}" type="pres">
      <dgm:prSet presAssocID="{B063BFD2-4EE1-40A3-8147-C2D2BF3AAB60}" presName="parTxOnly" presStyleLbl="node1" presStyleIdx="0" presStyleCnt="4">
        <dgm:presLayoutVars>
          <dgm:chMax val="0"/>
          <dgm:chPref val="0"/>
          <dgm:bulletEnabled val="1"/>
        </dgm:presLayoutVars>
      </dgm:prSet>
      <dgm:spPr/>
    </dgm:pt>
    <dgm:pt modelId="{B74B52D8-4686-4877-9B05-00921601052B}" type="pres">
      <dgm:prSet presAssocID="{A0BE17BC-0157-4D9A-B5AE-8FE8CBBB52F2}" presName="parTxOnlySpace" presStyleCnt="0"/>
      <dgm:spPr/>
    </dgm:pt>
    <dgm:pt modelId="{48FAEF45-219F-42D9-99D9-0CCB736029A5}" type="pres">
      <dgm:prSet presAssocID="{33D99F94-0AEA-4C78-927D-6A8F710F5F50}" presName="parTxOnly" presStyleLbl="node1" presStyleIdx="1" presStyleCnt="4">
        <dgm:presLayoutVars>
          <dgm:chMax val="0"/>
          <dgm:chPref val="0"/>
          <dgm:bulletEnabled val="1"/>
        </dgm:presLayoutVars>
      </dgm:prSet>
      <dgm:spPr/>
    </dgm:pt>
    <dgm:pt modelId="{4DE41996-3994-4EC9-B24F-62A1C5773B83}" type="pres">
      <dgm:prSet presAssocID="{0BE6F110-B655-4F1C-AE14-25A2B4DC195B}" presName="parTxOnlySpace" presStyleCnt="0"/>
      <dgm:spPr/>
    </dgm:pt>
    <dgm:pt modelId="{808C7517-1B7E-477E-9AA6-844D9AFFBC4A}" type="pres">
      <dgm:prSet presAssocID="{BCA20CCD-941D-4C86-B8A3-B59A4AC84908}" presName="parTxOnly" presStyleLbl="node1" presStyleIdx="2" presStyleCnt="4" custScaleX="114843">
        <dgm:presLayoutVars>
          <dgm:chMax val="0"/>
          <dgm:chPref val="0"/>
          <dgm:bulletEnabled val="1"/>
        </dgm:presLayoutVars>
      </dgm:prSet>
      <dgm:spPr/>
    </dgm:pt>
    <dgm:pt modelId="{7AC1883C-29C2-480E-AC94-0DE7C4E08E6B}" type="pres">
      <dgm:prSet presAssocID="{A4EFA2EF-DAD6-4F42-877F-D56FD0306190}" presName="parTxOnlySpace" presStyleCnt="0"/>
      <dgm:spPr/>
    </dgm:pt>
    <dgm:pt modelId="{5A784A36-7471-41E3-9CFA-B66371FA1AF8}" type="pres">
      <dgm:prSet presAssocID="{F668BA85-3786-47C9-AFDA-6084AEA98A34}" presName="parTxOnly" presStyleLbl="node1" presStyleIdx="3" presStyleCnt="4" custScaleX="118159">
        <dgm:presLayoutVars>
          <dgm:chMax val="0"/>
          <dgm:chPref val="0"/>
          <dgm:bulletEnabled val="1"/>
        </dgm:presLayoutVars>
      </dgm:prSet>
      <dgm:spPr/>
    </dgm:pt>
  </dgm:ptLst>
  <dgm:cxnLst>
    <dgm:cxn modelId="{E7687314-B09B-45D8-B2BA-751954140960}" srcId="{A97A3B47-C2BA-46A1-9028-A15FF0988447}" destId="{B063BFD2-4EE1-40A3-8147-C2D2BF3AAB60}" srcOrd="0" destOrd="0" parTransId="{14C576E8-B07B-44D0-B8D3-59B6578F1121}" sibTransId="{A0BE17BC-0157-4D9A-B5AE-8FE8CBBB52F2}"/>
    <dgm:cxn modelId="{44B92F39-35FB-4C3D-A830-90D6353376EB}" type="presOf" srcId="{B063BFD2-4EE1-40A3-8147-C2D2BF3AAB60}" destId="{9E2C7DBB-2A4E-45AC-A19F-11D68262A2AA}" srcOrd="0" destOrd="0" presId="urn:microsoft.com/office/officeart/2005/8/layout/chevron1"/>
    <dgm:cxn modelId="{0835863B-F5B7-44C8-B936-0BC73069BDCF}" srcId="{A97A3B47-C2BA-46A1-9028-A15FF0988447}" destId="{BCA20CCD-941D-4C86-B8A3-B59A4AC84908}" srcOrd="2" destOrd="0" parTransId="{E2E996D4-5F03-48AF-8225-91B04BDD2CF8}" sibTransId="{A4EFA2EF-DAD6-4F42-877F-D56FD0306190}"/>
    <dgm:cxn modelId="{A11C275E-F269-40A0-A372-E1235954FD5F}" type="presOf" srcId="{A97A3B47-C2BA-46A1-9028-A15FF0988447}" destId="{4732A34B-049D-4CDC-9BFD-1E3EC894DAE6}" srcOrd="0" destOrd="0" presId="urn:microsoft.com/office/officeart/2005/8/layout/chevron1"/>
    <dgm:cxn modelId="{D8526F60-23A5-42C8-8385-A5D425739280}" srcId="{A97A3B47-C2BA-46A1-9028-A15FF0988447}" destId="{F668BA85-3786-47C9-AFDA-6084AEA98A34}" srcOrd="3" destOrd="0" parTransId="{644B3092-320D-43EC-9C6D-32A43379E93D}" sibTransId="{D1896D24-5FFC-4F36-8D49-15F8771F065A}"/>
    <dgm:cxn modelId="{7C57EA65-883D-4835-979D-12A7DA1C9D9C}" type="presOf" srcId="{F668BA85-3786-47C9-AFDA-6084AEA98A34}" destId="{5A784A36-7471-41E3-9CFA-B66371FA1AF8}" srcOrd="0" destOrd="0" presId="urn:microsoft.com/office/officeart/2005/8/layout/chevron1"/>
    <dgm:cxn modelId="{5310909C-CD5C-45A8-A85B-32B14694FA1B}" srcId="{A97A3B47-C2BA-46A1-9028-A15FF0988447}" destId="{33D99F94-0AEA-4C78-927D-6A8F710F5F50}" srcOrd="1" destOrd="0" parTransId="{A3EB0670-1661-4D02-A983-FF860FC5AD15}" sibTransId="{0BE6F110-B655-4F1C-AE14-25A2B4DC195B}"/>
    <dgm:cxn modelId="{FED06EA4-AE0A-449C-B859-F05F403191EF}" type="presOf" srcId="{BCA20CCD-941D-4C86-B8A3-B59A4AC84908}" destId="{808C7517-1B7E-477E-9AA6-844D9AFFBC4A}" srcOrd="0" destOrd="0" presId="urn:microsoft.com/office/officeart/2005/8/layout/chevron1"/>
    <dgm:cxn modelId="{9FAF51B7-ADBA-4B57-8B4A-0A49B91A3500}" type="presOf" srcId="{33D99F94-0AEA-4C78-927D-6A8F710F5F50}" destId="{48FAEF45-219F-42D9-99D9-0CCB736029A5}" srcOrd="0" destOrd="0" presId="urn:microsoft.com/office/officeart/2005/8/layout/chevron1"/>
    <dgm:cxn modelId="{F172808E-F897-4ED8-AC51-05ED030FBD65}" type="presParOf" srcId="{4732A34B-049D-4CDC-9BFD-1E3EC894DAE6}" destId="{9E2C7DBB-2A4E-45AC-A19F-11D68262A2AA}" srcOrd="0" destOrd="0" presId="urn:microsoft.com/office/officeart/2005/8/layout/chevron1"/>
    <dgm:cxn modelId="{037C55E5-E659-4CE0-874C-2CCF59D1F83B}" type="presParOf" srcId="{4732A34B-049D-4CDC-9BFD-1E3EC894DAE6}" destId="{B74B52D8-4686-4877-9B05-00921601052B}" srcOrd="1" destOrd="0" presId="urn:microsoft.com/office/officeart/2005/8/layout/chevron1"/>
    <dgm:cxn modelId="{94041EAF-7A42-4E1A-950A-61C9F74C7E47}" type="presParOf" srcId="{4732A34B-049D-4CDC-9BFD-1E3EC894DAE6}" destId="{48FAEF45-219F-42D9-99D9-0CCB736029A5}" srcOrd="2" destOrd="0" presId="urn:microsoft.com/office/officeart/2005/8/layout/chevron1"/>
    <dgm:cxn modelId="{5883B1C7-AF19-4147-83F8-DECD0DC2817F}" type="presParOf" srcId="{4732A34B-049D-4CDC-9BFD-1E3EC894DAE6}" destId="{4DE41996-3994-4EC9-B24F-62A1C5773B83}" srcOrd="3" destOrd="0" presId="urn:microsoft.com/office/officeart/2005/8/layout/chevron1"/>
    <dgm:cxn modelId="{99FBDFC5-DA28-438C-B3A1-8BD58217EA9B}" type="presParOf" srcId="{4732A34B-049D-4CDC-9BFD-1E3EC894DAE6}" destId="{808C7517-1B7E-477E-9AA6-844D9AFFBC4A}" srcOrd="4" destOrd="0" presId="urn:microsoft.com/office/officeart/2005/8/layout/chevron1"/>
    <dgm:cxn modelId="{BEEB556F-0046-42B6-B615-091E02D316FA}" type="presParOf" srcId="{4732A34B-049D-4CDC-9BFD-1E3EC894DAE6}" destId="{7AC1883C-29C2-480E-AC94-0DE7C4E08E6B}" srcOrd="5" destOrd="0" presId="urn:microsoft.com/office/officeart/2005/8/layout/chevron1"/>
    <dgm:cxn modelId="{A5510D69-C05E-4531-A378-12D8BC51DFE3}" type="presParOf" srcId="{4732A34B-049D-4CDC-9BFD-1E3EC894DAE6}" destId="{5A784A36-7471-41E3-9CFA-B66371FA1AF8}"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C7DBB-2A4E-45AC-A19F-11D68262A2AA}">
      <dsp:nvSpPr>
        <dsp:cNvPr id="0" name=""/>
        <dsp:cNvSpPr/>
      </dsp:nvSpPr>
      <dsp:spPr>
        <a:xfrm>
          <a:off x="1520" y="2064454"/>
          <a:ext cx="2060227" cy="82409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US" sz="1500" kern="1200" dirty="0"/>
            <a:t>Dec 4, 2023 </a:t>
          </a:r>
        </a:p>
        <a:p>
          <a:pPr marL="0" lvl="0" indent="0" algn="ctr" defTabSz="666750">
            <a:lnSpc>
              <a:spcPct val="90000"/>
            </a:lnSpc>
            <a:spcBef>
              <a:spcPct val="0"/>
            </a:spcBef>
            <a:spcAft>
              <a:spcPct val="35000"/>
            </a:spcAft>
            <a:buNone/>
          </a:pPr>
          <a:r>
            <a:rPr lang="en-US" sz="1500" kern="1200" dirty="0"/>
            <a:t>TAC</a:t>
          </a:r>
        </a:p>
        <a:p>
          <a:pPr marL="0" lvl="0" indent="0" algn="ctr" defTabSz="666750">
            <a:lnSpc>
              <a:spcPct val="90000"/>
            </a:lnSpc>
            <a:spcBef>
              <a:spcPct val="0"/>
            </a:spcBef>
            <a:spcAft>
              <a:spcPct val="35000"/>
            </a:spcAft>
            <a:buNone/>
          </a:pPr>
          <a:r>
            <a:rPr lang="en-US" sz="1500" kern="1200" dirty="0"/>
            <a:t>Table</a:t>
          </a:r>
        </a:p>
      </dsp:txBody>
      <dsp:txXfrm>
        <a:off x="413566" y="2064454"/>
        <a:ext cx="1236136" cy="824091"/>
      </dsp:txXfrm>
    </dsp:sp>
    <dsp:sp modelId="{48FAEF45-219F-42D9-99D9-0CCB736029A5}">
      <dsp:nvSpPr>
        <dsp:cNvPr id="0" name=""/>
        <dsp:cNvSpPr/>
      </dsp:nvSpPr>
      <dsp:spPr>
        <a:xfrm>
          <a:off x="1855725" y="2064454"/>
          <a:ext cx="2060227" cy="82409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US" sz="1500" kern="1200" dirty="0"/>
            <a:t>Jan 24, 2024</a:t>
          </a:r>
        </a:p>
        <a:p>
          <a:pPr marL="0" lvl="0" indent="0" algn="ctr" defTabSz="666750">
            <a:lnSpc>
              <a:spcPct val="90000"/>
            </a:lnSpc>
            <a:spcBef>
              <a:spcPct val="0"/>
            </a:spcBef>
            <a:spcAft>
              <a:spcPct val="35000"/>
            </a:spcAft>
            <a:buNone/>
          </a:pPr>
          <a:r>
            <a:rPr lang="en-US" sz="1500" kern="1200" dirty="0"/>
            <a:t>TAC</a:t>
          </a:r>
        </a:p>
        <a:p>
          <a:pPr marL="0" lvl="0" indent="0" algn="ctr" defTabSz="666750">
            <a:lnSpc>
              <a:spcPct val="90000"/>
            </a:lnSpc>
            <a:spcBef>
              <a:spcPct val="0"/>
            </a:spcBef>
            <a:spcAft>
              <a:spcPct val="35000"/>
            </a:spcAft>
            <a:buNone/>
          </a:pPr>
          <a:r>
            <a:rPr lang="en-US" sz="1500" kern="1200" dirty="0"/>
            <a:t>Vote</a:t>
          </a:r>
        </a:p>
      </dsp:txBody>
      <dsp:txXfrm>
        <a:off x="2267771" y="2064454"/>
        <a:ext cx="1236136" cy="824091"/>
      </dsp:txXfrm>
    </dsp:sp>
    <dsp:sp modelId="{808C7517-1B7E-477E-9AA6-844D9AFFBC4A}">
      <dsp:nvSpPr>
        <dsp:cNvPr id="0" name=""/>
        <dsp:cNvSpPr/>
      </dsp:nvSpPr>
      <dsp:spPr>
        <a:xfrm>
          <a:off x="3709930" y="2064454"/>
          <a:ext cx="2366027" cy="82409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US" sz="1500" kern="1200" dirty="0"/>
            <a:t>Feb 27, 2024</a:t>
          </a:r>
        </a:p>
        <a:p>
          <a:pPr marL="0" lvl="0" indent="0" algn="ctr" defTabSz="666750">
            <a:lnSpc>
              <a:spcPct val="90000"/>
            </a:lnSpc>
            <a:spcBef>
              <a:spcPct val="0"/>
            </a:spcBef>
            <a:spcAft>
              <a:spcPct val="35000"/>
            </a:spcAft>
            <a:buNone/>
          </a:pPr>
          <a:r>
            <a:rPr lang="en-US" sz="1500" kern="1200" dirty="0"/>
            <a:t>ERCOT Board Vote</a:t>
          </a:r>
        </a:p>
      </dsp:txBody>
      <dsp:txXfrm>
        <a:off x="4121976" y="2064454"/>
        <a:ext cx="1541936" cy="824091"/>
      </dsp:txXfrm>
    </dsp:sp>
    <dsp:sp modelId="{5A784A36-7471-41E3-9CFA-B66371FA1AF8}">
      <dsp:nvSpPr>
        <dsp:cNvPr id="0" name=""/>
        <dsp:cNvSpPr/>
      </dsp:nvSpPr>
      <dsp:spPr>
        <a:xfrm>
          <a:off x="5869934" y="2064454"/>
          <a:ext cx="2434344" cy="82409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US" sz="1500" kern="1200" dirty="0"/>
            <a:t>April 11, 2024 </a:t>
          </a:r>
        </a:p>
        <a:p>
          <a:pPr marL="0" lvl="0" indent="0" algn="ctr" defTabSz="666750">
            <a:lnSpc>
              <a:spcPct val="90000"/>
            </a:lnSpc>
            <a:spcBef>
              <a:spcPct val="0"/>
            </a:spcBef>
            <a:spcAft>
              <a:spcPct val="35000"/>
            </a:spcAft>
            <a:buNone/>
          </a:pPr>
          <a:r>
            <a:rPr lang="en-US" sz="1500" kern="1200" dirty="0"/>
            <a:t>PUCT</a:t>
          </a:r>
        </a:p>
        <a:p>
          <a:pPr marL="0" lvl="0" indent="0" algn="ctr" defTabSz="666750">
            <a:lnSpc>
              <a:spcPct val="90000"/>
            </a:lnSpc>
            <a:spcBef>
              <a:spcPct val="0"/>
            </a:spcBef>
            <a:spcAft>
              <a:spcPct val="35000"/>
            </a:spcAft>
            <a:buNone/>
          </a:pPr>
          <a:r>
            <a:rPr lang="en-US" sz="1500" kern="1200" dirty="0"/>
            <a:t>Vote</a:t>
          </a:r>
        </a:p>
      </dsp:txBody>
      <dsp:txXfrm>
        <a:off x="6281980" y="2064454"/>
        <a:ext cx="1610253" cy="82409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12/8/2023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4190852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274012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847514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103157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 245 </a:t>
            </a: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December 8th,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2133604"/>
            <a:ext cx="8153400" cy="2431435"/>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4800" b="1" dirty="0">
                <a:solidFill>
                  <a:srgbClr val="00AEC7"/>
                </a:solidFill>
                <a:ea typeface="+mj-ea"/>
                <a:cs typeface="+mj-cs"/>
              </a:rPr>
              <a:t>Appendix: RFI Results detailed comparison</a:t>
            </a:r>
            <a:endParaRPr lang="en-US" sz="5400" b="1" dirty="0">
              <a:solidFill>
                <a:schemeClr val="tx2"/>
              </a:solidFill>
            </a:endParaRPr>
          </a:p>
        </p:txBody>
      </p:sp>
    </p:spTree>
    <p:extLst>
      <p:ext uri="{BB962C8B-B14F-4D97-AF65-F5344CB8AC3E}">
        <p14:creationId xmlns:p14="http://schemas.microsoft.com/office/powerpoint/2010/main" val="2760758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Frequency Ride Through Curve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6" name="Picture 5">
            <a:extLst>
              <a:ext uri="{FF2B5EF4-FFF2-40B4-BE49-F238E27FC236}">
                <a16:creationId xmlns:a16="http://schemas.microsoft.com/office/drawing/2014/main" id="{E31C9D1A-ADBB-89F2-F9A5-B52E225CE1EE}"/>
              </a:ext>
            </a:extLst>
          </p:cNvPr>
          <p:cNvPicPr>
            <a:picLocks noChangeAspect="1"/>
          </p:cNvPicPr>
          <p:nvPr/>
        </p:nvPicPr>
        <p:blipFill>
          <a:blip r:embed="rId2"/>
          <a:stretch>
            <a:fillRect/>
          </a:stretch>
        </p:blipFill>
        <p:spPr>
          <a:xfrm>
            <a:off x="6134100" y="325011"/>
            <a:ext cx="2667000" cy="3857625"/>
          </a:xfrm>
          <a:prstGeom prst="rect">
            <a:avLst/>
          </a:prstGeom>
        </p:spPr>
      </p:pic>
      <p:sp>
        <p:nvSpPr>
          <p:cNvPr id="7" name="TextBox 6">
            <a:extLst>
              <a:ext uri="{FF2B5EF4-FFF2-40B4-BE49-F238E27FC236}">
                <a16:creationId xmlns:a16="http://schemas.microsoft.com/office/drawing/2014/main" id="{69D0A3D9-0BAF-AF1B-CD5D-D2AC8D849841}"/>
              </a:ext>
            </a:extLst>
          </p:cNvPr>
          <p:cNvSpPr txBox="1"/>
          <p:nvPr/>
        </p:nvSpPr>
        <p:spPr>
          <a:xfrm>
            <a:off x="228600" y="1447800"/>
            <a:ext cx="594360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8,200 of 8,797 MW are GE 1.x platform</a:t>
            </a:r>
          </a:p>
          <a:p>
            <a:pPr marL="742950" lvl="1" indent="-285750">
              <a:buFont typeface="Arial" panose="020B0604020202020204" pitchFamily="34" charset="0"/>
              <a:buChar char="•"/>
            </a:pPr>
            <a:r>
              <a:rPr lang="en-US" dirty="0"/>
              <a:t>GE clarifies that can meet for WTGs sold &gt; 2014 </a:t>
            </a:r>
          </a:p>
          <a:p>
            <a:pPr marL="742950" lvl="1" indent="-285750">
              <a:buFont typeface="Arial" panose="020B0604020202020204" pitchFamily="34" charset="0"/>
              <a:buChar char="•"/>
            </a:pPr>
            <a:r>
              <a:rPr lang="en-US" dirty="0"/>
              <a:t>GE is NOT planning to meet requirements by creating a retrofit OR repower solution for the 1.x platforms</a:t>
            </a:r>
          </a:p>
          <a:p>
            <a:pPr marL="285750" indent="-285750">
              <a:buFont typeface="Arial" panose="020B0604020202020204" pitchFamily="34" charset="0"/>
              <a:buChar char="•"/>
            </a:pPr>
            <a:r>
              <a:rPr lang="en-US" dirty="0"/>
              <a:t>Highlights more risk with the ROS approved version (16,261 MW) for commercially reasonable vs the ERCOT recommended version (9,891 MW) for technically feasible since curves are same</a:t>
            </a:r>
          </a:p>
          <a:p>
            <a:pPr marL="285750" indent="-285750">
              <a:buFont typeface="Arial" panose="020B0604020202020204" pitchFamily="34" charset="0"/>
              <a:buChar char="•"/>
            </a:pPr>
            <a:r>
              <a:rPr lang="en-US" dirty="0"/>
              <a:t>FERC Order 901 did not consider exemptions for frequency ride-through</a:t>
            </a:r>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5565E982-E06C-ECAE-A5F7-38EAD654EC98}"/>
              </a:ext>
            </a:extLst>
          </p:cNvPr>
          <p:cNvSpPr txBox="1"/>
          <p:nvPr/>
        </p:nvSpPr>
        <p:spPr>
          <a:xfrm>
            <a:off x="228600" y="4871591"/>
            <a:ext cx="8610600" cy="1200329"/>
          </a:xfrm>
          <a:prstGeom prst="rect">
            <a:avLst/>
          </a:prstGeom>
          <a:solidFill>
            <a:schemeClr val="accent1">
              <a:lumMod val="20000"/>
              <a:lumOff val="80000"/>
            </a:schemeClr>
          </a:solidFill>
        </p:spPr>
        <p:txBody>
          <a:bodyPr wrap="square" rtlCol="0">
            <a:spAutoFit/>
          </a:bodyPr>
          <a:lstStyle/>
          <a:p>
            <a:r>
              <a:rPr lang="en-US" b="1" dirty="0"/>
              <a:t>Key Takeaway:  </a:t>
            </a:r>
            <a:r>
              <a:rPr lang="en-US" dirty="0"/>
              <a:t>Frequency ride through curves should be achievable for most legacy IBRs.  Parameterization, software changes, and minor upgrade kits should be implemented.  Limited, specific exemptions may be acceptable for infeasible or very expensive, major upgrades/retrofits.  </a:t>
            </a:r>
          </a:p>
        </p:txBody>
      </p:sp>
    </p:spTree>
    <p:extLst>
      <p:ext uri="{BB962C8B-B14F-4D97-AF65-F5344CB8AC3E}">
        <p14:creationId xmlns:p14="http://schemas.microsoft.com/office/powerpoint/2010/main" val="226441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Frequency Protection System Coordination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5" name="Picture 4">
            <a:extLst>
              <a:ext uri="{FF2B5EF4-FFF2-40B4-BE49-F238E27FC236}">
                <a16:creationId xmlns:a16="http://schemas.microsoft.com/office/drawing/2014/main" id="{A3D79774-E371-519B-BB0E-00D5EDEA72BC}"/>
              </a:ext>
            </a:extLst>
          </p:cNvPr>
          <p:cNvPicPr>
            <a:picLocks noChangeAspect="1"/>
          </p:cNvPicPr>
          <p:nvPr/>
        </p:nvPicPr>
        <p:blipFill>
          <a:blip r:embed="rId2"/>
          <a:stretch>
            <a:fillRect/>
          </a:stretch>
        </p:blipFill>
        <p:spPr>
          <a:xfrm>
            <a:off x="6096000" y="838200"/>
            <a:ext cx="2705100" cy="3857625"/>
          </a:xfrm>
          <a:prstGeom prst="rect">
            <a:avLst/>
          </a:prstGeom>
        </p:spPr>
      </p:pic>
      <p:sp>
        <p:nvSpPr>
          <p:cNvPr id="6" name="TextBox 5">
            <a:extLst>
              <a:ext uri="{FF2B5EF4-FFF2-40B4-BE49-F238E27FC236}">
                <a16:creationId xmlns:a16="http://schemas.microsoft.com/office/drawing/2014/main" id="{B0CDEC00-7A8F-13DB-BF37-6AD17DD8600F}"/>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(16,557 MW) for commercially reasonable vs the ERCOT recommended version (8,903 MW) for technically feasible since same requirements</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9C7A1EA1-FCD2-23E1-AF59-DBE038D97565}"/>
              </a:ext>
            </a:extLst>
          </p:cNvPr>
          <p:cNvSpPr txBox="1"/>
          <p:nvPr/>
        </p:nvSpPr>
        <p:spPr>
          <a:xfrm>
            <a:off x="228600" y="4871591"/>
            <a:ext cx="86106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Protection system coordination is critical and should be achievable with proper parameterization and software changes.  ERCOT proposes to maintain requirements consistent with its August 18, 2023 comments.</a:t>
            </a:r>
          </a:p>
        </p:txBody>
      </p:sp>
    </p:spTree>
    <p:extLst>
      <p:ext uri="{BB962C8B-B14F-4D97-AF65-F5344CB8AC3E}">
        <p14:creationId xmlns:p14="http://schemas.microsoft.com/office/powerpoint/2010/main" val="2252285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Rate of Change of Frequency (RoCoF) </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5" name="Picture 4">
            <a:extLst>
              <a:ext uri="{FF2B5EF4-FFF2-40B4-BE49-F238E27FC236}">
                <a16:creationId xmlns:a16="http://schemas.microsoft.com/office/drawing/2014/main" id="{57C661BB-A36C-C976-EAE3-C81DC4C6EDE3}"/>
              </a:ext>
            </a:extLst>
          </p:cNvPr>
          <p:cNvPicPr>
            <a:picLocks noChangeAspect="1"/>
          </p:cNvPicPr>
          <p:nvPr/>
        </p:nvPicPr>
        <p:blipFill>
          <a:blip r:embed="rId2"/>
          <a:stretch>
            <a:fillRect/>
          </a:stretch>
        </p:blipFill>
        <p:spPr>
          <a:xfrm>
            <a:off x="6120205" y="762000"/>
            <a:ext cx="2667000" cy="3857625"/>
          </a:xfrm>
          <a:prstGeom prst="rect">
            <a:avLst/>
          </a:prstGeom>
        </p:spPr>
      </p:pic>
      <p:sp>
        <p:nvSpPr>
          <p:cNvPr id="6" name="TextBox 5">
            <a:extLst>
              <a:ext uri="{FF2B5EF4-FFF2-40B4-BE49-F238E27FC236}">
                <a16:creationId xmlns:a16="http://schemas.microsoft.com/office/drawing/2014/main" id="{B6F688AF-C361-7BCD-9C0C-47486EF2580A}"/>
              </a:ext>
            </a:extLst>
          </p:cNvPr>
          <p:cNvSpPr txBox="1"/>
          <p:nvPr/>
        </p:nvSpPr>
        <p:spPr>
          <a:xfrm>
            <a:off x="228600" y="1447800"/>
            <a:ext cx="594360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A majority of “no” responses are due to lack of prior testing and verification rather than known limitation</a:t>
            </a:r>
          </a:p>
          <a:p>
            <a:pPr marL="285750" indent="-285750">
              <a:buFont typeface="Arial" panose="020B0604020202020204" pitchFamily="34" charset="0"/>
              <a:buChar char="•"/>
            </a:pPr>
            <a:r>
              <a:rPr lang="en-US" dirty="0"/>
              <a:t>Most IBRs do not actively monitor Rate of Change of Frequency (RoCoF)</a:t>
            </a:r>
          </a:p>
          <a:p>
            <a:pPr marL="285750" indent="-285750">
              <a:buFont typeface="Arial" panose="020B0604020202020204" pitchFamily="34" charset="0"/>
              <a:buChar char="•"/>
            </a:pPr>
            <a:r>
              <a:rPr lang="en-US" dirty="0"/>
              <a:t>Most “No” responses from OEMs and REs are due to insufficient information rather than a known limitation.</a:t>
            </a:r>
          </a:p>
          <a:p>
            <a:pPr marL="285750" indent="-285750">
              <a:buFont typeface="Arial" panose="020B0604020202020204" pitchFamily="34" charset="0"/>
              <a:buChar char="•"/>
            </a:pPr>
            <a:r>
              <a:rPr lang="en-US" dirty="0"/>
              <a:t>Several recent technical discussions at various industry forums, including IBRWG highlight that IBRs should not trip off due for any level of RoCoF during fault conditions which is the current status quo for frequency ride-through requirements</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A3C7F57D-D8BB-92E2-6A63-922FCD2093D4}"/>
              </a:ext>
            </a:extLst>
          </p:cNvPr>
          <p:cNvSpPr txBox="1"/>
          <p:nvPr/>
        </p:nvSpPr>
        <p:spPr>
          <a:xfrm>
            <a:off x="76200" y="4774307"/>
            <a:ext cx="9067800" cy="1200329"/>
          </a:xfrm>
          <a:prstGeom prst="rect">
            <a:avLst/>
          </a:prstGeom>
          <a:solidFill>
            <a:schemeClr val="accent1">
              <a:lumMod val="20000"/>
              <a:lumOff val="80000"/>
            </a:schemeClr>
          </a:solidFill>
        </p:spPr>
        <p:txBody>
          <a:bodyPr wrap="square" rtlCol="0">
            <a:spAutoFit/>
          </a:bodyPr>
          <a:lstStyle/>
          <a:p>
            <a:r>
              <a:rPr lang="en-US" b="1" dirty="0"/>
              <a:t>Key Takeaway: </a:t>
            </a:r>
            <a:r>
              <a:rPr lang="en-US" sz="1800" dirty="0"/>
              <a:t>Technical feasibility for legacy IBRs reflects challenges. </a:t>
            </a:r>
            <a:r>
              <a:rPr lang="en-US" dirty="0"/>
              <a:t>ERCOT proposes to remove currently proposed language addressing RoCoF for legacy IBRs.  ERCOT will maintain current requirements that when POIB is within frequency ride-through no trip zone, IBRs are not allowed to trip off or reduce output due to RoCoF.</a:t>
            </a:r>
          </a:p>
        </p:txBody>
      </p:sp>
    </p:spTree>
    <p:extLst>
      <p:ext uri="{BB962C8B-B14F-4D97-AF65-F5344CB8AC3E}">
        <p14:creationId xmlns:p14="http://schemas.microsoft.com/office/powerpoint/2010/main" val="339497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Frequency Current Injection settings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5" name="Picture 4">
            <a:extLst>
              <a:ext uri="{FF2B5EF4-FFF2-40B4-BE49-F238E27FC236}">
                <a16:creationId xmlns:a16="http://schemas.microsoft.com/office/drawing/2014/main" id="{FA3ED2F5-CDF7-45F0-4979-D46813EF3B91}"/>
              </a:ext>
            </a:extLst>
          </p:cNvPr>
          <p:cNvPicPr>
            <a:picLocks noChangeAspect="1"/>
          </p:cNvPicPr>
          <p:nvPr/>
        </p:nvPicPr>
        <p:blipFill>
          <a:blip r:embed="rId2"/>
          <a:stretch>
            <a:fillRect/>
          </a:stretch>
        </p:blipFill>
        <p:spPr>
          <a:xfrm>
            <a:off x="6172200" y="762000"/>
            <a:ext cx="2667000" cy="3857625"/>
          </a:xfrm>
          <a:prstGeom prst="rect">
            <a:avLst/>
          </a:prstGeom>
        </p:spPr>
      </p:pic>
      <p:sp>
        <p:nvSpPr>
          <p:cNvPr id="6" name="TextBox 5">
            <a:extLst>
              <a:ext uri="{FF2B5EF4-FFF2-40B4-BE49-F238E27FC236}">
                <a16:creationId xmlns:a16="http://schemas.microsoft.com/office/drawing/2014/main" id="{CAB4F0A3-2A84-8419-CBF6-3798B3592DF4}"/>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(14,115 MW) for commercially reasonable vs the ERCOT recommended version (5,925 MW) for technically feasible since same requirements</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A2F2095B-6872-C224-40A0-2BDFC67258AF}"/>
              </a:ext>
            </a:extLst>
          </p:cNvPr>
          <p:cNvSpPr txBox="1"/>
          <p:nvPr/>
        </p:nvSpPr>
        <p:spPr>
          <a:xfrm>
            <a:off x="228600" y="4871591"/>
            <a:ext cx="86106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Frequency current injection settings should be achievable with proper parameterization and software changes for most legacy IBRs.  ERCOT proposes to maintain requirements consistent with its August 18, 2023 comments.</a:t>
            </a:r>
          </a:p>
        </p:txBody>
      </p:sp>
    </p:spTree>
    <p:extLst>
      <p:ext uri="{BB962C8B-B14F-4D97-AF65-F5344CB8AC3E}">
        <p14:creationId xmlns:p14="http://schemas.microsoft.com/office/powerpoint/2010/main" val="2480118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Frequency Controls System Coordination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16</a:t>
            </a:fld>
            <a:endParaRPr lang="en-US" dirty="0"/>
          </a:p>
        </p:txBody>
      </p:sp>
      <p:pic>
        <p:nvPicPr>
          <p:cNvPr id="5" name="Picture 4">
            <a:extLst>
              <a:ext uri="{FF2B5EF4-FFF2-40B4-BE49-F238E27FC236}">
                <a16:creationId xmlns:a16="http://schemas.microsoft.com/office/drawing/2014/main" id="{DBB6AF19-6FC4-70FC-6FFA-47BC41EF7F57}"/>
              </a:ext>
            </a:extLst>
          </p:cNvPr>
          <p:cNvPicPr>
            <a:picLocks noChangeAspect="1"/>
          </p:cNvPicPr>
          <p:nvPr/>
        </p:nvPicPr>
        <p:blipFill>
          <a:blip r:embed="rId2"/>
          <a:stretch>
            <a:fillRect/>
          </a:stretch>
        </p:blipFill>
        <p:spPr>
          <a:xfrm>
            <a:off x="6134100" y="777240"/>
            <a:ext cx="2667000" cy="3857625"/>
          </a:xfrm>
          <a:prstGeom prst="rect">
            <a:avLst/>
          </a:prstGeom>
        </p:spPr>
      </p:pic>
      <p:sp>
        <p:nvSpPr>
          <p:cNvPr id="6" name="TextBox 5">
            <a:extLst>
              <a:ext uri="{FF2B5EF4-FFF2-40B4-BE49-F238E27FC236}">
                <a16:creationId xmlns:a16="http://schemas.microsoft.com/office/drawing/2014/main" id="{A70BACAC-FC88-E403-5649-36FB634CF95B}"/>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(13,500 MW) for commercially reasonable vs the ERCOT recommended version (6,016 MW) for technically feasible since same requirements  </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ACBA44B9-27CE-7477-1713-B976381A2664}"/>
              </a:ext>
            </a:extLst>
          </p:cNvPr>
          <p:cNvSpPr txBox="1"/>
          <p:nvPr/>
        </p:nvSpPr>
        <p:spPr>
          <a:xfrm>
            <a:off x="228600" y="4871591"/>
            <a:ext cx="86106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Frequency controls coordination is critical and should be achievable with proper parameterization and software changes.  ERCOT proposes to maintain requirements consistent with its August 18, 2023 comments.</a:t>
            </a:r>
          </a:p>
        </p:txBody>
      </p:sp>
    </p:spTree>
    <p:extLst>
      <p:ext uri="{BB962C8B-B14F-4D97-AF65-F5344CB8AC3E}">
        <p14:creationId xmlns:p14="http://schemas.microsoft.com/office/powerpoint/2010/main" val="1905738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Frequency Filtered quantities/time delay use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17</a:t>
            </a:fld>
            <a:endParaRPr lang="en-US" dirty="0"/>
          </a:p>
        </p:txBody>
      </p:sp>
      <p:pic>
        <p:nvPicPr>
          <p:cNvPr id="5" name="Picture 4">
            <a:extLst>
              <a:ext uri="{FF2B5EF4-FFF2-40B4-BE49-F238E27FC236}">
                <a16:creationId xmlns:a16="http://schemas.microsoft.com/office/drawing/2014/main" id="{3FEA806D-CD36-C538-AC8F-FCE6C88015D0}"/>
              </a:ext>
            </a:extLst>
          </p:cNvPr>
          <p:cNvPicPr>
            <a:picLocks noChangeAspect="1"/>
          </p:cNvPicPr>
          <p:nvPr/>
        </p:nvPicPr>
        <p:blipFill>
          <a:blip r:embed="rId2"/>
          <a:stretch>
            <a:fillRect/>
          </a:stretch>
        </p:blipFill>
        <p:spPr>
          <a:xfrm>
            <a:off x="6134100" y="798755"/>
            <a:ext cx="2667000" cy="3857625"/>
          </a:xfrm>
          <a:prstGeom prst="rect">
            <a:avLst/>
          </a:prstGeom>
        </p:spPr>
      </p:pic>
      <p:sp>
        <p:nvSpPr>
          <p:cNvPr id="6" name="TextBox 5">
            <a:extLst>
              <a:ext uri="{FF2B5EF4-FFF2-40B4-BE49-F238E27FC236}">
                <a16:creationId xmlns:a16="http://schemas.microsoft.com/office/drawing/2014/main" id="{60EEDA1B-AF35-6C88-BC32-74733C37CF4F}"/>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(15,013 MW) for commercially reasonable vs the ERCOT recommended version (6,977 MW) for technically feasible since same requirements</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93DD48C3-58BF-D2D8-0E08-52AA73F3F137}"/>
              </a:ext>
            </a:extLst>
          </p:cNvPr>
          <p:cNvSpPr txBox="1"/>
          <p:nvPr/>
        </p:nvSpPr>
        <p:spPr>
          <a:xfrm>
            <a:off x="228600" y="4871591"/>
            <a:ext cx="8610600" cy="1200329"/>
          </a:xfrm>
          <a:prstGeom prst="rect">
            <a:avLst/>
          </a:prstGeom>
          <a:solidFill>
            <a:schemeClr val="accent1">
              <a:lumMod val="20000"/>
              <a:lumOff val="80000"/>
            </a:schemeClr>
          </a:solidFill>
        </p:spPr>
        <p:txBody>
          <a:bodyPr wrap="square" rtlCol="0">
            <a:spAutoFit/>
          </a:bodyPr>
          <a:lstStyle/>
          <a:p>
            <a:r>
              <a:rPr lang="en-US" b="1" dirty="0"/>
              <a:t>Key Takeaway: </a:t>
            </a:r>
            <a:r>
              <a:rPr lang="en-US" dirty="0"/>
              <a:t>Using filtered voltage measurements and using a time delay for any frequency trip settings should be achievable with proper parameterization and software changes for most legacy IBRs.  ERCOT proposes to maintain requirements consistent with its August 18, 2023 comments.</a:t>
            </a:r>
          </a:p>
        </p:txBody>
      </p:sp>
    </p:spTree>
    <p:extLst>
      <p:ext uri="{BB962C8B-B14F-4D97-AF65-F5344CB8AC3E}">
        <p14:creationId xmlns:p14="http://schemas.microsoft.com/office/powerpoint/2010/main" val="521132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Voltage Ride Through (VRT) Curves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18</a:t>
            </a:fld>
            <a:endParaRPr lang="en-US" dirty="0"/>
          </a:p>
        </p:txBody>
      </p:sp>
      <p:pic>
        <p:nvPicPr>
          <p:cNvPr id="5" name="Picture 4">
            <a:extLst>
              <a:ext uri="{FF2B5EF4-FFF2-40B4-BE49-F238E27FC236}">
                <a16:creationId xmlns:a16="http://schemas.microsoft.com/office/drawing/2014/main" id="{BF6647CF-92B1-4488-8938-D9A417949C11}"/>
              </a:ext>
            </a:extLst>
          </p:cNvPr>
          <p:cNvPicPr>
            <a:picLocks noChangeAspect="1"/>
          </p:cNvPicPr>
          <p:nvPr/>
        </p:nvPicPr>
        <p:blipFill>
          <a:blip r:embed="rId2"/>
          <a:stretch>
            <a:fillRect/>
          </a:stretch>
        </p:blipFill>
        <p:spPr>
          <a:xfrm>
            <a:off x="6162787" y="799652"/>
            <a:ext cx="2667000" cy="3857625"/>
          </a:xfrm>
          <a:prstGeom prst="rect">
            <a:avLst/>
          </a:prstGeom>
        </p:spPr>
      </p:pic>
      <p:pic>
        <p:nvPicPr>
          <p:cNvPr id="7" name="Picture 6">
            <a:extLst>
              <a:ext uri="{FF2B5EF4-FFF2-40B4-BE49-F238E27FC236}">
                <a16:creationId xmlns:a16="http://schemas.microsoft.com/office/drawing/2014/main" id="{E701E02A-013E-834F-BC0A-3F708BBBE16B}"/>
              </a:ext>
            </a:extLst>
          </p:cNvPr>
          <p:cNvPicPr>
            <a:picLocks noChangeAspect="1"/>
          </p:cNvPicPr>
          <p:nvPr/>
        </p:nvPicPr>
        <p:blipFill>
          <a:blip r:embed="rId3"/>
          <a:stretch>
            <a:fillRect/>
          </a:stretch>
        </p:blipFill>
        <p:spPr>
          <a:xfrm>
            <a:off x="6189233" y="4832920"/>
            <a:ext cx="2667000" cy="1552575"/>
          </a:xfrm>
          <a:prstGeom prst="rect">
            <a:avLst/>
          </a:prstGeom>
        </p:spPr>
      </p:pic>
      <p:sp>
        <p:nvSpPr>
          <p:cNvPr id="8" name="TextBox 7">
            <a:extLst>
              <a:ext uri="{FF2B5EF4-FFF2-40B4-BE49-F238E27FC236}">
                <a16:creationId xmlns:a16="http://schemas.microsoft.com/office/drawing/2014/main" id="{9B55B654-3308-AA29-3BB8-46F446D5E7B9}"/>
              </a:ext>
            </a:extLst>
          </p:cNvPr>
          <p:cNvSpPr txBox="1"/>
          <p:nvPr/>
        </p:nvSpPr>
        <p:spPr>
          <a:xfrm>
            <a:off x="228600" y="1089300"/>
            <a:ext cx="5943600" cy="3570208"/>
          </a:xfrm>
          <a:prstGeom prst="rect">
            <a:avLst/>
          </a:prstGeom>
          <a:noFill/>
        </p:spPr>
        <p:txBody>
          <a:bodyPr wrap="square" rtlCol="0">
            <a:spAutoFit/>
          </a:bodyPr>
          <a:lstStyle/>
          <a:p>
            <a:pPr marL="285750" indent="-285750">
              <a:buFont typeface="Arial" panose="020B0604020202020204" pitchFamily="34" charset="0"/>
              <a:buChar char="•"/>
            </a:pPr>
            <a:r>
              <a:rPr lang="en-US" sz="1600" dirty="0"/>
              <a:t>8,200 of 9,077 MW are GE 1.x platform</a:t>
            </a:r>
          </a:p>
          <a:p>
            <a:pPr marL="742950" lvl="1" indent="-285750">
              <a:buFont typeface="Arial" panose="020B0604020202020204" pitchFamily="34" charset="0"/>
              <a:buChar char="•"/>
            </a:pPr>
            <a:r>
              <a:rPr lang="en-US" sz="1600" dirty="0"/>
              <a:t>GE clarifies that can meet for WTGs sold &gt; 2014 </a:t>
            </a:r>
          </a:p>
          <a:p>
            <a:pPr marL="742950" lvl="1" indent="-285750">
              <a:buFont typeface="Arial" panose="020B0604020202020204" pitchFamily="34" charset="0"/>
              <a:buChar char="•"/>
            </a:pPr>
            <a:r>
              <a:rPr lang="en-US" sz="1600" dirty="0"/>
              <a:t>GE is NOT planning to meet requirements by creating a retrofit OR repower solution for the 1.x platforms</a:t>
            </a:r>
          </a:p>
          <a:p>
            <a:pPr marL="285750" indent="-285750">
              <a:buFont typeface="Arial" panose="020B0604020202020204" pitchFamily="34" charset="0"/>
              <a:buChar char="•"/>
            </a:pPr>
            <a:r>
              <a:rPr lang="en-US" sz="1600" dirty="0"/>
              <a:t>Highlights more risk with the ROS approved version (30,963 MW) for commercially reasonable with more stringent VRT curves vs the ERCOT recommended version (15,394 MW) for technically feasible with current VRT curves</a:t>
            </a:r>
          </a:p>
          <a:p>
            <a:pPr marL="285750" indent="-285750">
              <a:buFont typeface="Arial" panose="020B0604020202020204" pitchFamily="34" charset="0"/>
              <a:buChar char="•"/>
            </a:pPr>
            <a:r>
              <a:rPr lang="en-US" sz="1600" dirty="0"/>
              <a:t>Table C VRT curves in ROS approved version would be very challenged for legacy IBRs</a:t>
            </a:r>
          </a:p>
          <a:p>
            <a:pPr marL="285750" indent="-285750">
              <a:buFont typeface="Arial" panose="020B0604020202020204" pitchFamily="34" charset="0"/>
              <a:buChar char="•"/>
            </a:pPr>
            <a:r>
              <a:rPr lang="en-US" sz="1600" dirty="0"/>
              <a:t>FERC Order 901 does consider limited and documented exemptions for older IBRs who cannot meet VRT requirements until replaced</a:t>
            </a:r>
          </a:p>
          <a:p>
            <a:pPr marL="285750" indent="-285750">
              <a:buFont typeface="Arial" panose="020B0604020202020204" pitchFamily="34" charset="0"/>
              <a:buChar char="•"/>
            </a:pPr>
            <a:endParaRPr lang="en-US" dirty="0"/>
          </a:p>
        </p:txBody>
      </p:sp>
      <p:sp>
        <p:nvSpPr>
          <p:cNvPr id="9" name="TextBox 8">
            <a:extLst>
              <a:ext uri="{FF2B5EF4-FFF2-40B4-BE49-F238E27FC236}">
                <a16:creationId xmlns:a16="http://schemas.microsoft.com/office/drawing/2014/main" id="{27B42C0A-CFF8-1632-CC17-9E6E35D7A481}"/>
              </a:ext>
            </a:extLst>
          </p:cNvPr>
          <p:cNvSpPr txBox="1"/>
          <p:nvPr/>
        </p:nvSpPr>
        <p:spPr>
          <a:xfrm>
            <a:off x="152400" y="4454568"/>
            <a:ext cx="5934187" cy="1754326"/>
          </a:xfrm>
          <a:prstGeom prst="rect">
            <a:avLst/>
          </a:prstGeom>
          <a:solidFill>
            <a:schemeClr val="accent1">
              <a:lumMod val="20000"/>
              <a:lumOff val="80000"/>
            </a:schemeClr>
          </a:solidFill>
        </p:spPr>
        <p:txBody>
          <a:bodyPr wrap="square" rtlCol="0">
            <a:spAutoFit/>
          </a:bodyPr>
          <a:lstStyle/>
          <a:p>
            <a:r>
              <a:rPr lang="en-US" b="1" dirty="0"/>
              <a:t>Key Takeaway:  </a:t>
            </a:r>
            <a:r>
              <a:rPr lang="en-US" dirty="0"/>
              <a:t>Voltage ride through curves should be achievable for most legacy IBRs.  Parameterization, software changes, and minor upgrade kits should be implemented.  Limited, specific exemptions may be acceptable for infeasible or very expensive, major upgrades/retrofits.  </a:t>
            </a:r>
          </a:p>
        </p:txBody>
      </p:sp>
    </p:spTree>
    <p:extLst>
      <p:ext uri="{BB962C8B-B14F-4D97-AF65-F5344CB8AC3E}">
        <p14:creationId xmlns:p14="http://schemas.microsoft.com/office/powerpoint/2010/main" val="1167254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Voltage Protection System Coordination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19</a:t>
            </a:fld>
            <a:endParaRPr lang="en-US" dirty="0"/>
          </a:p>
        </p:txBody>
      </p:sp>
      <p:pic>
        <p:nvPicPr>
          <p:cNvPr id="3" name="Picture 2">
            <a:extLst>
              <a:ext uri="{FF2B5EF4-FFF2-40B4-BE49-F238E27FC236}">
                <a16:creationId xmlns:a16="http://schemas.microsoft.com/office/drawing/2014/main" id="{4E0CA4B2-EA04-AEFC-BA6C-6F9A4AA28DDC}"/>
              </a:ext>
            </a:extLst>
          </p:cNvPr>
          <p:cNvPicPr>
            <a:picLocks noChangeAspect="1"/>
          </p:cNvPicPr>
          <p:nvPr/>
        </p:nvPicPr>
        <p:blipFill>
          <a:blip r:embed="rId2"/>
          <a:stretch>
            <a:fillRect/>
          </a:stretch>
        </p:blipFill>
        <p:spPr>
          <a:xfrm>
            <a:off x="6248400" y="753932"/>
            <a:ext cx="2695575" cy="3857625"/>
          </a:xfrm>
          <a:prstGeom prst="rect">
            <a:avLst/>
          </a:prstGeom>
        </p:spPr>
      </p:pic>
      <p:sp>
        <p:nvSpPr>
          <p:cNvPr id="5" name="TextBox 4">
            <a:extLst>
              <a:ext uri="{FF2B5EF4-FFF2-40B4-BE49-F238E27FC236}">
                <a16:creationId xmlns:a16="http://schemas.microsoft.com/office/drawing/2014/main" id="{E7825E99-98F0-04F3-B343-03F7EF5118A2}"/>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(20,867 MW) for commercially reasonable vs the ERCOT recommended version (13,303 MW) for technically feasible since same requirements</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6EDC15F1-53A9-3F34-172F-F6FB7D6BAFD1}"/>
              </a:ext>
            </a:extLst>
          </p:cNvPr>
          <p:cNvSpPr txBox="1"/>
          <p:nvPr/>
        </p:nvSpPr>
        <p:spPr>
          <a:xfrm>
            <a:off x="228600" y="4871591"/>
            <a:ext cx="86106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Protection system coordination is critical and should be achievable with proper parameterization and software changes.  ERCOT proposes to maintain requirements consistent with its August 18, 2023 comments.</a:t>
            </a:r>
          </a:p>
        </p:txBody>
      </p:sp>
    </p:spTree>
    <p:extLst>
      <p:ext uri="{BB962C8B-B14F-4D97-AF65-F5344CB8AC3E}">
        <p14:creationId xmlns:p14="http://schemas.microsoft.com/office/powerpoint/2010/main" val="65994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Content Placeholder 2">
            <a:extLst>
              <a:ext uri="{FF2B5EF4-FFF2-40B4-BE49-F238E27FC236}">
                <a16:creationId xmlns:a16="http://schemas.microsoft.com/office/drawing/2014/main" id="{A777B6E3-C779-2BF0-5BC0-36EC715CD91B}"/>
              </a:ext>
            </a:extLst>
          </p:cNvPr>
          <p:cNvSpPr>
            <a:spLocks noGrp="1"/>
          </p:cNvSpPr>
          <p:nvPr>
            <p:ph idx="1"/>
          </p:nvPr>
        </p:nvSpPr>
        <p:spPr>
          <a:xfrm>
            <a:off x="304800" y="1070769"/>
            <a:ext cx="8534400" cy="5181600"/>
          </a:xfrm>
        </p:spPr>
        <p:txBody>
          <a:bodyPr lIns="91440" tIns="45720" rIns="91440" bIns="45720" anchor="t"/>
          <a:lstStyle/>
          <a:p>
            <a:r>
              <a:rPr lang="en-US" sz="1800" dirty="0"/>
              <a:t>Multiple events have occurred where Inverter Based Resources (IBRs) failed to ride-through </a:t>
            </a:r>
          </a:p>
          <a:p>
            <a:pPr lvl="1"/>
            <a:r>
              <a:rPr lang="en-US" sz="1600" dirty="0"/>
              <a:t>Magnitudes have increased with more IBRs on ERCOT System</a:t>
            </a:r>
            <a:endParaRPr lang="en-US" sz="1600" strike="sngStrike" dirty="0"/>
          </a:p>
          <a:p>
            <a:r>
              <a:rPr lang="en-US" sz="1800" dirty="0"/>
              <a:t>As proposed by ERCOT, Nodal Operating Guide Revision Request (NOGRR 245) would enhance clarity and specificity of IBR ride through requirements and align with most relevant parts of IEEE 2800-2022 and NERC Reliability Guidelines </a:t>
            </a:r>
          </a:p>
          <a:p>
            <a:r>
              <a:rPr lang="en-US" sz="1800" dirty="0"/>
              <a:t>ERCOT received over 50 public comments and multiple separate feedback meetings on NOGRR 245</a:t>
            </a:r>
          </a:p>
          <a:p>
            <a:r>
              <a:rPr lang="en-US" sz="1800" dirty="0"/>
              <a:t>FERC issued Order 901 directing NERC to address same risks that NOGRR245 addresses</a:t>
            </a:r>
            <a:endParaRPr lang="en-US" sz="1800" dirty="0">
              <a:cs typeface="Arial"/>
            </a:endParaRPr>
          </a:p>
          <a:p>
            <a:r>
              <a:rPr lang="en-US" sz="1800" dirty="0"/>
              <a:t>ERCOT issued RFIs to OEMs and REs on ability to comply with ERCOT proposal and ROS-recommended versions of NOGRR</a:t>
            </a:r>
            <a:endParaRPr lang="en-US" dirty="0"/>
          </a:p>
          <a:p>
            <a:r>
              <a:rPr lang="en-US" sz="1800" dirty="0"/>
              <a:t>Presentation summarizes RFI results and proposed changes based on the information obtained through this RFI and is the same presentation as what was presented to TAC on December 4</a:t>
            </a:r>
            <a:r>
              <a:rPr lang="en-US" sz="1800" baseline="30000" dirty="0"/>
              <a:t>th</a:t>
            </a:r>
            <a:r>
              <a:rPr lang="en-US" sz="1800" dirty="0"/>
              <a:t> of 2023.</a:t>
            </a:r>
          </a:p>
          <a:p>
            <a:endParaRPr lang="en-US" sz="1800" dirty="0"/>
          </a:p>
        </p:txBody>
      </p:sp>
    </p:spTree>
    <p:extLst>
      <p:ext uri="{BB962C8B-B14F-4D97-AF65-F5344CB8AC3E}">
        <p14:creationId xmlns:p14="http://schemas.microsoft.com/office/powerpoint/2010/main" val="4083415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Voltage Current Injection settings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20</a:t>
            </a:fld>
            <a:endParaRPr lang="en-US" dirty="0"/>
          </a:p>
        </p:txBody>
      </p:sp>
      <p:pic>
        <p:nvPicPr>
          <p:cNvPr id="3" name="Picture 2">
            <a:extLst>
              <a:ext uri="{FF2B5EF4-FFF2-40B4-BE49-F238E27FC236}">
                <a16:creationId xmlns:a16="http://schemas.microsoft.com/office/drawing/2014/main" id="{10FA4261-23F4-52FE-7371-3587390355A6}"/>
              </a:ext>
            </a:extLst>
          </p:cNvPr>
          <p:cNvPicPr>
            <a:picLocks noChangeAspect="1"/>
          </p:cNvPicPr>
          <p:nvPr/>
        </p:nvPicPr>
        <p:blipFill>
          <a:blip r:embed="rId2"/>
          <a:stretch>
            <a:fillRect/>
          </a:stretch>
        </p:blipFill>
        <p:spPr>
          <a:xfrm>
            <a:off x="6115050" y="609600"/>
            <a:ext cx="2724150" cy="3857625"/>
          </a:xfrm>
          <a:prstGeom prst="rect">
            <a:avLst/>
          </a:prstGeom>
        </p:spPr>
      </p:pic>
      <p:sp>
        <p:nvSpPr>
          <p:cNvPr id="5" name="TextBox 4">
            <a:extLst>
              <a:ext uri="{FF2B5EF4-FFF2-40B4-BE49-F238E27FC236}">
                <a16:creationId xmlns:a16="http://schemas.microsoft.com/office/drawing/2014/main" id="{3DBDA542-F474-EA50-207D-58E6AB48024D}"/>
              </a:ext>
            </a:extLst>
          </p:cNvPr>
          <p:cNvSpPr txBox="1"/>
          <p:nvPr/>
        </p:nvSpPr>
        <p:spPr>
          <a:xfrm>
            <a:off x="228600" y="1447800"/>
            <a:ext cx="594360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ERCOT in conversation with one OEM who detailed 3,000 MW of capacity that would potentially be non-compliant with current VRT curves.</a:t>
            </a:r>
          </a:p>
          <a:p>
            <a:pPr marL="285750" indent="-285750">
              <a:buFont typeface="Arial" panose="020B0604020202020204" pitchFamily="34" charset="0"/>
              <a:buChar char="•"/>
            </a:pPr>
            <a:r>
              <a:rPr lang="en-US" dirty="0"/>
              <a:t>Highlights more risk with the ROS approved version (22,443 MW) for commercially reasonable vs the ERCOT recommended version (13,999 MW) for technically feasible since same requirements </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903B8D31-BB55-A18A-680F-4B32F55FE9E9}"/>
              </a:ext>
            </a:extLst>
          </p:cNvPr>
          <p:cNvSpPr txBox="1"/>
          <p:nvPr/>
        </p:nvSpPr>
        <p:spPr>
          <a:xfrm>
            <a:off x="228600" y="4871591"/>
            <a:ext cx="8610600" cy="1200329"/>
          </a:xfrm>
          <a:prstGeom prst="rect">
            <a:avLst/>
          </a:prstGeom>
          <a:solidFill>
            <a:schemeClr val="accent1">
              <a:lumMod val="20000"/>
              <a:lumOff val="80000"/>
            </a:schemeClr>
          </a:solidFill>
        </p:spPr>
        <p:txBody>
          <a:bodyPr wrap="square" rtlCol="0">
            <a:spAutoFit/>
          </a:bodyPr>
          <a:lstStyle/>
          <a:p>
            <a:r>
              <a:rPr lang="en-US" b="1" dirty="0"/>
              <a:t>Key Takeaway: </a:t>
            </a:r>
            <a:r>
              <a:rPr lang="en-US" dirty="0"/>
              <a:t>Voltage current injection settings should be achievable with proper parameterization and software changes for most legacy IBRs.  ERCOT proposes to maintain requirements consistent with its August 18, 2023 comments with some variations to account for GE comments .</a:t>
            </a:r>
          </a:p>
        </p:txBody>
      </p:sp>
    </p:spTree>
    <p:extLst>
      <p:ext uri="{BB962C8B-B14F-4D97-AF65-F5344CB8AC3E}">
        <p14:creationId xmlns:p14="http://schemas.microsoft.com/office/powerpoint/2010/main" val="3037924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Voltage Controls System Coordination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21</a:t>
            </a:fld>
            <a:endParaRPr lang="en-US" dirty="0"/>
          </a:p>
        </p:txBody>
      </p:sp>
      <p:pic>
        <p:nvPicPr>
          <p:cNvPr id="3" name="Picture 2">
            <a:extLst>
              <a:ext uri="{FF2B5EF4-FFF2-40B4-BE49-F238E27FC236}">
                <a16:creationId xmlns:a16="http://schemas.microsoft.com/office/drawing/2014/main" id="{6332F865-E099-9AEA-935B-B9F8764B7997}"/>
              </a:ext>
            </a:extLst>
          </p:cNvPr>
          <p:cNvPicPr>
            <a:picLocks noChangeAspect="1"/>
          </p:cNvPicPr>
          <p:nvPr/>
        </p:nvPicPr>
        <p:blipFill>
          <a:blip r:embed="rId2"/>
          <a:stretch>
            <a:fillRect/>
          </a:stretch>
        </p:blipFill>
        <p:spPr>
          <a:xfrm>
            <a:off x="6172200" y="609600"/>
            <a:ext cx="2667000" cy="3857625"/>
          </a:xfrm>
          <a:prstGeom prst="rect">
            <a:avLst/>
          </a:prstGeom>
        </p:spPr>
      </p:pic>
      <p:sp>
        <p:nvSpPr>
          <p:cNvPr id="5" name="TextBox 4">
            <a:extLst>
              <a:ext uri="{FF2B5EF4-FFF2-40B4-BE49-F238E27FC236}">
                <a16:creationId xmlns:a16="http://schemas.microsoft.com/office/drawing/2014/main" id="{F58AFB9E-CAC6-59EF-2B49-BE16984CF7BB}"/>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(15,875 MW) for commercially reasonable vs the ERCOT recommended version (7,167 MW) for technically feasible since same requirements</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8DFB1179-61CF-0581-516D-5E350D6968F1}"/>
              </a:ext>
            </a:extLst>
          </p:cNvPr>
          <p:cNvSpPr txBox="1"/>
          <p:nvPr/>
        </p:nvSpPr>
        <p:spPr>
          <a:xfrm>
            <a:off x="228600" y="4871591"/>
            <a:ext cx="86106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Voltage controls coordination is critical and should be achievable with proper parameterization and software changes.  ERCOT proposes to maintain requirements consistent with its August 18, 2023 comments.</a:t>
            </a:r>
          </a:p>
        </p:txBody>
      </p:sp>
    </p:spTree>
    <p:extLst>
      <p:ext uri="{BB962C8B-B14F-4D97-AF65-F5344CB8AC3E}">
        <p14:creationId xmlns:p14="http://schemas.microsoft.com/office/powerpoint/2010/main" val="661028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Voltage Filtered quantities/time delay use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22</a:t>
            </a:fld>
            <a:endParaRPr lang="en-US" dirty="0"/>
          </a:p>
        </p:txBody>
      </p:sp>
      <p:pic>
        <p:nvPicPr>
          <p:cNvPr id="3" name="Picture 2">
            <a:extLst>
              <a:ext uri="{FF2B5EF4-FFF2-40B4-BE49-F238E27FC236}">
                <a16:creationId xmlns:a16="http://schemas.microsoft.com/office/drawing/2014/main" id="{7A271E64-1E4D-9750-332C-B16C8E3E49E4}"/>
              </a:ext>
            </a:extLst>
          </p:cNvPr>
          <p:cNvPicPr>
            <a:picLocks noChangeAspect="1"/>
          </p:cNvPicPr>
          <p:nvPr/>
        </p:nvPicPr>
        <p:blipFill>
          <a:blip r:embed="rId2"/>
          <a:stretch>
            <a:fillRect/>
          </a:stretch>
        </p:blipFill>
        <p:spPr>
          <a:xfrm>
            <a:off x="6134100" y="798755"/>
            <a:ext cx="2667000" cy="3857625"/>
          </a:xfrm>
          <a:prstGeom prst="rect">
            <a:avLst/>
          </a:prstGeom>
        </p:spPr>
      </p:pic>
      <p:sp>
        <p:nvSpPr>
          <p:cNvPr id="5" name="TextBox 4">
            <a:extLst>
              <a:ext uri="{FF2B5EF4-FFF2-40B4-BE49-F238E27FC236}">
                <a16:creationId xmlns:a16="http://schemas.microsoft.com/office/drawing/2014/main" id="{220BF6A4-7986-9A17-2869-13D271C07C37}"/>
              </a:ext>
            </a:extLst>
          </p:cNvPr>
          <p:cNvSpPr txBox="1"/>
          <p:nvPr/>
        </p:nvSpPr>
        <p:spPr>
          <a:xfrm>
            <a:off x="228600" y="1447800"/>
            <a:ext cx="59436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OEM RFI responses show high percentage able to comply.</a:t>
            </a:r>
          </a:p>
          <a:p>
            <a:pPr marL="285750" indent="-285750">
              <a:buFont typeface="Arial" panose="020B0604020202020204" pitchFamily="34" charset="0"/>
              <a:buChar char="•"/>
            </a:pPr>
            <a:r>
              <a:rPr lang="en-US" dirty="0"/>
              <a:t>Highlights more risk with the ROS approved version (14,574 MW) for commercially reasonable vs the ERCOT recommended version (7,940 MW) for technically feasible since same requirements </a:t>
            </a:r>
          </a:p>
          <a:p>
            <a:pPr marL="285750" indent="-285750">
              <a:buFont typeface="Arial" panose="020B0604020202020204" pitchFamily="34" charset="0"/>
              <a:buChar char="•"/>
            </a:pPr>
            <a:r>
              <a:rPr lang="en-US" dirty="0"/>
              <a:t>Most “No” responses from REs are due to insufficient information rather than a known limitation</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BF3E9975-BD41-366E-1FFB-F867E2189300}"/>
              </a:ext>
            </a:extLst>
          </p:cNvPr>
          <p:cNvSpPr txBox="1"/>
          <p:nvPr/>
        </p:nvSpPr>
        <p:spPr>
          <a:xfrm>
            <a:off x="228600" y="4871591"/>
            <a:ext cx="8610600" cy="1200329"/>
          </a:xfrm>
          <a:prstGeom prst="rect">
            <a:avLst/>
          </a:prstGeom>
          <a:solidFill>
            <a:schemeClr val="accent1">
              <a:lumMod val="20000"/>
              <a:lumOff val="80000"/>
            </a:schemeClr>
          </a:solidFill>
        </p:spPr>
        <p:txBody>
          <a:bodyPr wrap="square" rtlCol="0">
            <a:spAutoFit/>
          </a:bodyPr>
          <a:lstStyle/>
          <a:p>
            <a:r>
              <a:rPr lang="en-US" b="1" dirty="0"/>
              <a:t>Key Takeaway:  </a:t>
            </a:r>
            <a:r>
              <a:rPr lang="en-US" dirty="0"/>
              <a:t>Using filtered voltage measurements and using a time delay  for any voltage trip settings should be achievable with proper parameterization and software changes for most legacy IBRs.  ERCOT proposes to maintain requirements consistent with its August 18, 2023 comments.</a:t>
            </a:r>
          </a:p>
        </p:txBody>
      </p:sp>
    </p:spTree>
    <p:extLst>
      <p:ext uri="{BB962C8B-B14F-4D97-AF65-F5344CB8AC3E}">
        <p14:creationId xmlns:p14="http://schemas.microsoft.com/office/powerpoint/2010/main" val="2872604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Multiple excursion requirements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23</a:t>
            </a:fld>
            <a:endParaRPr lang="en-US" dirty="0"/>
          </a:p>
        </p:txBody>
      </p:sp>
      <p:pic>
        <p:nvPicPr>
          <p:cNvPr id="3" name="Picture 2">
            <a:extLst>
              <a:ext uri="{FF2B5EF4-FFF2-40B4-BE49-F238E27FC236}">
                <a16:creationId xmlns:a16="http://schemas.microsoft.com/office/drawing/2014/main" id="{3B61771A-C093-2993-29B2-D4BBA1A12623}"/>
              </a:ext>
            </a:extLst>
          </p:cNvPr>
          <p:cNvPicPr>
            <a:picLocks noChangeAspect="1"/>
          </p:cNvPicPr>
          <p:nvPr/>
        </p:nvPicPr>
        <p:blipFill>
          <a:blip r:embed="rId2"/>
          <a:stretch>
            <a:fillRect/>
          </a:stretch>
        </p:blipFill>
        <p:spPr>
          <a:xfrm>
            <a:off x="6082553" y="762000"/>
            <a:ext cx="2667000" cy="3857625"/>
          </a:xfrm>
          <a:prstGeom prst="rect">
            <a:avLst/>
          </a:prstGeom>
        </p:spPr>
      </p:pic>
      <p:sp>
        <p:nvSpPr>
          <p:cNvPr id="5" name="TextBox 4">
            <a:extLst>
              <a:ext uri="{FF2B5EF4-FFF2-40B4-BE49-F238E27FC236}">
                <a16:creationId xmlns:a16="http://schemas.microsoft.com/office/drawing/2014/main" id="{9EC51612-241A-E434-9BC7-5A476AB41C6D}"/>
              </a:ext>
            </a:extLst>
          </p:cNvPr>
          <p:cNvSpPr txBox="1"/>
          <p:nvPr/>
        </p:nvSpPr>
        <p:spPr>
          <a:xfrm>
            <a:off x="228600" y="1455271"/>
            <a:ext cx="5943600" cy="2862322"/>
          </a:xfrm>
          <a:prstGeom prst="rect">
            <a:avLst/>
          </a:prstGeom>
          <a:noFill/>
        </p:spPr>
        <p:txBody>
          <a:bodyPr wrap="square" rtlCol="0">
            <a:spAutoFit/>
          </a:bodyPr>
          <a:lstStyle/>
          <a:p>
            <a:pPr marL="285750" indent="-285750">
              <a:buFont typeface="Arial" panose="020B0604020202020204" pitchFamily="34" charset="0"/>
              <a:buChar char="•"/>
            </a:pPr>
            <a:r>
              <a:rPr lang="en-US" dirty="0"/>
              <a:t>A majority of “no” responses are due to lack of prior testing and verification rather than verified limitation</a:t>
            </a:r>
          </a:p>
          <a:p>
            <a:pPr marL="285750" indent="-285750">
              <a:buFont typeface="Arial" panose="020B0604020202020204" pitchFamily="34" charset="0"/>
              <a:buChar char="•"/>
            </a:pPr>
            <a:r>
              <a:rPr lang="en-US" dirty="0"/>
              <a:t>Most IBRs do not actively monitor multiple excursions as a protection</a:t>
            </a:r>
          </a:p>
          <a:p>
            <a:pPr marL="285750" indent="-285750">
              <a:buFont typeface="Arial" panose="020B0604020202020204" pitchFamily="34" charset="0"/>
              <a:buChar char="•"/>
            </a:pPr>
            <a:r>
              <a:rPr lang="en-US" dirty="0"/>
              <a:t>Recent IBRWG meetings and commenters highlight that legacy wind turbines in particular are limited by dc chopper heat dissipation capabilities or other mechanical limitations.</a:t>
            </a:r>
          </a:p>
          <a:p>
            <a:endParaRPr lang="en-US" dirty="0"/>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CEF87DCE-27EC-66A6-CE2D-E8D4001B2EF0}"/>
              </a:ext>
            </a:extLst>
          </p:cNvPr>
          <p:cNvSpPr txBox="1"/>
          <p:nvPr/>
        </p:nvSpPr>
        <p:spPr>
          <a:xfrm>
            <a:off x="228600" y="4724400"/>
            <a:ext cx="8610600" cy="1323439"/>
          </a:xfrm>
          <a:prstGeom prst="rect">
            <a:avLst/>
          </a:prstGeom>
          <a:solidFill>
            <a:schemeClr val="accent1">
              <a:lumMod val="20000"/>
              <a:lumOff val="80000"/>
            </a:schemeClr>
          </a:solidFill>
        </p:spPr>
        <p:txBody>
          <a:bodyPr wrap="square" rtlCol="0">
            <a:spAutoFit/>
          </a:bodyPr>
          <a:lstStyle/>
          <a:p>
            <a:r>
              <a:rPr lang="en-US" sz="1600" b="1" dirty="0"/>
              <a:t>Key Takeaway: </a:t>
            </a:r>
            <a:r>
              <a:rPr lang="en-US" sz="1600" dirty="0"/>
              <a:t>Technical feasibility for legacy IBRs reflects challenges.  ERCOT proposes to reduce currently proposed language addressing multiple excursions to account for local TSP reclose schemes at a minimum for legacy IBRs and maximize parameterization if it actively monitors.  ERCOT will also propose additional clarification for new IBRs that recognizes energy dissipation characteristics due to recovery time after a fault.</a:t>
            </a:r>
          </a:p>
        </p:txBody>
      </p:sp>
    </p:spTree>
    <p:extLst>
      <p:ext uri="{BB962C8B-B14F-4D97-AF65-F5344CB8AC3E}">
        <p14:creationId xmlns:p14="http://schemas.microsoft.com/office/powerpoint/2010/main" val="3593192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Phase Angle Jump requirements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24</a:t>
            </a:fld>
            <a:endParaRPr lang="en-US" dirty="0"/>
          </a:p>
        </p:txBody>
      </p:sp>
      <p:pic>
        <p:nvPicPr>
          <p:cNvPr id="3" name="Picture 2">
            <a:extLst>
              <a:ext uri="{FF2B5EF4-FFF2-40B4-BE49-F238E27FC236}">
                <a16:creationId xmlns:a16="http://schemas.microsoft.com/office/drawing/2014/main" id="{C8677C0C-54EA-C570-2867-E4F28637DD62}"/>
              </a:ext>
            </a:extLst>
          </p:cNvPr>
          <p:cNvPicPr>
            <a:picLocks noChangeAspect="1"/>
          </p:cNvPicPr>
          <p:nvPr/>
        </p:nvPicPr>
        <p:blipFill>
          <a:blip r:embed="rId2"/>
          <a:stretch>
            <a:fillRect/>
          </a:stretch>
        </p:blipFill>
        <p:spPr>
          <a:xfrm>
            <a:off x="6124575" y="609600"/>
            <a:ext cx="2714625" cy="3857625"/>
          </a:xfrm>
          <a:prstGeom prst="rect">
            <a:avLst/>
          </a:prstGeom>
        </p:spPr>
      </p:pic>
      <p:sp>
        <p:nvSpPr>
          <p:cNvPr id="5" name="TextBox 4">
            <a:extLst>
              <a:ext uri="{FF2B5EF4-FFF2-40B4-BE49-F238E27FC236}">
                <a16:creationId xmlns:a16="http://schemas.microsoft.com/office/drawing/2014/main" id="{6E115A79-4BBC-BA50-0FBA-A7DCE22FBE2C}"/>
              </a:ext>
            </a:extLst>
          </p:cNvPr>
          <p:cNvSpPr txBox="1"/>
          <p:nvPr/>
        </p:nvSpPr>
        <p:spPr>
          <a:xfrm>
            <a:off x="228600" y="1253088"/>
            <a:ext cx="59436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A majority of “No” responses are due to lack of prior testing and verification rather than known limitation for OEMs and REs</a:t>
            </a:r>
          </a:p>
          <a:p>
            <a:pPr marL="285750" indent="-285750">
              <a:buFont typeface="Arial" panose="020B0604020202020204" pitchFamily="34" charset="0"/>
              <a:buChar char="•"/>
            </a:pPr>
            <a:r>
              <a:rPr lang="en-US" dirty="0"/>
              <a:t>Most IBRs do not actively monitor phase angle jump for tripping</a:t>
            </a:r>
          </a:p>
          <a:p>
            <a:pPr marL="285750" indent="-285750">
              <a:buFont typeface="Arial" panose="020B0604020202020204" pitchFamily="34" charset="0"/>
              <a:buChar char="•"/>
            </a:pPr>
            <a:r>
              <a:rPr lang="en-US" dirty="0"/>
              <a:t>Several recent technical discussions at various industry forums, including IBRWG highlight that IBRs should not trip off due for any level of phase angle jump during fault conditions which is the current status quo for voltage ride-through requirements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304AFD41-B610-B22E-E1FD-CCE7AE28062B}"/>
              </a:ext>
            </a:extLst>
          </p:cNvPr>
          <p:cNvSpPr txBox="1"/>
          <p:nvPr/>
        </p:nvSpPr>
        <p:spPr>
          <a:xfrm>
            <a:off x="228600" y="4679287"/>
            <a:ext cx="8610600" cy="1477328"/>
          </a:xfrm>
          <a:prstGeom prst="rect">
            <a:avLst/>
          </a:prstGeom>
          <a:solidFill>
            <a:schemeClr val="accent1">
              <a:lumMod val="20000"/>
              <a:lumOff val="80000"/>
            </a:schemeClr>
          </a:solidFill>
        </p:spPr>
        <p:txBody>
          <a:bodyPr wrap="square" rtlCol="0">
            <a:spAutoFit/>
          </a:bodyPr>
          <a:lstStyle/>
          <a:p>
            <a:r>
              <a:rPr lang="en-US" b="1" dirty="0"/>
              <a:t>Key Takeaway: </a:t>
            </a:r>
            <a:r>
              <a:rPr lang="en-US" sz="1800" dirty="0"/>
              <a:t>Technical feasibility for legacy IBRs reflects challenges. </a:t>
            </a:r>
            <a:r>
              <a:rPr lang="en-US" dirty="0"/>
              <a:t>ERCOT proposes to remove currently proposed language addressing phase angle jump for legacy IBRs.  ERCOT will maintain current requirements that when POIB is within VRT no trip zone, that IBRs are not allowed to trip off or reduce output due to phase angle jump.</a:t>
            </a:r>
          </a:p>
        </p:txBody>
      </p:sp>
    </p:spTree>
    <p:extLst>
      <p:ext uri="{BB962C8B-B14F-4D97-AF65-F5344CB8AC3E}">
        <p14:creationId xmlns:p14="http://schemas.microsoft.com/office/powerpoint/2010/main" val="145447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FERC Order 901 Key Takeaways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Content Placeholder 2">
            <a:extLst>
              <a:ext uri="{FF2B5EF4-FFF2-40B4-BE49-F238E27FC236}">
                <a16:creationId xmlns:a16="http://schemas.microsoft.com/office/drawing/2014/main" id="{0A709879-AC35-17CE-514D-75AF9AD0985C}"/>
              </a:ext>
            </a:extLst>
          </p:cNvPr>
          <p:cNvSpPr>
            <a:spLocks noGrp="1"/>
          </p:cNvSpPr>
          <p:nvPr>
            <p:ph idx="1"/>
          </p:nvPr>
        </p:nvSpPr>
        <p:spPr>
          <a:xfrm>
            <a:off x="342900" y="783771"/>
            <a:ext cx="8534400" cy="5410200"/>
          </a:xfrm>
        </p:spPr>
        <p:txBody>
          <a:bodyPr lIns="91440" tIns="45720" rIns="91440" bIns="45720" anchor="t"/>
          <a:lstStyle/>
          <a:p>
            <a:pPr>
              <a:spcBef>
                <a:spcPts val="0"/>
              </a:spcBef>
            </a:pPr>
            <a:r>
              <a:rPr lang="en-US" sz="1600" dirty="0"/>
              <a:t>NERC must “develop new or modified Reliability Standards that require registered IBR generator owners and operators to use appropriate settings…to ride through frequency and voltage system disturbances….” </a:t>
            </a:r>
            <a:r>
              <a:rPr lang="en-US" sz="1100" dirty="0"/>
              <a:t>(para 190)</a:t>
            </a:r>
          </a:p>
          <a:p>
            <a:pPr lvl="1">
              <a:spcBef>
                <a:spcPts val="0"/>
              </a:spcBef>
            </a:pPr>
            <a:r>
              <a:rPr lang="en-US" sz="1400" dirty="0"/>
              <a:t>Must “permit IBR tripping only to protect …equipment in scenarios similar to when synchronous generation resources use tripping as protection from internal faults”</a:t>
            </a:r>
            <a:endParaRPr lang="en-US" sz="1400" dirty="0">
              <a:cs typeface="Arial"/>
            </a:endParaRPr>
          </a:p>
          <a:p>
            <a:pPr lvl="1">
              <a:spcBef>
                <a:spcPts val="0"/>
              </a:spcBef>
            </a:pPr>
            <a:r>
              <a:rPr lang="en-US" sz="1400" dirty="0"/>
              <a:t>Must “require registered IBRs to continue to inject current and perform frequency support during a [BPS] disturbance</a:t>
            </a:r>
            <a:endParaRPr lang="en-US" sz="1400" dirty="0">
              <a:cs typeface="Arial"/>
            </a:endParaRPr>
          </a:p>
          <a:p>
            <a:pPr lvl="1">
              <a:spcBef>
                <a:spcPts val="0"/>
              </a:spcBef>
            </a:pPr>
            <a:r>
              <a:rPr lang="en-US" sz="1400" dirty="0"/>
              <a:t>Must address FRT, VRT and “post-disturbance ramp rates, phase lock loop synchronization, and other known causes of IBR tripping or momentary cessation”</a:t>
            </a:r>
            <a:endParaRPr lang="en-US" sz="1400" dirty="0">
              <a:cs typeface="Arial"/>
            </a:endParaRPr>
          </a:p>
          <a:p>
            <a:pPr>
              <a:spcBef>
                <a:spcPts val="0"/>
              </a:spcBef>
            </a:pPr>
            <a:r>
              <a:rPr lang="en-US" sz="1600" dirty="0"/>
              <a:t>Must apply to new </a:t>
            </a:r>
            <a:r>
              <a:rPr lang="en-US" sz="1600" i="1" dirty="0"/>
              <a:t>and existing</a:t>
            </a:r>
            <a:r>
              <a:rPr lang="en-US" sz="1600" dirty="0"/>
              <a:t> IBRs </a:t>
            </a:r>
            <a:r>
              <a:rPr lang="en-US" sz="1100" dirty="0"/>
              <a:t>(para 190)</a:t>
            </a:r>
            <a:endParaRPr lang="en-US" sz="1100" dirty="0">
              <a:cs typeface="Arial"/>
            </a:endParaRPr>
          </a:p>
          <a:p>
            <a:pPr>
              <a:spcBef>
                <a:spcPts val="0"/>
              </a:spcBef>
            </a:pPr>
            <a:r>
              <a:rPr lang="en-US" sz="1600" dirty="0"/>
              <a:t>NERC should determine whether existing</a:t>
            </a:r>
            <a:r>
              <a:rPr lang="en-US" sz="1600" i="1" dirty="0"/>
              <a:t> </a:t>
            </a:r>
            <a:r>
              <a:rPr lang="en-US" sz="1600" dirty="0"/>
              <a:t>IBRs that cannot be modified through software updates </a:t>
            </a:r>
            <a:r>
              <a:rPr lang="en-US" sz="1600" i="1" dirty="0"/>
              <a:t>may receive</a:t>
            </a:r>
            <a:r>
              <a:rPr lang="en-US" sz="1600" dirty="0"/>
              <a:t> </a:t>
            </a:r>
            <a:r>
              <a:rPr lang="en-US" sz="1600" u="sng" dirty="0"/>
              <a:t>limited</a:t>
            </a:r>
            <a:r>
              <a:rPr lang="en-US" sz="1600" dirty="0"/>
              <a:t> exemption </a:t>
            </a:r>
            <a:r>
              <a:rPr lang="en-US" sz="1100" dirty="0"/>
              <a:t>(para 193)</a:t>
            </a:r>
            <a:endParaRPr lang="en-US" sz="1100" dirty="0">
              <a:cs typeface="Arial"/>
            </a:endParaRPr>
          </a:p>
          <a:p>
            <a:pPr lvl="1">
              <a:spcBef>
                <a:spcPts val="0"/>
              </a:spcBef>
            </a:pPr>
            <a:r>
              <a:rPr lang="en-US" sz="1600" i="1" dirty="0">
                <a:latin typeface="Segoe UI"/>
                <a:cs typeface="Segoe UI"/>
              </a:rPr>
              <a:t>Subset </a:t>
            </a:r>
            <a:r>
              <a:rPr lang="en-US" sz="1600" dirty="0">
                <a:effectLst/>
                <a:latin typeface="Segoe UI"/>
                <a:cs typeface="Segoe UI"/>
              </a:rPr>
              <a:t>of existing IBRs unable to modify coordinated protection/control settings to meet VRT requirements w/o physical equipment modification until IBRs are replaced or upgraded </a:t>
            </a:r>
            <a:r>
              <a:rPr lang="en-US" sz="1100" dirty="0">
                <a:latin typeface="Segoe UI"/>
                <a:cs typeface="Segoe UI"/>
              </a:rPr>
              <a:t>(para 193)</a:t>
            </a:r>
          </a:p>
          <a:p>
            <a:pPr lvl="1">
              <a:spcBef>
                <a:spcPts val="0"/>
              </a:spcBef>
            </a:pPr>
            <a:r>
              <a:rPr lang="en-US" sz="1600" dirty="0">
                <a:latin typeface="Segoe UI"/>
                <a:cs typeface="Segoe UI"/>
              </a:rPr>
              <a:t>NERC must develop Reliability Standards requiring planners/operators to mitigate the reliability impacts resulting from such an exemption. </a:t>
            </a:r>
            <a:r>
              <a:rPr lang="en-US" sz="1100" dirty="0">
                <a:latin typeface="Segoe UI"/>
                <a:cs typeface="Segoe UI"/>
              </a:rPr>
              <a:t>(para 199)</a:t>
            </a:r>
            <a:endParaRPr lang="en-US" sz="1100" dirty="0">
              <a:effectLst/>
              <a:latin typeface="Segoe UI"/>
              <a:cs typeface="Segoe UI"/>
            </a:endParaRPr>
          </a:p>
          <a:p>
            <a:pPr>
              <a:spcBef>
                <a:spcPts val="0"/>
              </a:spcBef>
            </a:pPr>
            <a:r>
              <a:rPr lang="en-US" sz="1600" dirty="0"/>
              <a:t>Directed new standards for generator owners to install disturbance monitoring equipment and provide data to planners and operators (NOGRR 255)</a:t>
            </a:r>
            <a:r>
              <a:rPr lang="en-US" sz="1100" dirty="0">
                <a:latin typeface="Segoe UI" panose="020B0502040204020203" pitchFamily="34" charset="0"/>
              </a:rPr>
              <a:t> (para 85)</a:t>
            </a:r>
          </a:p>
          <a:p>
            <a:pPr>
              <a:spcBef>
                <a:spcPts val="0"/>
              </a:spcBef>
            </a:pPr>
            <a:r>
              <a:rPr lang="en-US" sz="1600" dirty="0"/>
              <a:t>FERC comments indicate urgency based on future of IBR penetration levels </a:t>
            </a:r>
            <a:r>
              <a:rPr lang="en-US" sz="1200" dirty="0">
                <a:latin typeface="Segoe UI"/>
                <a:cs typeface="Segoe UI"/>
              </a:rPr>
              <a:t>(Comm Danly)</a:t>
            </a:r>
            <a:endParaRPr lang="en-US" sz="1600" dirty="0">
              <a:latin typeface="Segoe UI"/>
              <a:cs typeface="Segoe UI"/>
            </a:endParaRPr>
          </a:p>
          <a:p>
            <a:pPr lvl="1">
              <a:spcBef>
                <a:spcPts val="0"/>
              </a:spcBef>
            </a:pPr>
            <a:r>
              <a:rPr lang="en-US" sz="1600" dirty="0">
                <a:latin typeface="Segoe UI"/>
                <a:cs typeface="Segoe UI"/>
              </a:rPr>
              <a:t>FERC contemplated exemptions assuming time until levels reach a critical risk threshold </a:t>
            </a:r>
            <a:r>
              <a:rPr lang="en-US" sz="1600" b="1" u="sng" dirty="0">
                <a:latin typeface="Segoe UI"/>
                <a:cs typeface="Segoe UI"/>
              </a:rPr>
              <a:t>that ERCOT is already encountering today</a:t>
            </a:r>
            <a:r>
              <a:rPr lang="en-US" sz="1600" dirty="0">
                <a:latin typeface="Segoe UI"/>
                <a:cs typeface="Segoe UI"/>
              </a:rPr>
              <a:t> </a:t>
            </a:r>
            <a:endParaRPr lang="en-US" sz="1600" dirty="0">
              <a:latin typeface="Segoe UI" panose="020B0502040204020203" pitchFamily="34" charset="0"/>
              <a:cs typeface="Segoe UI"/>
            </a:endParaRPr>
          </a:p>
          <a:p>
            <a:pPr>
              <a:spcBef>
                <a:spcPts val="0"/>
              </a:spcBef>
            </a:pPr>
            <a:endParaRPr lang="en-US" sz="1400" dirty="0">
              <a:cs typeface="Arial"/>
            </a:endParaRPr>
          </a:p>
        </p:txBody>
      </p:sp>
    </p:spTree>
    <p:extLst>
      <p:ext uri="{BB962C8B-B14F-4D97-AF65-F5344CB8AC3E}">
        <p14:creationId xmlns:p14="http://schemas.microsoft.com/office/powerpoint/2010/main" val="425459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lIns="91440" tIns="45720" rIns="91440" bIns="45720" anchor="t"/>
          <a:lstStyle/>
          <a:p>
            <a:r>
              <a:rPr lang="en-US" dirty="0"/>
              <a:t>RFI Results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Content Placeholder 2">
            <a:extLst>
              <a:ext uri="{FF2B5EF4-FFF2-40B4-BE49-F238E27FC236}">
                <a16:creationId xmlns:a16="http://schemas.microsoft.com/office/drawing/2014/main" id="{14A3703A-88F0-9A50-1060-D9C60B078C9E}"/>
              </a:ext>
            </a:extLst>
          </p:cNvPr>
          <p:cNvSpPr>
            <a:spLocks noGrp="1"/>
          </p:cNvSpPr>
          <p:nvPr>
            <p:ph idx="1"/>
          </p:nvPr>
        </p:nvSpPr>
        <p:spPr>
          <a:xfrm>
            <a:off x="285751" y="1083957"/>
            <a:ext cx="5372100" cy="910431"/>
          </a:xfrm>
        </p:spPr>
        <p:txBody>
          <a:bodyPr/>
          <a:lstStyle/>
          <a:p>
            <a:r>
              <a:rPr lang="en-US" sz="1400" dirty="0"/>
              <a:t>OEM RFI and part of RE RFI asked if technically feasible to comply w/ requirements in ERCOT recommended language from 8/18/23 comments</a:t>
            </a:r>
          </a:p>
          <a:p>
            <a:r>
              <a:rPr lang="en-US" sz="1400" dirty="0"/>
              <a:t>Some RE responses may reflect late info from OEMs</a:t>
            </a:r>
          </a:p>
        </p:txBody>
      </p:sp>
      <p:sp>
        <p:nvSpPr>
          <p:cNvPr id="8" name="Content Placeholder 2">
            <a:extLst>
              <a:ext uri="{FF2B5EF4-FFF2-40B4-BE49-F238E27FC236}">
                <a16:creationId xmlns:a16="http://schemas.microsoft.com/office/drawing/2014/main" id="{ED2341CE-FDA5-055F-8EF5-7BE41251B44B}"/>
              </a:ext>
            </a:extLst>
          </p:cNvPr>
          <p:cNvSpPr txBox="1">
            <a:spLocks/>
          </p:cNvSpPr>
          <p:nvPr/>
        </p:nvSpPr>
        <p:spPr>
          <a:xfrm>
            <a:off x="381000" y="3727147"/>
            <a:ext cx="8534400" cy="91043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Remainder of RE RFI asked if it was commercially reasonable to comply with requirements as captured in the ROS approved language from the September 14, 2023.</a:t>
            </a:r>
          </a:p>
          <a:p>
            <a:r>
              <a:rPr lang="en-US" sz="1400" dirty="0"/>
              <a:t>VRT curves are more stringent in ROS approved language</a:t>
            </a:r>
          </a:p>
        </p:txBody>
      </p:sp>
      <p:pic>
        <p:nvPicPr>
          <p:cNvPr id="16" name="Picture 15">
            <a:extLst>
              <a:ext uri="{FF2B5EF4-FFF2-40B4-BE49-F238E27FC236}">
                <a16:creationId xmlns:a16="http://schemas.microsoft.com/office/drawing/2014/main" id="{EE9C85A8-1EB5-D59B-8C3B-05BDB759C8CB}"/>
              </a:ext>
            </a:extLst>
          </p:cNvPr>
          <p:cNvPicPr>
            <a:picLocks noChangeAspect="1"/>
          </p:cNvPicPr>
          <p:nvPr/>
        </p:nvPicPr>
        <p:blipFill>
          <a:blip r:embed="rId2"/>
          <a:stretch>
            <a:fillRect/>
          </a:stretch>
        </p:blipFill>
        <p:spPr>
          <a:xfrm>
            <a:off x="6172200" y="250713"/>
            <a:ext cx="2480098" cy="1813279"/>
          </a:xfrm>
          <a:prstGeom prst="rect">
            <a:avLst/>
          </a:prstGeom>
        </p:spPr>
      </p:pic>
      <p:sp>
        <p:nvSpPr>
          <p:cNvPr id="3" name="TextBox 2">
            <a:extLst>
              <a:ext uri="{FF2B5EF4-FFF2-40B4-BE49-F238E27FC236}">
                <a16:creationId xmlns:a16="http://schemas.microsoft.com/office/drawing/2014/main" id="{E5F68151-46D9-3B65-5618-3231FF65D6B6}"/>
              </a:ext>
            </a:extLst>
          </p:cNvPr>
          <p:cNvSpPr txBox="1"/>
          <p:nvPr/>
        </p:nvSpPr>
        <p:spPr>
          <a:xfrm>
            <a:off x="405245" y="5594592"/>
            <a:ext cx="8510155" cy="830997"/>
          </a:xfrm>
          <a:prstGeom prst="rect">
            <a:avLst/>
          </a:prstGeom>
          <a:solidFill>
            <a:schemeClr val="accent1">
              <a:lumMod val="20000"/>
              <a:lumOff val="80000"/>
            </a:schemeClr>
          </a:solidFill>
        </p:spPr>
        <p:txBody>
          <a:bodyPr wrap="square" rtlCol="0">
            <a:spAutoFit/>
          </a:bodyPr>
          <a:lstStyle/>
          <a:p>
            <a:r>
              <a:rPr lang="en-US" sz="1600" b="1" dirty="0"/>
              <a:t>Key Takeaway: </a:t>
            </a:r>
            <a:r>
              <a:rPr lang="en-US" sz="1600" dirty="0"/>
              <a:t>RFI results highlight most challenged requirements from OEM perspective and differences between OEM capabilities and RE assessments.  ROS approved language would require much higher levels of exemptions and residual system risk.</a:t>
            </a:r>
          </a:p>
        </p:txBody>
      </p:sp>
      <p:pic>
        <p:nvPicPr>
          <p:cNvPr id="5" name="Picture 4">
            <a:extLst>
              <a:ext uri="{FF2B5EF4-FFF2-40B4-BE49-F238E27FC236}">
                <a16:creationId xmlns:a16="http://schemas.microsoft.com/office/drawing/2014/main" id="{09DB8FED-0F4F-E031-0DC5-A4D206AB6F86}"/>
              </a:ext>
            </a:extLst>
          </p:cNvPr>
          <p:cNvPicPr>
            <a:picLocks noChangeAspect="1"/>
          </p:cNvPicPr>
          <p:nvPr/>
        </p:nvPicPr>
        <p:blipFill>
          <a:blip r:embed="rId3"/>
          <a:stretch>
            <a:fillRect/>
          </a:stretch>
        </p:blipFill>
        <p:spPr>
          <a:xfrm>
            <a:off x="95250" y="2224867"/>
            <a:ext cx="8896349" cy="1505225"/>
          </a:xfrm>
          <a:prstGeom prst="rect">
            <a:avLst/>
          </a:prstGeom>
        </p:spPr>
      </p:pic>
      <p:pic>
        <p:nvPicPr>
          <p:cNvPr id="10" name="Picture 9">
            <a:extLst>
              <a:ext uri="{FF2B5EF4-FFF2-40B4-BE49-F238E27FC236}">
                <a16:creationId xmlns:a16="http://schemas.microsoft.com/office/drawing/2014/main" id="{50C6804A-F178-E6AE-09C1-C09A6623D400}"/>
              </a:ext>
            </a:extLst>
          </p:cNvPr>
          <p:cNvPicPr>
            <a:picLocks noChangeAspect="1"/>
          </p:cNvPicPr>
          <p:nvPr/>
        </p:nvPicPr>
        <p:blipFill>
          <a:blip r:embed="rId4"/>
          <a:stretch>
            <a:fillRect/>
          </a:stretch>
        </p:blipFill>
        <p:spPr>
          <a:xfrm>
            <a:off x="95249" y="4477538"/>
            <a:ext cx="8896349" cy="1049280"/>
          </a:xfrm>
          <a:prstGeom prst="rect">
            <a:avLst/>
          </a:prstGeom>
        </p:spPr>
      </p:pic>
    </p:spTree>
    <p:extLst>
      <p:ext uri="{BB962C8B-B14F-4D97-AF65-F5344CB8AC3E}">
        <p14:creationId xmlns:p14="http://schemas.microsoft.com/office/powerpoint/2010/main" val="179731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ERCOT Proposed Changes to 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Content Placeholder 2">
            <a:extLst>
              <a:ext uri="{FF2B5EF4-FFF2-40B4-BE49-F238E27FC236}">
                <a16:creationId xmlns:a16="http://schemas.microsoft.com/office/drawing/2014/main" id="{587416C1-3730-36AC-5068-2283F7608789}"/>
              </a:ext>
            </a:extLst>
          </p:cNvPr>
          <p:cNvSpPr>
            <a:spLocks noGrp="1"/>
          </p:cNvSpPr>
          <p:nvPr>
            <p:ph idx="1"/>
          </p:nvPr>
        </p:nvSpPr>
        <p:spPr>
          <a:xfrm>
            <a:off x="190500" y="1070769"/>
            <a:ext cx="8763000" cy="5181600"/>
          </a:xfrm>
        </p:spPr>
        <p:txBody>
          <a:bodyPr lIns="91440" tIns="45720" rIns="91440" bIns="45720" anchor="t"/>
          <a:lstStyle/>
          <a:p>
            <a:r>
              <a:rPr lang="en-US" sz="1800" dirty="0"/>
              <a:t>Based on RFI results, ERCOT will be proposing revised comments (based on its 8/18/23 comments):</a:t>
            </a:r>
          </a:p>
          <a:p>
            <a:r>
              <a:rPr lang="en-US" sz="1800" dirty="0"/>
              <a:t>Allow exceptions for documented technical limitations to FRT and VRT curves for IBRs (and Type 1 and 2 WGRs) w/ SGIAs before 1/16/14</a:t>
            </a:r>
          </a:p>
          <a:p>
            <a:pPr lvl="1"/>
            <a:r>
              <a:rPr lang="en-US" sz="1400" dirty="0"/>
              <a:t>Exceptions will be given based on ERCOT sole determination</a:t>
            </a:r>
          </a:p>
          <a:p>
            <a:pPr lvl="1"/>
            <a:r>
              <a:rPr lang="en-US" sz="1400" dirty="0"/>
              <a:t>Must meet existing requirements, and substantially meet new requirements, with each plant's documented technical limitation level becoming the requirement for that plant</a:t>
            </a:r>
          </a:p>
          <a:p>
            <a:pPr lvl="1"/>
            <a:r>
              <a:rPr lang="en-US" sz="1400" dirty="0"/>
              <a:t>Must maximize capability through use of parameterization, software upgrades and technically feasible upgrade kits (but major repowers/retrofits not required)</a:t>
            </a:r>
          </a:p>
          <a:p>
            <a:pPr lvl="1"/>
            <a:r>
              <a:rPr lang="en-US" sz="1400" dirty="0"/>
              <a:t>Technical limitations must be accurately represented in all provided models</a:t>
            </a:r>
            <a:endParaRPr lang="en-US" sz="1400" dirty="0">
              <a:cs typeface="Arial"/>
            </a:endParaRPr>
          </a:p>
          <a:p>
            <a:pPr lvl="1"/>
            <a:r>
              <a:rPr lang="en-US" sz="1400" dirty="0"/>
              <a:t>ERCOT may apply operational restrictions for performance failures to the documented limitation that pose significant reliability risk that cannot be mitigated in reasonable time (e.</a:t>
            </a:r>
            <a:r>
              <a:rPr lang="en-US" sz="1400" i="1" dirty="0"/>
              <a:t>g</a:t>
            </a:r>
            <a:r>
              <a:rPr lang="en-US" sz="1400" dirty="0"/>
              <a:t>., 90 days)</a:t>
            </a:r>
            <a:endParaRPr lang="en-US" sz="1400" dirty="0">
              <a:cs typeface="Arial"/>
            </a:endParaRPr>
          </a:p>
          <a:p>
            <a:pPr lvl="1"/>
            <a:r>
              <a:rPr lang="en-US" sz="1400" dirty="0"/>
              <a:t>Must meet latest requirements upon reinvestment (</a:t>
            </a:r>
            <a:r>
              <a:rPr lang="en-US" sz="1400" i="1" dirty="0"/>
              <a:t>e.g</a:t>
            </a:r>
            <a:r>
              <a:rPr lang="en-US" sz="1400" dirty="0"/>
              <a:t>., repower/retrofit requiring GIM process)</a:t>
            </a:r>
            <a:endParaRPr lang="en-US" sz="1400" dirty="0">
              <a:cs typeface="Arial"/>
            </a:endParaRPr>
          </a:p>
          <a:p>
            <a:r>
              <a:rPr lang="en-US" sz="1600" dirty="0"/>
              <a:t>Remove specificity and clarity requirements for legacy IBRs for RoCoF and Phase Angle Jump</a:t>
            </a:r>
            <a:endParaRPr lang="en-US" sz="1400" dirty="0"/>
          </a:p>
          <a:p>
            <a:pPr lvl="1"/>
            <a:r>
              <a:rPr lang="en-US" sz="1400" dirty="0"/>
              <a:t>Return expectations around RoCoF and Phase Angle Jump requirements to status quo</a:t>
            </a:r>
            <a:endParaRPr lang="en-US" sz="1400" dirty="0">
              <a:cs typeface="Arial"/>
            </a:endParaRPr>
          </a:p>
          <a:p>
            <a:pPr lvl="2"/>
            <a:r>
              <a:rPr lang="en-US" sz="1200" dirty="0"/>
              <a:t>If voltage and frequency are within “no trip” zones, IBR must ride through</a:t>
            </a:r>
            <a:endParaRPr lang="en-US" sz="1200" dirty="0">
              <a:cs typeface="Arial"/>
            </a:endParaRPr>
          </a:p>
          <a:p>
            <a:r>
              <a:rPr lang="en-US" sz="1600" dirty="0"/>
              <a:t>Modify multiple excursion requirement for legacy IBRs to maximize capability if they use a counter or can adjust parameters to ensure riding through normal TSP reclose schemes vs current alignment with IEEE 2800</a:t>
            </a:r>
            <a:endParaRPr lang="en-US" sz="1600" dirty="0">
              <a:cs typeface="Arial"/>
            </a:endParaRPr>
          </a:p>
          <a:p>
            <a:pPr marL="0" indent="0">
              <a:buNone/>
            </a:pPr>
            <a:endParaRPr lang="en-US" sz="1600" dirty="0"/>
          </a:p>
          <a:p>
            <a:endParaRPr lang="en-US" sz="1600" dirty="0"/>
          </a:p>
        </p:txBody>
      </p:sp>
    </p:spTree>
    <p:extLst>
      <p:ext uri="{BB962C8B-B14F-4D97-AF65-F5344CB8AC3E}">
        <p14:creationId xmlns:p14="http://schemas.microsoft.com/office/powerpoint/2010/main" val="282252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ERCOT Proposed Changes to 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Content Placeholder 2">
            <a:extLst>
              <a:ext uri="{FF2B5EF4-FFF2-40B4-BE49-F238E27FC236}">
                <a16:creationId xmlns:a16="http://schemas.microsoft.com/office/drawing/2014/main" id="{587416C1-3730-36AC-5068-2283F7608789}"/>
              </a:ext>
            </a:extLst>
          </p:cNvPr>
          <p:cNvSpPr>
            <a:spLocks noGrp="1"/>
          </p:cNvSpPr>
          <p:nvPr>
            <p:ph idx="1"/>
          </p:nvPr>
        </p:nvSpPr>
        <p:spPr>
          <a:xfrm>
            <a:off x="304800" y="914400"/>
            <a:ext cx="8534400" cy="5181600"/>
          </a:xfrm>
        </p:spPr>
        <p:txBody>
          <a:bodyPr lIns="91440" tIns="45720" rIns="91440" bIns="45720" anchor="t"/>
          <a:lstStyle/>
          <a:p>
            <a:r>
              <a:rPr lang="en-US" sz="1600" dirty="0"/>
              <a:t>Allow documented technical limitations to IEEE 2800 synchronized before 1/1/26</a:t>
            </a:r>
          </a:p>
          <a:p>
            <a:pPr lvl="1"/>
            <a:r>
              <a:rPr lang="en-US" sz="1400" dirty="0"/>
              <a:t>Exceptions will be given based on ERCOT sole determination</a:t>
            </a:r>
          </a:p>
          <a:p>
            <a:pPr lvl="1"/>
            <a:r>
              <a:rPr lang="en-US" sz="1400" dirty="0"/>
              <a:t>Must fully meet legacy requirements</a:t>
            </a:r>
          </a:p>
          <a:p>
            <a:pPr lvl="1"/>
            <a:r>
              <a:rPr lang="en-US" sz="1400" dirty="0"/>
              <a:t>Must substantially meet preferred requirements with each plant’s documented technical limitations being the new </a:t>
            </a:r>
            <a:r>
              <a:rPr lang="en-US" sz="1400" dirty="0">
                <a:solidFill>
                  <a:srgbClr val="5B6770"/>
                </a:solidFill>
                <a:latin typeface="Arial" panose="020B0604020202020204"/>
                <a:cs typeface="Arial" panose="020B0604020202020204"/>
              </a:rPr>
              <a:t>specificity </a:t>
            </a:r>
            <a:r>
              <a:rPr lang="en-US" sz="1400" dirty="0"/>
              <a:t>requirements for that plant.</a:t>
            </a:r>
            <a:endParaRPr lang="en-US" sz="1400" dirty="0">
              <a:cs typeface="Arial"/>
            </a:endParaRPr>
          </a:p>
          <a:p>
            <a:pPr lvl="1"/>
            <a:r>
              <a:rPr lang="en-US" sz="1400" dirty="0"/>
              <a:t>Must maximize capability through the use of parameterization, software upgrades and technically feasible upgrade kits (with allowed implementation timeframes)</a:t>
            </a:r>
          </a:p>
          <a:p>
            <a:pPr lvl="1"/>
            <a:r>
              <a:rPr lang="en-US" sz="1400" dirty="0"/>
              <a:t>Technical limitation must be accurately represented in all provided models</a:t>
            </a:r>
          </a:p>
          <a:p>
            <a:pPr lvl="1"/>
            <a:r>
              <a:rPr lang="en-US" sz="1400" dirty="0"/>
              <a:t>ERCOT may apply operational restrictions for performance failures to the documented limitation that pose significant reliability risk that cannot be mitigated in reasonable time (e.</a:t>
            </a:r>
            <a:r>
              <a:rPr lang="en-US" sz="1400" i="1" dirty="0"/>
              <a:t>g</a:t>
            </a:r>
            <a:r>
              <a:rPr lang="en-US" sz="1400" dirty="0"/>
              <a:t>., 90 days)</a:t>
            </a:r>
            <a:endParaRPr lang="en-US" sz="1400" dirty="0">
              <a:cs typeface="Arial"/>
            </a:endParaRPr>
          </a:p>
          <a:p>
            <a:pPr lvl="1"/>
            <a:r>
              <a:rPr lang="en-US" sz="1400" dirty="0"/>
              <a:t>Must meet latest requirements upon reinvestment (</a:t>
            </a:r>
            <a:r>
              <a:rPr lang="en-US" sz="1400" i="1" dirty="0"/>
              <a:t>e.g</a:t>
            </a:r>
            <a:r>
              <a:rPr lang="en-US" sz="1400" dirty="0"/>
              <a:t>., repower/retrofit requiring GIM process)</a:t>
            </a:r>
          </a:p>
          <a:p>
            <a:r>
              <a:rPr lang="en-US" sz="1600" dirty="0"/>
              <a:t>Revise operational restrictions expectations for performance failures that pose significant reliability risk and cannot be implemented in reasonable time </a:t>
            </a:r>
          </a:p>
          <a:p>
            <a:r>
              <a:rPr lang="en-US" sz="1600" dirty="0"/>
              <a:t>Other minor clarifications/exceptions</a:t>
            </a:r>
          </a:p>
          <a:p>
            <a:pPr lvl="1"/>
            <a:r>
              <a:rPr lang="en-US" sz="1400" dirty="0"/>
              <a:t>Handling of active current reductions during fault</a:t>
            </a:r>
          </a:p>
          <a:p>
            <a:pPr lvl="1"/>
            <a:r>
              <a:rPr lang="en-US" sz="1400" dirty="0"/>
              <a:t>SGIA modifications for load-only additions would not trigger requirement to meet IEEE 2800 requirements if IBR does not need physical modifications to meet other requirements</a:t>
            </a:r>
          </a:p>
          <a:p>
            <a:pPr lvl="1"/>
            <a:r>
              <a:rPr lang="en-US" sz="1400" dirty="0"/>
              <a:t>Allow multiple excursion trips if energy dissipated exceeds certain thresholds</a:t>
            </a:r>
          </a:p>
          <a:p>
            <a:pPr lvl="1"/>
            <a:r>
              <a:rPr lang="en-US" sz="1400" dirty="0"/>
              <a:t>Clarify RoCoF and Phase Angle Jump requirements to address differences between fault and non-fault timeframes</a:t>
            </a:r>
          </a:p>
          <a:p>
            <a:pPr marL="457200" lvl="1" indent="0">
              <a:buNone/>
            </a:pPr>
            <a:endParaRPr lang="en-US" sz="1400" dirty="0"/>
          </a:p>
          <a:p>
            <a:pPr marL="0" indent="0">
              <a:buNone/>
            </a:pPr>
            <a:endParaRPr lang="en-US" sz="1600" dirty="0"/>
          </a:p>
          <a:p>
            <a:endParaRPr lang="en-US" sz="1600" dirty="0"/>
          </a:p>
        </p:txBody>
      </p:sp>
    </p:spTree>
    <p:extLst>
      <p:ext uri="{BB962C8B-B14F-4D97-AF65-F5344CB8AC3E}">
        <p14:creationId xmlns:p14="http://schemas.microsoft.com/office/powerpoint/2010/main" val="404643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Reliability Impact of ERCOT proposed exceptions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Content Placeholder 2">
            <a:extLst>
              <a:ext uri="{FF2B5EF4-FFF2-40B4-BE49-F238E27FC236}">
                <a16:creationId xmlns:a16="http://schemas.microsoft.com/office/drawing/2014/main" id="{D68D9399-1FAD-DCAC-C23F-0C7C8B1823AE}"/>
              </a:ext>
            </a:extLst>
          </p:cNvPr>
          <p:cNvSpPr>
            <a:spLocks noGrp="1"/>
          </p:cNvSpPr>
          <p:nvPr>
            <p:ph idx="1"/>
          </p:nvPr>
        </p:nvSpPr>
        <p:spPr>
          <a:xfrm>
            <a:off x="304800" y="914400"/>
            <a:ext cx="8534400" cy="5181600"/>
          </a:xfrm>
        </p:spPr>
        <p:txBody>
          <a:bodyPr lIns="91440" tIns="45720" rIns="91440" bIns="45720" anchor="t"/>
          <a:lstStyle/>
          <a:p>
            <a:pPr>
              <a:buFont typeface="Wingdings" panose="05000000000000000000" pitchFamily="2" charset="2"/>
              <a:buChar char="ü"/>
            </a:pPr>
            <a:r>
              <a:rPr lang="en-US" sz="1600" dirty="0"/>
              <a:t>Can move forward w/ OEM-identified parameterization and upgrade kits available from OEMs but that owners are waiting to authorize and procure</a:t>
            </a:r>
          </a:p>
          <a:p>
            <a:pPr>
              <a:buFont typeface="Wingdings" panose="05000000000000000000" pitchFamily="2" charset="2"/>
              <a:buChar char="ü"/>
            </a:pPr>
            <a:r>
              <a:rPr lang="en-US" sz="1600" dirty="0"/>
              <a:t>"Technical Infeasibility" exemptions would not require consideration of very expensive upgrades such as repowers or converter replacements" </a:t>
            </a:r>
          </a:p>
          <a:p>
            <a:pPr>
              <a:buFont typeface="Wingdings" panose="05000000000000000000" pitchFamily="2" charset="2"/>
              <a:buChar char="ü"/>
            </a:pPr>
            <a:r>
              <a:rPr lang="en-US" sz="1600" dirty="0"/>
              <a:t>Allows IBRs w/ SGIA beyond 6/1/23 with challenges to immediately meeting IEEE 2800 requirements to have a feasible path forward</a:t>
            </a:r>
          </a:p>
          <a:p>
            <a:pPr>
              <a:buFont typeface="Wingdings" panose="05000000000000000000" pitchFamily="2" charset="2"/>
              <a:buChar char="v"/>
            </a:pPr>
            <a:r>
              <a:rPr lang="en-US" sz="1600" dirty="0"/>
              <a:t>Reliability risk continues due to IBRs w/ exemptions</a:t>
            </a:r>
          </a:p>
          <a:p>
            <a:pPr>
              <a:buFont typeface="Wingdings" panose="05000000000000000000" pitchFamily="2" charset="2"/>
              <a:buChar char="v"/>
            </a:pPr>
            <a:r>
              <a:rPr lang="en-US" sz="1600" dirty="0"/>
              <a:t>Modeled limitations may impact stability limits </a:t>
            </a:r>
          </a:p>
          <a:p>
            <a:pPr lvl="1"/>
            <a:r>
              <a:rPr lang="en-US" sz="1600" dirty="0"/>
              <a:t>Generic Transmission Constraints and its limits (GTLs) may be updated or added as needed. </a:t>
            </a:r>
          </a:p>
          <a:p>
            <a:pPr lvl="1"/>
            <a:r>
              <a:rPr lang="en-US" sz="1600" dirty="0"/>
              <a:t>Impact of exceeding some GTLs may qualify them as an IROL</a:t>
            </a:r>
          </a:p>
          <a:p>
            <a:pPr lvl="1"/>
            <a:r>
              <a:rPr lang="en-US" sz="1600" dirty="0"/>
              <a:t>Additional transmission projects may need to be implemented </a:t>
            </a:r>
          </a:p>
          <a:p>
            <a:pPr>
              <a:buFont typeface="Wingdings" panose="05000000000000000000" pitchFamily="2" charset="2"/>
              <a:buChar char="v"/>
            </a:pPr>
            <a:r>
              <a:rPr lang="en-US" sz="1600" dirty="0"/>
              <a:t>Some newly modeled limitations and repeated performance failures may require new credible contingencies (</a:t>
            </a:r>
            <a:r>
              <a:rPr lang="en-US" sz="1600" i="1" dirty="0"/>
              <a:t>e.g</a:t>
            </a:r>
            <a:r>
              <a:rPr lang="en-US" sz="1600" dirty="0"/>
              <a:t>., combined transmission and generator contingency) to be considered in both operations and planning</a:t>
            </a:r>
          </a:p>
          <a:p>
            <a:pPr lvl="1"/>
            <a:r>
              <a:rPr lang="en-US" sz="1600" dirty="0"/>
              <a:t>May result in additional transmission congestion</a:t>
            </a:r>
          </a:p>
          <a:p>
            <a:pPr lvl="1"/>
            <a:r>
              <a:rPr lang="en-US" sz="1600" dirty="0"/>
              <a:t>May create new voltage, cascading or instability conditions</a:t>
            </a:r>
            <a:endParaRPr lang="en-US" sz="1800" dirty="0"/>
          </a:p>
          <a:p>
            <a:pPr marL="457200" lvl="1" indent="0">
              <a:buNone/>
            </a:pPr>
            <a:endParaRPr lang="en-US" sz="1400" dirty="0"/>
          </a:p>
          <a:p>
            <a:pPr marL="0" indent="0">
              <a:buNone/>
            </a:pPr>
            <a:endParaRPr lang="en-US" sz="1600" dirty="0"/>
          </a:p>
          <a:p>
            <a:endParaRPr lang="en-US" sz="1600" dirty="0"/>
          </a:p>
        </p:txBody>
      </p:sp>
      <p:sp>
        <p:nvSpPr>
          <p:cNvPr id="5" name="TextBox 4">
            <a:extLst>
              <a:ext uri="{FF2B5EF4-FFF2-40B4-BE49-F238E27FC236}">
                <a16:creationId xmlns:a16="http://schemas.microsoft.com/office/drawing/2014/main" id="{949639E2-EC59-514A-4383-0FEC33358281}"/>
              </a:ext>
            </a:extLst>
          </p:cNvPr>
          <p:cNvSpPr txBox="1"/>
          <p:nvPr/>
        </p:nvSpPr>
        <p:spPr>
          <a:xfrm>
            <a:off x="212614" y="5678279"/>
            <a:ext cx="8638309" cy="584775"/>
          </a:xfrm>
          <a:prstGeom prst="rect">
            <a:avLst/>
          </a:prstGeom>
          <a:solidFill>
            <a:schemeClr val="accent1">
              <a:lumMod val="20000"/>
              <a:lumOff val="80000"/>
            </a:schemeClr>
          </a:solidFill>
        </p:spPr>
        <p:txBody>
          <a:bodyPr wrap="square" rtlCol="0">
            <a:spAutoFit/>
          </a:bodyPr>
          <a:lstStyle/>
          <a:p>
            <a:r>
              <a:rPr lang="en-US" sz="1600" b="1" dirty="0"/>
              <a:t>Key Takeaway: </a:t>
            </a:r>
            <a:r>
              <a:rPr lang="en-US" sz="1600" dirty="0"/>
              <a:t>Proposed exemptions should help faster adoption of available improvements and IEEE 2800 but at expense of continued reliability risk and its associated impacts</a:t>
            </a:r>
          </a:p>
        </p:txBody>
      </p:sp>
    </p:spTree>
    <p:extLst>
      <p:ext uri="{BB962C8B-B14F-4D97-AF65-F5344CB8AC3E}">
        <p14:creationId xmlns:p14="http://schemas.microsoft.com/office/powerpoint/2010/main" val="3071266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Additional assumptions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Content Placeholder 2">
            <a:extLst>
              <a:ext uri="{FF2B5EF4-FFF2-40B4-BE49-F238E27FC236}">
                <a16:creationId xmlns:a16="http://schemas.microsoft.com/office/drawing/2014/main" id="{D68D9399-1FAD-DCAC-C23F-0C7C8B1823AE}"/>
              </a:ext>
            </a:extLst>
          </p:cNvPr>
          <p:cNvSpPr>
            <a:spLocks noGrp="1"/>
          </p:cNvSpPr>
          <p:nvPr>
            <p:ph idx="1"/>
          </p:nvPr>
        </p:nvSpPr>
        <p:spPr>
          <a:xfrm>
            <a:off x="304800" y="838200"/>
            <a:ext cx="8534400" cy="4800600"/>
          </a:xfrm>
        </p:spPr>
        <p:txBody>
          <a:bodyPr lIns="91440" tIns="45720" rIns="91440" bIns="45720" anchor="t"/>
          <a:lstStyle/>
          <a:p>
            <a:r>
              <a:rPr lang="en-US" sz="1800" dirty="0"/>
              <a:t>IBR performance requirements are one part of overall solution to address risk</a:t>
            </a:r>
          </a:p>
          <a:p>
            <a:pPr lvl="1"/>
            <a:r>
              <a:rPr lang="en-US" sz="1600" dirty="0"/>
              <a:t>IBR performance requirements (NOGRR 245) w/ appropriate enforcement</a:t>
            </a:r>
          </a:p>
          <a:p>
            <a:pPr lvl="1"/>
            <a:r>
              <a:rPr lang="en-US" sz="1600" dirty="0"/>
              <a:t>System strength upgrades (</a:t>
            </a:r>
            <a:r>
              <a:rPr lang="en-US" sz="1600" i="1" dirty="0"/>
              <a:t>e.g</a:t>
            </a:r>
            <a:r>
              <a:rPr lang="en-US" sz="1600" dirty="0"/>
              <a:t>., 6 new synchronous condensers)</a:t>
            </a:r>
          </a:p>
          <a:p>
            <a:pPr lvl="1"/>
            <a:r>
              <a:rPr lang="en-US" sz="1600" dirty="0"/>
              <a:t>Grid Forming capability adoption</a:t>
            </a:r>
          </a:p>
          <a:p>
            <a:pPr lvl="1"/>
            <a:r>
              <a:rPr lang="en-US" sz="1600" dirty="0"/>
              <a:t>Modeling and testing improvements</a:t>
            </a:r>
          </a:p>
          <a:p>
            <a:pPr lvl="1"/>
            <a:r>
              <a:rPr lang="en-US" sz="1600" dirty="0"/>
              <a:t>Disturbance monitoring equipment installs (NOGRR 255)</a:t>
            </a:r>
          </a:p>
          <a:p>
            <a:pPr lvl="1"/>
            <a:r>
              <a:rPr lang="en-US" sz="1600" dirty="0"/>
              <a:t>Potential planning criteria adjustments</a:t>
            </a:r>
            <a:endParaRPr lang="en-US" sz="1600" dirty="0">
              <a:cs typeface="Arial"/>
            </a:endParaRPr>
          </a:p>
          <a:p>
            <a:r>
              <a:rPr lang="en-US" sz="1800" dirty="0"/>
              <a:t>To offset risk, exemptions </a:t>
            </a:r>
            <a:r>
              <a:rPr lang="en-US" sz="1800" b="1" i="1" dirty="0"/>
              <a:t>must </a:t>
            </a:r>
            <a:r>
              <a:rPr lang="en-US" sz="1800" dirty="0"/>
              <a:t>be accompanied by:</a:t>
            </a:r>
          </a:p>
          <a:p>
            <a:pPr lvl="1"/>
            <a:r>
              <a:rPr lang="en-US" sz="1600" dirty="0"/>
              <a:t>Clear expectations around potential operating restrictions for failures</a:t>
            </a:r>
          </a:p>
          <a:p>
            <a:pPr lvl="1"/>
            <a:r>
              <a:rPr lang="en-US" sz="1600" dirty="0"/>
              <a:t>Models and contingencies </a:t>
            </a:r>
            <a:r>
              <a:rPr lang="en-US" sz="1600" i="1" dirty="0"/>
              <a:t>accurately </a:t>
            </a:r>
            <a:r>
              <a:rPr lang="en-US" sz="1600" dirty="0"/>
              <a:t>reflecting limitations</a:t>
            </a:r>
          </a:p>
          <a:p>
            <a:pPr lvl="1"/>
            <a:r>
              <a:rPr lang="en-US" sz="1600" dirty="0"/>
              <a:t>Proper active and reactive power controls coordination</a:t>
            </a:r>
          </a:p>
          <a:p>
            <a:r>
              <a:rPr lang="en-US" sz="1800" dirty="0"/>
              <a:t>The actions required to offset the risk could lead to additional operation and planning impact such as congestion and system improvements.</a:t>
            </a:r>
            <a:endParaRPr lang="en-US" sz="1400" dirty="0"/>
          </a:p>
        </p:txBody>
      </p:sp>
      <p:sp>
        <p:nvSpPr>
          <p:cNvPr id="5" name="TextBox 4">
            <a:extLst>
              <a:ext uri="{FF2B5EF4-FFF2-40B4-BE49-F238E27FC236}">
                <a16:creationId xmlns:a16="http://schemas.microsoft.com/office/drawing/2014/main" id="{0B31C73C-D15A-368A-0DB4-3855A4BB7DAB}"/>
              </a:ext>
            </a:extLst>
          </p:cNvPr>
          <p:cNvSpPr txBox="1"/>
          <p:nvPr/>
        </p:nvSpPr>
        <p:spPr>
          <a:xfrm>
            <a:off x="304800" y="5176639"/>
            <a:ext cx="84582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Proposal assumes willingness to take on more reliability risk, that other risk offset activities will be adopted, and that other system cost impacts are acceptable to impacted entities. </a:t>
            </a:r>
          </a:p>
        </p:txBody>
      </p:sp>
    </p:spTree>
    <p:extLst>
      <p:ext uri="{BB962C8B-B14F-4D97-AF65-F5344CB8AC3E}">
        <p14:creationId xmlns:p14="http://schemas.microsoft.com/office/powerpoint/2010/main" val="196968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Proposed timeline for NOGRR 245 (i.e. Next steps)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3" name="Diagram 2">
            <a:extLst>
              <a:ext uri="{FF2B5EF4-FFF2-40B4-BE49-F238E27FC236}">
                <a16:creationId xmlns:a16="http://schemas.microsoft.com/office/drawing/2014/main" id="{D7634E91-39E9-AF74-52E8-130259D4699C}"/>
              </a:ext>
            </a:extLst>
          </p:cNvPr>
          <p:cNvGraphicFramePr/>
          <p:nvPr>
            <p:extLst>
              <p:ext uri="{D42A27DB-BD31-4B8C-83A1-F6EECF244321}">
                <p14:modId xmlns:p14="http://schemas.microsoft.com/office/powerpoint/2010/main" val="1934313385"/>
              </p:ext>
            </p:extLst>
          </p:nvPr>
        </p:nvGraphicFramePr>
        <p:xfrm>
          <a:off x="533400" y="685800"/>
          <a:ext cx="8305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F3B8F97-3AB6-BBCF-88D0-FF5CB5318105}"/>
              </a:ext>
            </a:extLst>
          </p:cNvPr>
          <p:cNvSpPr txBox="1"/>
          <p:nvPr/>
        </p:nvSpPr>
        <p:spPr>
          <a:xfrm>
            <a:off x="762000" y="3886200"/>
            <a:ext cx="6934200" cy="646331"/>
          </a:xfrm>
          <a:prstGeom prst="rect">
            <a:avLst/>
          </a:prstGeom>
          <a:noFill/>
        </p:spPr>
        <p:txBody>
          <a:bodyPr wrap="square" rtlCol="0">
            <a:spAutoFit/>
          </a:bodyPr>
          <a:lstStyle/>
          <a:p>
            <a:r>
              <a:rPr lang="en-US" dirty="0"/>
              <a:t>ERCOT is actively working on comments and is targeting submission prior to 12/20/23.</a:t>
            </a:r>
          </a:p>
        </p:txBody>
      </p:sp>
    </p:spTree>
    <p:extLst>
      <p:ext uri="{BB962C8B-B14F-4D97-AF65-F5344CB8AC3E}">
        <p14:creationId xmlns:p14="http://schemas.microsoft.com/office/powerpoint/2010/main" val="380802572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43EB0A4-50A9-4E33-98AC-BC2B61C8A119}">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10286</TotalTime>
  <Words>2923</Words>
  <Application>Microsoft Office PowerPoint</Application>
  <PresentationFormat>On-screen Show (4:3)</PresentationFormat>
  <Paragraphs>209</Paragraphs>
  <Slides>24</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Segoe UI</vt:lpstr>
      <vt:lpstr>Wingdings</vt:lpstr>
      <vt:lpstr>1_Custom Design</vt:lpstr>
      <vt:lpstr>Office Theme</vt:lpstr>
      <vt:lpstr>PowerPoint Presentation</vt:lpstr>
      <vt:lpstr>Overview</vt:lpstr>
      <vt:lpstr>FERC Order 901 Key Takeaways</vt:lpstr>
      <vt:lpstr>RFI Results</vt:lpstr>
      <vt:lpstr>ERCOT Proposed Changes to NOGRR 245</vt:lpstr>
      <vt:lpstr>ERCOT Proposed Changes to NOGRR 245</vt:lpstr>
      <vt:lpstr>Reliability Impact of ERCOT proposed exceptions</vt:lpstr>
      <vt:lpstr>Additional assumptions</vt:lpstr>
      <vt:lpstr>Proposed timeline for NOGRR 245 (i.e. Next steps)</vt:lpstr>
      <vt:lpstr>PowerPoint Presentation</vt:lpstr>
      <vt:lpstr>PowerPoint Presentation</vt:lpstr>
      <vt:lpstr>Frequency Ride Through Curve</vt:lpstr>
      <vt:lpstr>Frequency Protection System Coordination</vt:lpstr>
      <vt:lpstr>Rate of Change of Frequency (RoCoF) </vt:lpstr>
      <vt:lpstr>Frequency Current Injection settings</vt:lpstr>
      <vt:lpstr>Frequency Controls System Coordination</vt:lpstr>
      <vt:lpstr>Frequency Filtered quantities/time delay use</vt:lpstr>
      <vt:lpstr>Voltage Ride Through (VRT) Curves</vt:lpstr>
      <vt:lpstr>Voltage Protection System Coordination</vt:lpstr>
      <vt:lpstr>Voltage Current Injection settings</vt:lpstr>
      <vt:lpstr>Voltage Controls System Coordination</vt:lpstr>
      <vt:lpstr>Voltage Filtered quantities/time delay use</vt:lpstr>
      <vt:lpstr>Multiple excursion requirements</vt:lpstr>
      <vt:lpstr>Phase Angle Jump requirements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194</cp:revision>
  <cp:lastPrinted>2016-01-21T20:53:15Z</cp:lastPrinted>
  <dcterms:created xsi:type="dcterms:W3CDTF">2016-01-21T15:20:31Z</dcterms:created>
  <dcterms:modified xsi:type="dcterms:W3CDTF">2023-12-08T15:47:35Z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