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889F9-0502-B063-FA1D-C3E367287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00D73-6A10-00AA-E821-76FB516B43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27300-85E2-D6B8-209A-5C0F520C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40A7-1586-C143-BE9C-3FC165463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CDAEC-D912-F928-AEF9-66D9DA44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5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5934-9733-CD39-5A12-6F090D37E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9D01D-E1B4-E672-CDF2-38FD280E5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042DE-6064-E325-0F9D-803A30698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2440D-2F1C-C6CD-C731-63D0AD68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060DE-1850-FBCD-999C-CB8E55DC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4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5F35C-FFE4-68B6-3798-3B827940B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BA0F0-810D-2BC0-2848-D87E89A34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9371E-1E79-F82D-1569-2FE354F3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2B8BD-1AFB-3DF4-9BD5-83468FCC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6B5CC-6D19-34C3-881D-1FF7015E3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5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E36A1-3F88-5943-E5BE-8FEBA811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98718-F057-BD7F-09A5-0635CFD3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4377D-60F8-26D0-2146-A12AF76B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71CC2-FC91-5916-BD3D-97044EE0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49660-C15E-B8A3-2D9A-FCE1664B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7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766E5-40AD-C23B-F111-A5092959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9A3A9-F04D-F91C-85CF-4C8267227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AAE0C-F8A4-433E-23E6-2D591A21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FADBD-9BEC-29BD-2933-4873A7329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F9421-9A95-CC98-7A21-87F166C5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0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91F98-1FB3-37FC-B078-8DA63C038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22406-4415-D7BD-D9BA-24B89EA85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60E73F-0F3F-FE38-E366-1DB378364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1488A-003C-119B-E12D-6E6C892E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4008D-0B36-7C1D-F246-9A6999E7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4E2C8-0D50-9D54-5EC2-4946B4E7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4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4599F-D0D0-B6E2-A5B9-25501D8A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6A07A-8AAA-DAE8-D13A-44EF2E1CB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46357-0DFC-980B-41B4-9BA4C457F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8B642E-FFED-87A8-3652-FEAB678A4C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DFC5AF-898F-4F53-FE06-14E90997A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23E65D-0D1C-9B57-AAB9-72259B12C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A9E03C-8ED8-C996-FF80-C570B040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A8DBA2-E28F-AACF-F243-46206BC4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7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0A30B-8823-E6B3-D441-EFD3E4C01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7C439E-26BD-D3B4-D639-C4400697F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98711-F159-A26C-2E7F-334E2CC6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01E39-70DE-981D-D1CC-C8F2981C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5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D2B34A-1780-66CD-485E-44570EC4A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7B6833-8902-E529-64E9-69E9CDD8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37F26-6AF0-6A41-3433-99FB1D49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3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CC6B-A001-8D6A-D900-91B720D17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CBBE1-6ED2-B3C6-7C7D-0DC3C33C8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9573D-53FC-C47F-4EE1-87566AEAA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251BD-1BBE-D4FE-2C0F-24651FC8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3DBA7-4F7A-F331-FBAF-59546997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3DAF1-0E33-E0AC-C28D-534189356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2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8386-7D12-2D61-4B37-545EC3AD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00F395-5BE1-5F49-D6BF-0D1AEB2AA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61FF1-331B-6CA9-C0F6-81E8422F1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68F74-41CF-6E23-61AF-0F14541AC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66B75-F164-81D3-4A4D-5F94438B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739BF-41C9-33AD-22B8-52D269D8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73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59AFD-A94C-0993-E5B6-60E0D5326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919DC-9D85-41D9-8E4F-D8C31B22F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6EE3C-7CE9-6B0D-CCF3-F020CC4CC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CBF4-8A82-44C4-A072-824692BF4E0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C5144-8594-7F4B-B20A-22026B0F7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5E6BC-CA22-E0D7-A54A-759792F4B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D2331-8B68-4983-BE60-F0B2A41A7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1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6B63-3F19-A03A-086A-F02FDE59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428"/>
            <a:ext cx="10515600" cy="1325563"/>
          </a:xfrm>
        </p:spPr>
        <p:txBody>
          <a:bodyPr/>
          <a:lstStyle/>
          <a:p>
            <a:r>
              <a:rPr lang="en-US" dirty="0"/>
              <a:t>Current AS Cost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886F-8DF8-EA30-A9A4-3026A9006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097"/>
            <a:ext cx="10515600" cy="4351338"/>
          </a:xfrm>
        </p:spPr>
        <p:txBody>
          <a:bodyPr/>
          <a:lstStyle/>
          <a:p>
            <a:r>
              <a:rPr lang="en-US" dirty="0"/>
              <a:t>Day Ahead AS costs allocated to QSEs based on most recently available initial settlement load ratio share data for same day and hour through the calculation of hourly Day-Ahead AS obligations.</a:t>
            </a:r>
          </a:p>
          <a:p>
            <a:endParaRPr lang="en-US" dirty="0"/>
          </a:p>
          <a:p>
            <a:r>
              <a:rPr lang="en-US" dirty="0"/>
              <a:t>RT AS costs are adjusted using the final, settled hourly load ratio share for the operating day (HLRS).</a:t>
            </a:r>
          </a:p>
        </p:txBody>
      </p:sp>
    </p:spTree>
    <p:extLst>
      <p:ext uri="{BB962C8B-B14F-4D97-AF65-F5344CB8AC3E}">
        <p14:creationId xmlns:p14="http://schemas.microsoft.com/office/powerpoint/2010/main" val="29611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6B63-3F19-A03A-086A-F02FDE59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428"/>
            <a:ext cx="10515600" cy="1325563"/>
          </a:xfrm>
        </p:spPr>
        <p:txBody>
          <a:bodyPr/>
          <a:lstStyle/>
          <a:p>
            <a:r>
              <a:rPr lang="en-US" dirty="0"/>
              <a:t>Current AS Cost Allocation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D16E11-5EC7-3019-2C7D-205F37325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751" y="1422663"/>
            <a:ext cx="10214499" cy="510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4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6B63-3F19-A03A-086A-F02FDE59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428"/>
            <a:ext cx="10515600" cy="1325563"/>
          </a:xfrm>
        </p:spPr>
        <p:txBody>
          <a:bodyPr/>
          <a:lstStyle/>
          <a:p>
            <a:r>
              <a:rPr lang="en-US" dirty="0"/>
              <a:t>RCL AS Cost Allocation – 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886F-8DF8-EA30-A9A4-3026A9006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67" y="1571096"/>
            <a:ext cx="11312165" cy="5025475"/>
          </a:xfrm>
        </p:spPr>
        <p:txBody>
          <a:bodyPr>
            <a:normAutofit/>
          </a:bodyPr>
          <a:lstStyle/>
          <a:p>
            <a:r>
              <a:rPr lang="en-US" dirty="0"/>
              <a:t>Calculate separate hourly RCL and Non-RCL Load Ratio Share (LRS) and AS cost allocation.  </a:t>
            </a:r>
            <a:r>
              <a:rPr lang="en-US" u="sng" dirty="0"/>
              <a:t>Reliant proposal is to apply to ECRS and NSRS only</a:t>
            </a:r>
            <a:r>
              <a:rPr lang="en-US" dirty="0"/>
              <a:t>.</a:t>
            </a:r>
          </a:p>
          <a:p>
            <a:r>
              <a:rPr lang="en-US" dirty="0"/>
              <a:t>RCL Load per QSE per Hour</a:t>
            </a:r>
          </a:p>
          <a:p>
            <a:pPr lvl="1"/>
            <a:r>
              <a:rPr lang="en-US" dirty="0"/>
              <a:t>RCLRTAML q</a:t>
            </a:r>
          </a:p>
          <a:p>
            <a:r>
              <a:rPr lang="en-US" dirty="0"/>
              <a:t>Non-RCL Load per QSE per Hour</a:t>
            </a:r>
          </a:p>
          <a:p>
            <a:pPr lvl="1"/>
            <a:r>
              <a:rPr lang="en-US" dirty="0"/>
              <a:t>NRCLRTAML q = RTAML q – RCLRTAML q</a:t>
            </a:r>
          </a:p>
          <a:p>
            <a:r>
              <a:rPr lang="en-US" dirty="0"/>
              <a:t>RCLHLRS q = (max(0, RCLRTAML q)) / (NRCLRTAMLTOT + RCLRTAMLTOT) </a:t>
            </a:r>
          </a:p>
          <a:p>
            <a:r>
              <a:rPr lang="en-US" dirty="0"/>
              <a:t>NRCLHLRS q = (max(0, NRCLRTAML q)) / (NRCLRTAMLTOT + RCLRTAMLTOT) </a:t>
            </a:r>
          </a:p>
          <a:p>
            <a:r>
              <a:rPr lang="en-US" dirty="0"/>
              <a:t>RCL AS Cost q = RCLHLRS q * AS Cost</a:t>
            </a:r>
          </a:p>
          <a:p>
            <a:r>
              <a:rPr lang="en-US" dirty="0"/>
              <a:t>Non-RCL AS Cost q = NRCLHLRS q * AS Cost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1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6B63-3F19-A03A-086A-F02FDE59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428"/>
            <a:ext cx="10515600" cy="1325563"/>
          </a:xfrm>
        </p:spPr>
        <p:txBody>
          <a:bodyPr/>
          <a:lstStyle/>
          <a:p>
            <a:r>
              <a:rPr lang="en-US" dirty="0"/>
              <a:t>RCL AS Cost Allocation –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886F-8DF8-EA30-A9A4-3026A9006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67" y="1571096"/>
            <a:ext cx="11312165" cy="5025475"/>
          </a:xfrm>
        </p:spPr>
        <p:txBody>
          <a:bodyPr>
            <a:normAutofit fontScale="92500"/>
          </a:bodyPr>
          <a:lstStyle/>
          <a:p>
            <a:r>
              <a:rPr lang="en-US" dirty="0"/>
              <a:t>Change AS cost allocation to be a daily cost calculation with allocation based on the load ratio share during the peak net load hour.  </a:t>
            </a:r>
            <a:r>
              <a:rPr lang="en-US" u="sng" dirty="0"/>
              <a:t>Reliant proposal is to apply to ECRS and NSRS only</a:t>
            </a:r>
            <a:r>
              <a:rPr lang="en-US" dirty="0"/>
              <a:t>.</a:t>
            </a:r>
          </a:p>
          <a:p>
            <a:r>
              <a:rPr lang="en-US" dirty="0"/>
              <a:t>Uncovered AS obligations (net of self-arrangement and trades) multiplied by MCPCs and summed for each hour of the day to calculate daily total AS cost</a:t>
            </a:r>
          </a:p>
          <a:p>
            <a:r>
              <a:rPr lang="en-US" dirty="0"/>
              <a:t>Daily total AS cost multiplied by each QSE’s peak net load ratio share in the same way as below except applied to the peak net load hour only</a:t>
            </a:r>
          </a:p>
          <a:p>
            <a:r>
              <a:rPr lang="en-US" dirty="0"/>
              <a:t>RCLPNLLRS q = (max(0, RCLPNLAML q)) / (NRCLPNLAMLTOT + RCLPNLAMLTOT) </a:t>
            </a:r>
          </a:p>
          <a:p>
            <a:r>
              <a:rPr lang="en-US" dirty="0"/>
              <a:t>NRCLPNLLRS q = (max(0, NRCLPNLAML q)) / (NRCLPNLAMLTOT + RCLPNLAMLTOT) </a:t>
            </a:r>
          </a:p>
          <a:p>
            <a:r>
              <a:rPr lang="en-US" dirty="0"/>
              <a:t>RCL AS Cost q = RCLPNLLRS q * AS Cost</a:t>
            </a:r>
          </a:p>
          <a:p>
            <a:r>
              <a:rPr lang="en-US" dirty="0"/>
              <a:t>Non-RCL AS Cost q = NRCLPNLLRS q * AS Cost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37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6B63-3F19-A03A-086A-F02FDE59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428"/>
            <a:ext cx="10515600" cy="1325563"/>
          </a:xfrm>
        </p:spPr>
        <p:txBody>
          <a:bodyPr/>
          <a:lstStyle/>
          <a:p>
            <a:r>
              <a:rPr lang="en-US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886F-8DF8-EA30-A9A4-3026A9006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67" y="1571096"/>
            <a:ext cx="11312165" cy="5025475"/>
          </a:xfrm>
        </p:spPr>
        <p:txBody>
          <a:bodyPr>
            <a:normAutofit/>
          </a:bodyPr>
          <a:lstStyle/>
          <a:p>
            <a:r>
              <a:rPr lang="en-US" dirty="0"/>
              <a:t>Aligning DR incentives with peak net load reduction establishes more accurate cost causation and will help flatten peak net load ramps and reduce peak net loads.</a:t>
            </a:r>
          </a:p>
          <a:p>
            <a:r>
              <a:rPr lang="en-US" dirty="0"/>
              <a:t>Reducing peak net load ramps and lowering peak net load </a:t>
            </a:r>
            <a:r>
              <a:rPr lang="en-US" u="sng" dirty="0"/>
              <a:t>should</a:t>
            </a:r>
            <a:r>
              <a:rPr lang="en-US" dirty="0"/>
              <a:t>, over time, reduce the amount of ECRS and NSRS that ERCOT needs to procure.</a:t>
            </a:r>
          </a:p>
          <a:p>
            <a:pPr lvl="1"/>
            <a:r>
              <a:rPr lang="en-US" dirty="0"/>
              <a:t>Reduces peak net load forecast error and variability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7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389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Current AS Cost Allocation</vt:lpstr>
      <vt:lpstr>Current AS Cost Allocation</vt:lpstr>
      <vt:lpstr>RCL AS Cost Allocation – Option 1</vt:lpstr>
      <vt:lpstr>RCL AS Cost Allocation – Option 2</vt:lpstr>
      <vt:lpstr>Other considerations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AS Cost Allocation</dc:title>
  <dc:creator>NRG </dc:creator>
  <cp:lastModifiedBy>NRG </cp:lastModifiedBy>
  <cp:revision>6</cp:revision>
  <dcterms:created xsi:type="dcterms:W3CDTF">2023-11-06T16:49:24Z</dcterms:created>
  <dcterms:modified xsi:type="dcterms:W3CDTF">2023-12-05T14:44:06Z</dcterms:modified>
</cp:coreProperties>
</file>