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281" r:id="rId7"/>
    <p:sldId id="279" r:id="rId8"/>
    <p:sldId id="331" r:id="rId9"/>
    <p:sldId id="327" r:id="rId10"/>
    <p:sldId id="319" r:id="rId11"/>
    <p:sldId id="330" r:id="rId12"/>
    <p:sldId id="324" r:id="rId13"/>
    <p:sldId id="285"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1" d="100"/>
          <a:sy n="111" d="100"/>
        </p:scale>
        <p:origin x="1518"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12/06/2023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12/06/2023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2833638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4244490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363913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634047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1373872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774125" cy="246221"/>
          </a:xfrm>
          <a:prstGeom prst="rect">
            <a:avLst/>
          </a:prstGeom>
          <a:noFill/>
        </p:spPr>
        <p:txBody>
          <a:bodyPr wrap="square" rtlCol="0">
            <a:spAutoFit/>
          </a:bodyPr>
          <a:lstStyle/>
          <a:p>
            <a:pPr algn="l"/>
            <a:r>
              <a:rPr lang="en-US" sz="1000" b="1" baseline="0" dirty="0">
                <a:solidFill>
                  <a:schemeClr val="tx2"/>
                </a:solidFill>
              </a:rPr>
              <a:t>PUBLIC – 12/12/23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ercot.com/calendar/12122023-MWG-Meeting-_-Webex"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a:solidFill>
                  <a:schemeClr val="tx2"/>
                </a:solidFill>
                <a:latin typeface="TradeGothic LT" panose="020B0506030503020504" pitchFamily="34" charset="0"/>
                <a:ea typeface="TradeGothic LT" panose="020B0506030503020504" pitchFamily="34" charset="0"/>
              </a:rPr>
              <a:t>Meter Working Group</a:t>
            </a:r>
          </a:p>
          <a:p>
            <a:endParaRPr lang="en-US" dirty="0">
              <a:solidFill>
                <a:schemeClr val="tx2"/>
              </a:solidFill>
            </a:endParaRPr>
          </a:p>
          <a:p>
            <a:endParaRPr lang="en-US" dirty="0">
              <a:solidFill>
                <a:schemeClr val="tx2"/>
              </a:solidFill>
            </a:endParaRPr>
          </a:p>
          <a:p>
            <a:r>
              <a:rPr lang="en-US" dirty="0">
                <a:solidFill>
                  <a:schemeClr val="tx2"/>
                </a:solidFill>
                <a:latin typeface="TradeGothic LT" panose="020B0506030503020504" pitchFamily="34" charset="0"/>
                <a:ea typeface="TradeGothic LT" panose="020B0506030503020504" pitchFamily="34" charset="0"/>
              </a:rPr>
              <a:t>December 12, 2023</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Anti-Trust Admonition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762000"/>
            <a:ext cx="8458200" cy="5078313"/>
          </a:xfrm>
          <a:prstGeom prst="rect">
            <a:avLst/>
          </a:prstGeom>
          <a:noFill/>
        </p:spPr>
        <p:txBody>
          <a:bodyPr wrap="square" rtlCol="0">
            <a:spAutoFit/>
          </a:bodyPr>
          <a:lstStyle/>
          <a:p>
            <a:pPr marL="0" lvl="1"/>
            <a:r>
              <a:rPr lang="en-US" altLang="en-US" sz="2000" b="1" u="sng" kern="0" dirty="0">
                <a:solidFill>
                  <a:srgbClr val="000000"/>
                </a:solidFill>
                <a:latin typeface="TradeGothic LT" panose="020B0506030503020504" pitchFamily="34" charset="0"/>
                <a:ea typeface="TradeGothic LT" panose="020B0506030503020504" pitchFamily="34" charset="0"/>
              </a:rPr>
              <a:t>Antitrust Admonition</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r>
              <a:rPr lang="en-US" sz="2000" kern="0" dirty="0">
                <a:solidFill>
                  <a:srgbClr val="000000"/>
                </a:solidFill>
                <a:latin typeface="TradeGothic LT" panose="020B0506030503020504" pitchFamily="34" charset="0"/>
                <a:ea typeface="TradeGothic LT" panose="020B0506030503020504" pitchFamily="34" charset="0"/>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000"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sz="2000"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sz="2000" kern="0" dirty="0">
                <a:solidFill>
                  <a:srgbClr val="000000"/>
                </a:solidFill>
                <a:latin typeface="TradeGothic LT" panose="020B0506030503020504" pitchFamily="34" charset="0"/>
                <a:ea typeface="TradeGothic LT" panose="020B0506030503020504" pitchFamily="34" charset="0"/>
              </a:rPr>
            </a:br>
            <a:r>
              <a:rPr lang="en-US" sz="2000" kern="0" dirty="0">
                <a:solidFill>
                  <a:srgbClr val="000000"/>
                </a:solidFill>
                <a:latin typeface="TradeGothic LT" panose="020B0506030503020504" pitchFamily="34" charset="0"/>
                <a:ea typeface="TradeGothic LT" panose="020B0506030503020504" pitchFamily="34" charset="0"/>
                <a:hlinkClick r:id="rId3"/>
              </a:rPr>
              <a:t>http://www.ercot.com/about/governance/index.html</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400" b="1" u="sng" kern="0" dirty="0">
                <a:solidFill>
                  <a:srgbClr val="000000"/>
                </a:solidFill>
                <a:latin typeface="TradeGothic LT" panose="020B0506030503020504" pitchFamily="34" charset="0"/>
                <a:ea typeface="TradeGothic LT" panose="020B0506030503020504" pitchFamily="34" charset="0"/>
              </a:rPr>
              <a:t>Disclaimer</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Chair/Vice Chair for 2024</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381000" y="762000"/>
            <a:ext cx="8153400" cy="2246769"/>
          </a:xfrm>
          <a:prstGeom prst="rect">
            <a:avLst/>
          </a:prstGeom>
          <a:noFill/>
        </p:spPr>
        <p:txBody>
          <a:bodyPr wrap="square" rtlCol="0">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Stakeholder Services </a:t>
            </a:r>
            <a:r>
              <a:rPr lang="en-US" altLang="en-US" sz="2000" kern="0" dirty="0">
                <a:latin typeface="TradeGothic LT" panose="020B0506030503020504" pitchFamily="34" charset="0"/>
                <a:ea typeface="TradeGothic LT" panose="020B0506030503020504" pitchFamily="34" charset="0"/>
              </a:rPr>
              <a:t>h</a:t>
            </a:r>
            <a:r>
              <a:rPr lang="en-US" altLang="en-US" sz="2000" kern="0" dirty="0">
                <a:solidFill>
                  <a:srgbClr val="000000"/>
                </a:solidFill>
                <a:latin typeface="TradeGothic LT" panose="020B0506030503020504" pitchFamily="34" charset="0"/>
                <a:ea typeface="TradeGothic LT" panose="020B0506030503020504" pitchFamily="34" charset="0"/>
              </a:rPr>
              <a:t>as requested nominations for working group chair/vice chair in 2024</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Michael Blum of CenterPoint is willing to continue as Chair</a:t>
            </a:r>
          </a:p>
          <a:p>
            <a:pPr marL="742950" lvl="2"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Kyle Stuckly of Oncor is willing to continue as Vice Chair</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NPRR1197 Discussion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762000"/>
            <a:ext cx="8305800" cy="3046988"/>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Key Document 3. Excluded Load Example Scenarios available for review and discussion.</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845377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SMOGRR028 Discussion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Rectangle 2"/>
          <p:cNvSpPr/>
          <p:nvPr/>
        </p:nvSpPr>
        <p:spPr>
          <a:xfrm>
            <a:off x="381000" y="762000"/>
            <a:ext cx="8305800" cy="2677656"/>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Review of loss compensation calculation proposed by SMOGRR028.</a:t>
            </a:r>
            <a:endParaRPr lang="en-US" altLang="en-US" sz="22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88714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SMOGRR027 </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3" name="Rectangle 2"/>
          <p:cNvSpPr/>
          <p:nvPr/>
        </p:nvSpPr>
        <p:spPr>
          <a:xfrm>
            <a:off x="381000" y="762000"/>
            <a:ext cx="8305800" cy="5786199"/>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ERCOT comments submitted comments 12/5/23 removing the DSP information from the design proposal. Also updated to keep the section about ERCOT coordinating with MWG for form updates.</a:t>
            </a:r>
            <a:endParaRPr lang="en-US" altLang="en-US" sz="2200" kern="0" dirty="0">
              <a:solidFill>
                <a:srgbClr val="000000"/>
              </a:solidFill>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endParaRPr lang="en-US" altLang="en-US" sz="22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Keeps removal of reference to RARF from the design proposal instructions.</a:t>
            </a:r>
          </a:p>
          <a:p>
            <a:pPr marL="742950" lvl="2" indent="-285750">
              <a:buFont typeface="Arial" panose="020B0604020202020204" pitchFamily="34" charset="0"/>
              <a:buChar char="•"/>
            </a:pPr>
            <a:endParaRPr lang="en-US" altLang="en-US" sz="22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NPRR1193 was approved by </a:t>
            </a:r>
            <a:r>
              <a:rPr lang="en-US" altLang="en-US" sz="2200" kern="0" dirty="0">
                <a:latin typeface="TradeGothic LT" panose="020B0506030503020504" pitchFamily="34" charset="0"/>
                <a:ea typeface="TradeGothic LT" panose="020B0506030503020504" pitchFamily="34" charset="0"/>
              </a:rPr>
              <a:t>PRS</a:t>
            </a:r>
            <a:r>
              <a:rPr lang="en-US" altLang="en-US" sz="2200" kern="0" dirty="0">
                <a:solidFill>
                  <a:srgbClr val="000000"/>
                </a:solidFill>
                <a:latin typeface="TradeGothic LT" panose="020B0506030503020504" pitchFamily="34" charset="0"/>
                <a:ea typeface="TradeGothic LT" panose="020B0506030503020504" pitchFamily="34" charset="0"/>
              </a:rPr>
              <a:t> on 10/12/23.</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Will be tabled until SMOGRR027 catches up so they can be approved together.</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730923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Update to Temporary Exemption Approval Guidelines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3" name="Rectangle 2"/>
          <p:cNvSpPr/>
          <p:nvPr/>
        </p:nvSpPr>
        <p:spPr>
          <a:xfrm>
            <a:off x="373811" y="762000"/>
            <a:ext cx="8305800" cy="7171194"/>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Key Document 6. Guidelines for Approval of Temporary Exemptions 12_12_2023. Guidelines effective 12/12/23.</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Will also be posted to ERCOT EPS Metering Webpage as required by protocol. </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Provides updated guidance on what factors ERCOT will be considering during temporary exemption review.</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Some items that would previously be approved on a temporary exemption will be reported to ERCOT Legal for compliance review going forward.</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Examples of both temporary exemptions and compliance issues are described in the guidelines.</a:t>
            </a: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3605961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New or Other Business Items</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3" name="Rectangle 2"/>
          <p:cNvSpPr/>
          <p:nvPr/>
        </p:nvSpPr>
        <p:spPr>
          <a:xfrm>
            <a:off x="381000" y="914400"/>
            <a:ext cx="83058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Request for any new or other business items</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973527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Meeting Summary and Closing Remarks</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3" name="Rectangle 2"/>
          <p:cNvSpPr/>
          <p:nvPr/>
        </p:nvSpPr>
        <p:spPr>
          <a:xfrm>
            <a:off x="381000" y="914400"/>
            <a:ext cx="8001000" cy="2246769"/>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sz="2000" dirty="0">
                <a:hlinkClick r:id="rId3"/>
              </a:rPr>
              <a:t>https://www.ercot.com/calendar/12122023-MWG-Meeting-_-Webex</a:t>
            </a:r>
            <a:endParaRPr lang="en-US" sz="2000" dirty="0"/>
          </a:p>
          <a:p>
            <a:pPr marL="457200" lvl="2"/>
            <a:endParaRPr lang="en-US" sz="2000" dirty="0"/>
          </a:p>
        </p:txBody>
      </p:sp>
    </p:spTree>
    <p:extLst>
      <p:ext uri="{BB962C8B-B14F-4D97-AF65-F5344CB8AC3E}">
        <p14:creationId xmlns:p14="http://schemas.microsoft.com/office/powerpoint/2010/main" val="203671360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12399</TotalTime>
  <Words>430</Words>
  <Application>Microsoft Office PowerPoint</Application>
  <PresentationFormat>On-screen Show (4:3)</PresentationFormat>
  <Paragraphs>81</Paragraphs>
  <Slides>9</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TradeGothic LT</vt:lpstr>
      <vt:lpstr>1_Custom Design</vt:lpstr>
      <vt:lpstr>Office Theme</vt:lpstr>
      <vt:lpstr>PowerPoint Presentation</vt:lpstr>
      <vt:lpstr>Anti-Trust Admonition</vt:lpstr>
      <vt:lpstr>Chair/Vice Chair for 2024</vt:lpstr>
      <vt:lpstr>NPRR1197 Discussion</vt:lpstr>
      <vt:lpstr>SMOGRR028 Discussion</vt:lpstr>
      <vt:lpstr>SMOGRR027 </vt:lpstr>
      <vt:lpstr>Update to Temporary Exemption Approval Guidelines</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Maul, Donald</cp:lastModifiedBy>
  <cp:revision>344</cp:revision>
  <cp:lastPrinted>2016-01-21T20:53:15Z</cp:lastPrinted>
  <dcterms:created xsi:type="dcterms:W3CDTF">2016-01-21T15:20:31Z</dcterms:created>
  <dcterms:modified xsi:type="dcterms:W3CDTF">2023-12-06T18:28:11Z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2023-10-19T12:53:30Z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9cb86894-6c01-44dd-96c7-ac59748ed38e</vt:lpwstr>
  </property>
  <property fmtid="{D5CDD505-2E9C-101B-9397-08002B2CF9AE}" pid="9" name="MSIP_Label_7084cbda-52b8-46fb-a7b7-cb5bd465ed85_ContentBits">
    <vt:lpwstr>0</vt:lpwstr>
  </property>
</Properties>
</file>