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339" r:id="rId2"/>
    <p:sldMasterId id="2147484342" r:id="rId3"/>
    <p:sldMasterId id="2147484354" r:id="rId4"/>
  </p:sldMasterIdLst>
  <p:notesMasterIdLst>
    <p:notesMasterId r:id="rId14"/>
  </p:notesMasterIdLst>
  <p:handoutMasterIdLst>
    <p:handoutMasterId r:id="rId15"/>
  </p:handoutMasterIdLst>
  <p:sldIdLst>
    <p:sldId id="256" r:id="rId5"/>
    <p:sldId id="315" r:id="rId6"/>
    <p:sldId id="319" r:id="rId7"/>
    <p:sldId id="317" r:id="rId8"/>
    <p:sldId id="316" r:id="rId9"/>
    <p:sldId id="320" r:id="rId10"/>
    <p:sldId id="260" r:id="rId11"/>
    <p:sldId id="372" r:id="rId12"/>
    <p:sldId id="370" r:id="rId13"/>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054" autoAdjust="0"/>
    <p:restoredTop sz="86855" autoAdjust="0"/>
  </p:normalViewPr>
  <p:slideViewPr>
    <p:cSldViewPr>
      <p:cViewPr varScale="1">
        <p:scale>
          <a:sx n="58" d="100"/>
          <a:sy n="58" d="100"/>
        </p:scale>
        <p:origin x="1348" y="44"/>
      </p:cViewPr>
      <p:guideLst>
        <p:guide orient="horz" pos="2160"/>
        <p:guide pos="2880"/>
      </p:guideLst>
    </p:cSldViewPr>
  </p:slideViewPr>
  <p:outlineViewPr>
    <p:cViewPr>
      <p:scale>
        <a:sx n="33" d="100"/>
        <a:sy n="33" d="100"/>
      </p:scale>
      <p:origin x="0" y="-363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0" d="100"/>
          <a:sy n="70" d="100"/>
        </p:scale>
        <p:origin x="3048"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06" tIns="46652" rIns="93306" bIns="46652"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06" tIns="46652" rIns="93306" bIns="46652" rtlCol="0"/>
          <a:lstStyle>
            <a:lvl1pPr algn="r">
              <a:defRPr sz="1200"/>
            </a:lvl1pPr>
          </a:lstStyle>
          <a:p>
            <a:fld id="{656E9F4A-4066-491C-8F25-BCC5643327B9}" type="datetimeFigureOut">
              <a:rPr lang="en-US" smtClean="0"/>
              <a:t>11/13/2023</a:t>
            </a:fld>
            <a:endParaRPr lang="en-US" dirty="0"/>
          </a:p>
        </p:txBody>
      </p:sp>
      <p:sp>
        <p:nvSpPr>
          <p:cNvPr id="4" name="Footer Placeholder 3"/>
          <p:cNvSpPr>
            <a:spLocks noGrp="1"/>
          </p:cNvSpPr>
          <p:nvPr>
            <p:ph type="ftr" sz="quarter" idx="2"/>
          </p:nvPr>
        </p:nvSpPr>
        <p:spPr>
          <a:xfrm>
            <a:off x="1" y="8842031"/>
            <a:ext cx="3043343" cy="465455"/>
          </a:xfrm>
          <a:prstGeom prst="rect">
            <a:avLst/>
          </a:prstGeom>
        </p:spPr>
        <p:txBody>
          <a:bodyPr vert="horz" lIns="93306" tIns="46652" rIns="93306" bIns="4665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1"/>
            <a:ext cx="3043343" cy="465455"/>
          </a:xfrm>
          <a:prstGeom prst="rect">
            <a:avLst/>
          </a:prstGeom>
        </p:spPr>
        <p:txBody>
          <a:bodyPr vert="horz" lIns="93306" tIns="46652" rIns="93306" bIns="46652" rtlCol="0" anchor="b"/>
          <a:lstStyle>
            <a:lvl1pPr algn="r">
              <a:defRPr sz="1200"/>
            </a:lvl1pPr>
          </a:lstStyle>
          <a:p>
            <a:fld id="{0AAC5BAE-5329-436C-BB9D-CF26C62919CE}" type="slidenum">
              <a:rPr lang="en-US" smtClean="0"/>
              <a:t>‹#›</a:t>
            </a:fld>
            <a:endParaRPr lang="en-US" dirty="0"/>
          </a:p>
        </p:txBody>
      </p:sp>
    </p:spTree>
    <p:extLst>
      <p:ext uri="{BB962C8B-B14F-4D97-AF65-F5344CB8AC3E}">
        <p14:creationId xmlns:p14="http://schemas.microsoft.com/office/powerpoint/2010/main" val="136784800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06" tIns="46652" rIns="93306" bIns="46652" rtlCol="0"/>
          <a:lstStyle>
            <a:lvl1pPr algn="l">
              <a:defRPr sz="1200"/>
            </a:lvl1pPr>
          </a:lstStyle>
          <a:p>
            <a:endParaRPr lang="en-US" dirty="0"/>
          </a:p>
        </p:txBody>
      </p:sp>
      <p:sp>
        <p:nvSpPr>
          <p:cNvPr id="3" name="Date Placeholder 2"/>
          <p:cNvSpPr>
            <a:spLocks noGrp="1"/>
          </p:cNvSpPr>
          <p:nvPr>
            <p:ph type="dt" idx="1"/>
          </p:nvPr>
        </p:nvSpPr>
        <p:spPr>
          <a:xfrm>
            <a:off x="3978133" y="0"/>
            <a:ext cx="3043343" cy="465455"/>
          </a:xfrm>
          <a:prstGeom prst="rect">
            <a:avLst/>
          </a:prstGeom>
        </p:spPr>
        <p:txBody>
          <a:bodyPr vert="horz" lIns="93306" tIns="46652" rIns="93306" bIns="46652" rtlCol="0"/>
          <a:lstStyle>
            <a:lvl1pPr algn="r">
              <a:defRPr sz="1200"/>
            </a:lvl1pPr>
          </a:lstStyle>
          <a:p>
            <a:fld id="{A1447C23-70FF-4D54-8A37-93BEF4D37D87}" type="datetimeFigureOut">
              <a:rPr lang="en-US" smtClean="0"/>
              <a:t>11/13/2023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06" tIns="46652" rIns="93306" bIns="46652" rtlCol="0" anchor="ctr"/>
          <a:lstStyle/>
          <a:p>
            <a:endParaRPr lang="en-US" dirty="0"/>
          </a:p>
        </p:txBody>
      </p:sp>
      <p:sp>
        <p:nvSpPr>
          <p:cNvPr id="5" name="Notes Placeholder 4"/>
          <p:cNvSpPr>
            <a:spLocks noGrp="1"/>
          </p:cNvSpPr>
          <p:nvPr>
            <p:ph type="body" sz="quarter" idx="3"/>
          </p:nvPr>
        </p:nvSpPr>
        <p:spPr>
          <a:xfrm>
            <a:off x="702310" y="4421824"/>
            <a:ext cx="5618480" cy="4189095"/>
          </a:xfrm>
          <a:prstGeom prst="rect">
            <a:avLst/>
          </a:prstGeom>
        </p:spPr>
        <p:txBody>
          <a:bodyPr vert="horz" lIns="93306" tIns="46652" rIns="93306" bIns="4665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42031"/>
            <a:ext cx="3043343" cy="465455"/>
          </a:xfrm>
          <a:prstGeom prst="rect">
            <a:avLst/>
          </a:prstGeom>
        </p:spPr>
        <p:txBody>
          <a:bodyPr vert="horz" lIns="93306" tIns="46652" rIns="93306" bIns="4665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5455"/>
          </a:xfrm>
          <a:prstGeom prst="rect">
            <a:avLst/>
          </a:prstGeom>
        </p:spPr>
        <p:txBody>
          <a:bodyPr vert="horz" lIns="93306" tIns="46652" rIns="93306" bIns="46652" rtlCol="0" anchor="b"/>
          <a:lstStyle>
            <a:lvl1pPr algn="r">
              <a:defRPr sz="1200"/>
            </a:lvl1pPr>
          </a:lstStyle>
          <a:p>
            <a:fld id="{3938A51B-00BD-480F-A961-AEEFF753F556}" type="slidenum">
              <a:rPr lang="en-US" smtClean="0"/>
              <a:t>‹#›</a:t>
            </a:fld>
            <a:endParaRPr lang="en-US" dirty="0"/>
          </a:p>
        </p:txBody>
      </p:sp>
    </p:spTree>
    <p:extLst>
      <p:ext uri="{BB962C8B-B14F-4D97-AF65-F5344CB8AC3E}">
        <p14:creationId xmlns:p14="http://schemas.microsoft.com/office/powerpoint/2010/main" val="147753332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938A51B-00BD-480F-A961-AEEFF753F556}" type="slidenum">
              <a:rPr lang="en-US" smtClean="0"/>
              <a:t>1</a:t>
            </a:fld>
            <a:endParaRPr lang="en-US" dirty="0"/>
          </a:p>
        </p:txBody>
      </p:sp>
    </p:spTree>
    <p:extLst>
      <p:ext uri="{BB962C8B-B14F-4D97-AF65-F5344CB8AC3E}">
        <p14:creationId xmlns:p14="http://schemas.microsoft.com/office/powerpoint/2010/main" val="1722881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Footer Placeholder 4"/>
          <p:cNvSpPr>
            <a:spLocks noGrp="1"/>
          </p:cNvSpPr>
          <p:nvPr>
            <p:ph type="ftr" sz="quarter" idx="4"/>
          </p:nvPr>
        </p:nvSpPr>
        <p:spPr/>
        <p:txBody>
          <a:bodyPr/>
          <a:lstStyle/>
          <a:p>
            <a:endParaRPr lang="en-US" dirty="0"/>
          </a:p>
        </p:txBody>
      </p:sp>
      <p:sp>
        <p:nvSpPr>
          <p:cNvPr id="6" name="Slide Number Placeholder 5"/>
          <p:cNvSpPr>
            <a:spLocks noGrp="1"/>
          </p:cNvSpPr>
          <p:nvPr>
            <p:ph type="sldNum" sz="quarter" idx="5"/>
          </p:nvPr>
        </p:nvSpPr>
        <p:spPr/>
        <p:txBody>
          <a:bodyPr/>
          <a:lstStyle/>
          <a:p>
            <a:fld id="{3938A51B-00BD-480F-A961-AEEFF753F556}" type="slidenum">
              <a:rPr lang="en-US" smtClean="0"/>
              <a:t>2</a:t>
            </a:fld>
            <a:endParaRPr lang="en-US" dirty="0"/>
          </a:p>
        </p:txBody>
      </p:sp>
    </p:spTree>
    <p:extLst>
      <p:ext uri="{BB962C8B-B14F-4D97-AF65-F5344CB8AC3E}">
        <p14:creationId xmlns:p14="http://schemas.microsoft.com/office/powerpoint/2010/main" val="1131833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457200" rtl="0" eaLnBrk="1" fontAlgn="base" latinLnBrk="0" hangingPunct="1">
              <a:lnSpc>
                <a:spcPct val="100000"/>
              </a:lnSpc>
              <a:spcBef>
                <a:spcPct val="0"/>
              </a:spcBef>
              <a:spcAft>
                <a:spcPct val="0"/>
              </a:spcAft>
              <a:buClrTx/>
              <a:buSzTx/>
              <a:buFontTx/>
              <a:buNone/>
              <a:tabLst/>
              <a:defRPr/>
            </a:pPr>
            <a:fld id="{DEEEA60B-7622-4EC2-8DF7-099F1D6081DA}" type="slidenum">
              <a:rPr kumimoji="0" lang="en-US"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4572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13122816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F21EDB76-CD43-480E-8EA0-CC06EF22C0A1}" type="slidenum">
              <a:rPr kumimoji="0" lang="en-US" sz="14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6" name="Rectangle 5"/>
          <p:cNvSpPr>
            <a:spLocks noGrp="1" noChangeArrowheads="1"/>
          </p:cNvSpPr>
          <p:nvPr>
            <p:ph type="ftr" sz="quarter" idx="11"/>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Retail Market Training Task Force</a:t>
            </a:r>
          </a:p>
        </p:txBody>
      </p:sp>
      <p:sp>
        <p:nvSpPr>
          <p:cNvPr id="7" name="Rectangle 4"/>
          <p:cNvSpPr>
            <a:spLocks noGrp="1" noChangeArrowheads="1"/>
          </p:cNvSpPr>
          <p:nvPr>
            <p:ph type="dt" sz="half" idx="12"/>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Update to RMS</a:t>
            </a:r>
          </a:p>
        </p:txBody>
      </p:sp>
    </p:spTree>
    <p:extLst>
      <p:ext uri="{BB962C8B-B14F-4D97-AF65-F5344CB8AC3E}">
        <p14:creationId xmlns:p14="http://schemas.microsoft.com/office/powerpoint/2010/main" val="508220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a:t>1/9/2018</a:t>
            </a:r>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December TAC &amp; Board of Directors Update </a:t>
            </a:r>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DEDA31E-5185-4CB0-88E0-309A957138BF}" type="slidenum">
              <a:rPr lang="en-US" smtClean="0"/>
              <a:t>‹#›</a:t>
            </a:fld>
            <a:endParaRPr lang="en-US" dirty="0"/>
          </a:p>
        </p:txBody>
      </p:sp>
    </p:spTree>
    <p:extLst>
      <p:ext uri="{BB962C8B-B14F-4D97-AF65-F5344CB8AC3E}">
        <p14:creationId xmlns:p14="http://schemas.microsoft.com/office/powerpoint/2010/main" val="4137815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1/9/2018</a:t>
            </a:r>
            <a:endParaRPr lang="en-US" dirty="0"/>
          </a:p>
        </p:txBody>
      </p:sp>
      <p:sp>
        <p:nvSpPr>
          <p:cNvPr id="6" name="Footer Placeholder 5"/>
          <p:cNvSpPr>
            <a:spLocks noGrp="1"/>
          </p:cNvSpPr>
          <p:nvPr>
            <p:ph type="ftr" sz="quarter" idx="11"/>
          </p:nvPr>
        </p:nvSpPr>
        <p:spPr/>
        <p:txBody>
          <a:bodyPr/>
          <a:lstStyle/>
          <a:p>
            <a:r>
              <a:rPr lang="en-US"/>
              <a:t>December TAC &amp; Board of Directors Update </a:t>
            </a:r>
            <a:endParaRPr lang="en-US" dirty="0"/>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2449675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endParaRPr lang="en-US" dirty="0"/>
          </a:p>
        </p:txBody>
      </p:sp>
      <p:sp>
        <p:nvSpPr>
          <p:cNvPr id="5" name="Footer Placeholder 4"/>
          <p:cNvSpPr>
            <a:spLocks noGrp="1"/>
          </p:cNvSpPr>
          <p:nvPr>
            <p:ph type="ftr" sz="quarter" idx="11"/>
          </p:nvPr>
        </p:nvSpPr>
        <p:spPr/>
        <p:txBody>
          <a:bodyPr/>
          <a:lstStyle/>
          <a:p>
            <a:r>
              <a:rPr lang="en-US"/>
              <a:t>December TAC &amp; Board of Directors Update </a:t>
            </a:r>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19043406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1/9/2018</a:t>
            </a:r>
            <a:endParaRPr lang="en-US" dirty="0"/>
          </a:p>
        </p:txBody>
      </p:sp>
      <p:sp>
        <p:nvSpPr>
          <p:cNvPr id="5" name="Footer Placeholder 4"/>
          <p:cNvSpPr>
            <a:spLocks noGrp="1"/>
          </p:cNvSpPr>
          <p:nvPr>
            <p:ph type="ftr" sz="quarter" idx="11"/>
          </p:nvPr>
        </p:nvSpPr>
        <p:spPr/>
        <p:txBody>
          <a:bodyPr/>
          <a:lstStyle/>
          <a:p>
            <a:r>
              <a:rPr lang="en-US"/>
              <a:t>December TAC &amp; Board of Directors Update </a:t>
            </a:r>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664881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3124200" y="6194425"/>
            <a:ext cx="2895600" cy="200025"/>
          </a:xfrm>
        </p:spPr>
        <p:txBody>
          <a:bodyPr/>
          <a:lstStyle>
            <a:lvl1pPr algn="ctr">
              <a:defRPr sz="1200">
                <a:solidFill>
                  <a:schemeClr val="tx1">
                    <a:tint val="75000"/>
                  </a:schemeClr>
                </a:solidFill>
              </a:defRPr>
            </a:lvl1pPr>
          </a:lstStyle>
          <a:p>
            <a:pPr>
              <a:defRPr/>
            </a:pPr>
            <a:r>
              <a:rPr lang="en-US"/>
              <a:t>Hello I'm a slide</a:t>
            </a:r>
            <a:endParaRPr lang="en-US" dirty="0"/>
          </a:p>
        </p:txBody>
      </p:sp>
    </p:spTree>
    <p:extLst>
      <p:ext uri="{BB962C8B-B14F-4D97-AF65-F5344CB8AC3E}">
        <p14:creationId xmlns:p14="http://schemas.microsoft.com/office/powerpoint/2010/main" val="33531134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9013"/>
            <a:ext cx="2133600" cy="365125"/>
          </a:xfrm>
          <a:prstGeom prst="rect">
            <a:avLst/>
          </a:prstGeom>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94754E99-A0E5-4899-94D8-C73D0E406896}" type="slidenum">
              <a:rPr lang="en-US" altLang="en-US" sz="1200" smtClean="0"/>
              <a:pPr algn="r" eaLnBrk="1" hangingPunct="1">
                <a:defRPr/>
              </a:pPr>
              <a:t>‹#›</a:t>
            </a:fld>
            <a:endParaRPr lang="en-US" altLang="en-US" sz="1200"/>
          </a:p>
        </p:txBody>
      </p:sp>
      <p:sp>
        <p:nvSpPr>
          <p:cNvPr id="3" name="Footer Placeholder 4"/>
          <p:cNvSpPr>
            <a:spLocks noGrp="1"/>
          </p:cNvSpPr>
          <p:nvPr>
            <p:ph type="ftr" sz="quarter" idx="10"/>
          </p:nvPr>
        </p:nvSpPr>
        <p:spPr>
          <a:xfrm>
            <a:off x="3124200" y="6194425"/>
            <a:ext cx="2895600" cy="200025"/>
          </a:xfrm>
        </p:spPr>
        <p:txBody>
          <a:bodyPr/>
          <a:lstStyle>
            <a:lvl1pPr algn="ctr">
              <a:defRPr sz="1200">
                <a:solidFill>
                  <a:schemeClr val="tx1">
                    <a:tint val="75000"/>
                  </a:schemeClr>
                </a:solidFill>
              </a:defRPr>
            </a:lvl1pPr>
          </a:lstStyle>
          <a:p>
            <a:pPr>
              <a:defRPr/>
            </a:pPr>
            <a:r>
              <a:rPr lang="en-US"/>
              <a:t>Hello I'm a slide</a:t>
            </a:r>
            <a:endParaRPr lang="en-US" dirty="0"/>
          </a:p>
        </p:txBody>
      </p:sp>
    </p:spTree>
    <p:extLst>
      <p:ext uri="{BB962C8B-B14F-4D97-AF65-F5344CB8AC3E}">
        <p14:creationId xmlns:p14="http://schemas.microsoft.com/office/powerpoint/2010/main" val="11643073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3" name="Straight Connector 2"/>
          <p:cNvCxnSpPr/>
          <p:nvPr userDrawn="1"/>
        </p:nvCxnSpPr>
        <p:spPr>
          <a:xfrm>
            <a:off x="247650" y="641350"/>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 name="Slide Number Placeholder 6"/>
          <p:cNvSpPr txBox="1">
            <a:spLocks/>
          </p:cNvSpPr>
          <p:nvPr userDrawn="1"/>
        </p:nvSpPr>
        <p:spPr>
          <a:xfrm>
            <a:off x="6705600" y="6202363"/>
            <a:ext cx="2133600" cy="182562"/>
          </a:xfrm>
          <a:prstGeom prst="rect">
            <a:avLst/>
          </a:prstGeom>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F7754F16-BD6A-4448-A728-D47AE01157D9}" type="slidenum">
              <a:rPr lang="en-US" altLang="en-US" sz="1200" smtClean="0"/>
              <a:pPr algn="r" eaLnBrk="1" hangingPunct="1">
                <a:defRPr/>
              </a:pPr>
              <a:t>‹#›</a:t>
            </a:fld>
            <a:endParaRPr lang="en-US" altLang="en-US" sz="1200"/>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a:t>Click to edit Master title style</a:t>
            </a:r>
          </a:p>
        </p:txBody>
      </p:sp>
      <p:sp>
        <p:nvSpPr>
          <p:cNvPr id="5" name="Footer Placeholder 4"/>
          <p:cNvSpPr>
            <a:spLocks noGrp="1"/>
          </p:cNvSpPr>
          <p:nvPr>
            <p:ph type="ftr" sz="quarter" idx="10"/>
          </p:nvPr>
        </p:nvSpPr>
        <p:spPr>
          <a:xfrm>
            <a:off x="3124200" y="6194425"/>
            <a:ext cx="2895600" cy="200025"/>
          </a:xfrm>
        </p:spPr>
        <p:txBody>
          <a:bodyPr/>
          <a:lstStyle>
            <a:lvl1pPr algn="ctr">
              <a:defRPr sz="1200">
                <a:solidFill>
                  <a:schemeClr val="tx1">
                    <a:tint val="75000"/>
                  </a:schemeClr>
                </a:solidFill>
              </a:defRPr>
            </a:lvl1pPr>
          </a:lstStyle>
          <a:p>
            <a:pPr>
              <a:defRPr/>
            </a:pPr>
            <a:r>
              <a:rPr lang="en-US"/>
              <a:t>Hello I'm a slide</a:t>
            </a:r>
            <a:endParaRPr lang="en-US" dirty="0"/>
          </a:p>
        </p:txBody>
      </p:sp>
    </p:spTree>
    <p:extLst>
      <p:ext uri="{BB962C8B-B14F-4D97-AF65-F5344CB8AC3E}">
        <p14:creationId xmlns:p14="http://schemas.microsoft.com/office/powerpoint/2010/main" val="14733888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20367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fld id="{3185C669-FB09-4A92-913B-0BA846DAB37C}" type="slidenum">
              <a:rPr kumimoji="0" lang="en-US" sz="14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4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 name="Rectangle 5"/>
          <p:cNvSpPr>
            <a:spLocks noGrp="1" noChangeArrowheads="1"/>
          </p:cNvSpPr>
          <p:nvPr>
            <p:ph type="ftr" sz="quarter" idx="11"/>
          </p:nvPr>
        </p:nvSpPr>
        <p:spPr>
          <a:ln/>
        </p:spPr>
        <p:txBody>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Retail Market Training Task Force</a:t>
            </a:r>
          </a:p>
        </p:txBody>
      </p:sp>
      <p:sp>
        <p:nvSpPr>
          <p:cNvPr id="6" name="Rectangle 4"/>
          <p:cNvSpPr>
            <a:spLocks noGrp="1" noChangeArrowheads="1"/>
          </p:cNvSpPr>
          <p:nvPr>
            <p:ph type="dt" sz="half" idx="12"/>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mn-ea"/>
                <a:cs typeface="+mn-cs"/>
              </a:rPr>
              <a:t>Update to RMS</a:t>
            </a:r>
          </a:p>
        </p:txBody>
      </p:sp>
    </p:spTree>
    <p:extLst>
      <p:ext uri="{BB962C8B-B14F-4D97-AF65-F5344CB8AC3E}">
        <p14:creationId xmlns:p14="http://schemas.microsoft.com/office/powerpoint/2010/main" val="312175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5764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303108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DEDA31E-5185-4CB0-88E0-309A957138BF}"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428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1147860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1/9/2018</a:t>
            </a:r>
            <a:endParaRPr lang="en-US" dirty="0"/>
          </a:p>
        </p:txBody>
      </p:sp>
      <p:sp>
        <p:nvSpPr>
          <p:cNvPr id="8" name="Footer Placeholder 7"/>
          <p:cNvSpPr>
            <a:spLocks noGrp="1"/>
          </p:cNvSpPr>
          <p:nvPr>
            <p:ph type="ftr" sz="quarter" idx="11"/>
          </p:nvPr>
        </p:nvSpPr>
        <p:spPr/>
        <p:txBody>
          <a:bodyPr/>
          <a:lstStyle/>
          <a:p>
            <a:r>
              <a:rPr lang="en-US"/>
              <a:t>December TAC &amp; Board of Directors Update </a:t>
            </a:r>
            <a:endParaRPr lang="en-US" dirty="0"/>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490508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1/9/2018</a:t>
            </a:r>
            <a:endParaRPr lang="en-US" dirty="0"/>
          </a:p>
        </p:txBody>
      </p:sp>
      <p:sp>
        <p:nvSpPr>
          <p:cNvPr id="4" name="Footer Placeholder 3"/>
          <p:cNvSpPr>
            <a:spLocks noGrp="1"/>
          </p:cNvSpPr>
          <p:nvPr>
            <p:ph type="ftr" sz="quarter" idx="11"/>
          </p:nvPr>
        </p:nvSpPr>
        <p:spPr/>
        <p:txBody>
          <a:bodyPr/>
          <a:lstStyle/>
          <a:p>
            <a:r>
              <a:rPr lang="en-US"/>
              <a:t>December TAC &amp; Board of Directors Update </a:t>
            </a:r>
            <a:endParaRPr lang="en-US" dirty="0"/>
          </a:p>
        </p:txBody>
      </p:sp>
      <p:sp>
        <p:nvSpPr>
          <p:cNvPr id="5" name="Slide Number Placeholder 4"/>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137033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a:t>1/9/2018</a:t>
            </a:r>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December TAC &amp; Board of Directors Update </a:t>
            </a:r>
            <a:endParaRPr lang="en-US" dirty="0"/>
          </a:p>
        </p:txBody>
      </p:sp>
      <p:sp>
        <p:nvSpPr>
          <p:cNvPr id="9" name="Slide Number Placeholder 8"/>
          <p:cNvSpPr>
            <a:spLocks noGrp="1"/>
          </p:cNvSpPr>
          <p:nvPr>
            <p:ph type="sldNum" sz="quarter" idx="12"/>
          </p:nvPr>
        </p:nvSpPr>
        <p:spPr/>
        <p:txBody>
          <a:bodyPr/>
          <a:lstStyle/>
          <a:p>
            <a:fld id="{EDEDA31E-5185-4CB0-88E0-309A957138BF}" type="slidenum">
              <a:rPr lang="en-US" smtClean="0"/>
              <a:t>‹#›</a:t>
            </a:fld>
            <a:endParaRPr lang="en-US" dirty="0"/>
          </a:p>
        </p:txBody>
      </p:sp>
    </p:spTree>
    <p:extLst>
      <p:ext uri="{BB962C8B-B14F-4D97-AF65-F5344CB8AC3E}">
        <p14:creationId xmlns:p14="http://schemas.microsoft.com/office/powerpoint/2010/main" val="22820032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EE74527-A6B7-4978-8CA2-A96E52BABC27}" type="slidenum">
              <a:rPr lang="en-US"/>
              <a:pPr>
                <a:defRPr/>
              </a:pPr>
              <a:t>‹#›</a:t>
            </a:fld>
            <a:endParaRPr lang="en-US" dirty="0"/>
          </a:p>
        </p:txBody>
      </p:sp>
      <p:sp>
        <p:nvSpPr>
          <p:cNvPr id="23559" name="Rectangle 7"/>
          <p:cNvSpPr>
            <a:spLocks noChangeArrowheads="1"/>
          </p:cNvSpPr>
          <p:nvPr userDrawn="1"/>
        </p:nvSpPr>
        <p:spPr bwMode="auto">
          <a:xfrm>
            <a:off x="0" y="6235700"/>
            <a:ext cx="9144000" cy="622300"/>
          </a:xfrm>
          <a:prstGeom prst="rect">
            <a:avLst/>
          </a:prstGeom>
          <a:solidFill>
            <a:srgbClr val="ECECE2"/>
          </a:solidFill>
          <a:ln w="9525">
            <a:noFill/>
            <a:miter lim="800000"/>
            <a:headEnd/>
            <a:tailEnd/>
          </a:ln>
          <a:effectLst/>
        </p:spPr>
        <p:txBody>
          <a:bodyPr wrap="none" anchor="ctr"/>
          <a:lstStyle/>
          <a:p>
            <a:pPr>
              <a:defRPr/>
            </a:pPr>
            <a:endParaRPr lang="en-US" dirty="0"/>
          </a:p>
        </p:txBody>
      </p:sp>
      <p:sp>
        <p:nvSpPr>
          <p:cNvPr id="1029" name="Rectangle 2"/>
          <p:cNvSpPr>
            <a:spLocks noGrp="1" noChangeArrowheads="1"/>
          </p:cNvSpPr>
          <p:nvPr>
            <p:ph type="title"/>
          </p:nvPr>
        </p:nvSpPr>
        <p:spPr bwMode="auto">
          <a:xfrm>
            <a:off x="152400" y="0"/>
            <a:ext cx="86868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r>
              <a:rPr lang="en-US"/>
              <a:t>Retail Market Training Task Force</a:t>
            </a:r>
          </a:p>
        </p:txBody>
      </p:sp>
      <p:sp>
        <p:nvSpPr>
          <p:cNvPr id="23563" name="Line 11"/>
          <p:cNvSpPr>
            <a:spLocks noChangeShapeType="1"/>
          </p:cNvSpPr>
          <p:nvPr userDrawn="1"/>
        </p:nvSpPr>
        <p:spPr bwMode="auto">
          <a:xfrm>
            <a:off x="1069975" y="6457950"/>
            <a:ext cx="0" cy="219075"/>
          </a:xfrm>
          <a:prstGeom prst="line">
            <a:avLst/>
          </a:prstGeom>
          <a:noFill/>
          <a:ln w="9525">
            <a:solidFill>
              <a:schemeClr val="tx1"/>
            </a:solidFill>
            <a:round/>
            <a:headEnd/>
            <a:tailEnd/>
          </a:ln>
          <a:effectLst/>
        </p:spPr>
        <p:txBody>
          <a:bodyPr/>
          <a:lstStyle/>
          <a:p>
            <a:pPr>
              <a:defRPr/>
            </a:pPr>
            <a:endParaRPr lang="en-US" dirty="0"/>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r>
              <a:rPr lang="en-US"/>
              <a:t>Update to RMS</a:t>
            </a:r>
          </a:p>
        </p:txBody>
      </p:sp>
      <p:sp>
        <p:nvSpPr>
          <p:cNvPr id="23564" name="Line 12"/>
          <p:cNvSpPr>
            <a:spLocks noChangeShapeType="1"/>
          </p:cNvSpPr>
          <p:nvPr userDrawn="1"/>
        </p:nvSpPr>
        <p:spPr bwMode="auto">
          <a:xfrm>
            <a:off x="0" y="673100"/>
            <a:ext cx="9144000" cy="0"/>
          </a:xfrm>
          <a:prstGeom prst="line">
            <a:avLst/>
          </a:prstGeom>
          <a:noFill/>
          <a:ln w="57150">
            <a:solidFill>
              <a:schemeClr val="hlink"/>
            </a:solidFill>
            <a:round/>
            <a:headEnd/>
            <a:tailEnd/>
          </a:ln>
          <a:effectLst/>
        </p:spPr>
        <p:txBody>
          <a:bodyPr/>
          <a:lstStyle/>
          <a:p>
            <a:pPr>
              <a:defRPr/>
            </a:pPr>
            <a:endParaRPr lang="en-US" dirty="0"/>
          </a:p>
        </p:txBody>
      </p:sp>
      <p:sp>
        <p:nvSpPr>
          <p:cNvPr id="23565" name="Rectangle 13"/>
          <p:cNvSpPr>
            <a:spLocks noChangeArrowheads="1"/>
          </p:cNvSpPr>
          <p:nvPr/>
        </p:nvSpPr>
        <p:spPr bwMode="auto">
          <a:xfrm>
            <a:off x="3429000" y="6477000"/>
            <a:ext cx="2514600" cy="457200"/>
          </a:xfrm>
          <a:prstGeom prst="rect">
            <a:avLst/>
          </a:prstGeom>
          <a:noFill/>
          <a:ln w="9525">
            <a:noFill/>
            <a:miter lim="800000"/>
            <a:headEnd/>
            <a:tailEnd/>
          </a:ln>
          <a:effectLst/>
        </p:spPr>
        <p:txBody>
          <a:bodyPr/>
          <a:lstStyle/>
          <a:p>
            <a:pPr algn="ctr">
              <a:defRPr/>
            </a:pPr>
            <a:fld id="{30AE3F6D-6E55-4F4D-8DFA-3811BE74B05E}" type="slidenum">
              <a:rPr lang="en-US" sz="1200"/>
              <a:pPr algn="ctr">
                <a:defRPr/>
              </a:pPr>
              <a:t>‹#›</a:t>
            </a:fld>
            <a:endParaRPr lang="en-US" sz="1200" dirty="0"/>
          </a:p>
        </p:txBody>
      </p:sp>
    </p:spTree>
    <p:extLst>
      <p:ext uri="{BB962C8B-B14F-4D97-AF65-F5344CB8AC3E}">
        <p14:creationId xmlns:p14="http://schemas.microsoft.com/office/powerpoint/2010/main" val="2145847592"/>
      </p:ext>
    </p:extLst>
  </p:cSld>
  <p:clrMap bg1="lt1" tx1="dk1" bg2="lt2" tx2="dk2" accent1="accent1" accent2="accent2" accent3="accent3" accent4="accent4" accent5="accent5" accent6="accent6" hlink="hlink" folHlink="folHlink"/>
  <p:sldLayoutIdLst>
    <p:sldLayoutId id="2147484340" r:id="rId1"/>
    <p:sldLayoutId id="2147484341" r:id="rId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en-US"/>
              <a:t>1/9/2018</a:t>
            </a:r>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December TAC &amp; Board of Directors Update </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DEDA31E-5185-4CB0-88E0-309A957138BF}"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3548527"/>
      </p:ext>
    </p:extLst>
  </p:cSld>
  <p:clrMap bg1="lt1" tx1="dk1" bg2="lt2" tx2="dk2" accent1="accent1" accent2="accent2" accent3="accent3" accent4="accent4" accent5="accent5" accent6="accent6" hlink="hlink" folHlink="folHlink"/>
  <p:sldLayoutIdLst>
    <p:sldLayoutId id="2147484343" r:id="rId1"/>
    <p:sldLayoutId id="2147484344" r:id="rId2"/>
    <p:sldLayoutId id="2147484345" r:id="rId3"/>
    <p:sldLayoutId id="2147484346" r:id="rId4"/>
    <p:sldLayoutId id="2147484347" r:id="rId5"/>
    <p:sldLayoutId id="2147484348" r:id="rId6"/>
    <p:sldLayoutId id="2147484349" r:id="rId7"/>
    <p:sldLayoutId id="2147484350" r:id="rId8"/>
    <p:sldLayoutId id="2147484351" r:id="rId9"/>
    <p:sldLayoutId id="2147484352" r:id="rId10"/>
    <p:sldLayoutId id="2147484353" r:id="rId11"/>
  </p:sldLayoutIdLst>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2" name="Picture 11"/>
          <p:cNvPicPr>
            <a:picLocks/>
          </p:cNvPicPr>
          <p:nvPr userDrawn="1"/>
        </p:nvPicPr>
        <p:blipFill rotWithShape="1">
          <a:blip r:embed="rId6"/>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r>
              <a:rPr lang="en-US"/>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B58EF099-2B0E-49FB-A308-8F2246FAE503}" type="slidenum">
              <a:rPr lang="en-US" altLang="en-US"/>
              <a:pPr>
                <a:defRPr/>
              </a:pPr>
              <a:t>‹#›</a:t>
            </a:fld>
            <a:endParaRPr lang="en-US" altLang="en-US"/>
          </a:p>
        </p:txBody>
      </p:sp>
    </p:spTree>
    <p:extLst>
      <p:ext uri="{BB962C8B-B14F-4D97-AF65-F5344CB8AC3E}">
        <p14:creationId xmlns:p14="http://schemas.microsoft.com/office/powerpoint/2010/main" val="4064224962"/>
      </p:ext>
    </p:extLst>
  </p:cSld>
  <p:clrMap bg1="lt1" tx1="dk1" bg2="lt2" tx2="dk2" accent1="accent1" accent2="accent2" accent3="accent3" accent4="accent4" accent5="accent5" accent6="accent6" hlink="hlink" folHlink="folHlink"/>
  <p:sldLayoutIdLst>
    <p:sldLayoutId id="2147484355" r:id="rId1"/>
    <p:sldLayoutId id="2147484356" r:id="rId2"/>
    <p:sldLayoutId id="2147484357" r:id="rId3"/>
    <p:sldLayoutId id="2147484358" r:id="rId4"/>
  </p:sldLayoutIdLst>
  <p:hf sldNum="0"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447800"/>
            <a:ext cx="8000999" cy="1981200"/>
          </a:xfrm>
        </p:spPr>
        <p:txBody>
          <a:bodyPr>
            <a:normAutofit/>
          </a:bodyPr>
          <a:lstStyle/>
          <a:p>
            <a:pPr algn="ctr"/>
            <a:r>
              <a:rPr lang="en-US" sz="4000" b="1" dirty="0"/>
              <a:t>RMS   </a:t>
            </a:r>
            <a:br>
              <a:rPr lang="en-US" sz="4000" b="1" dirty="0"/>
            </a:br>
            <a:r>
              <a:rPr lang="en-US" sz="4000" b="1" dirty="0"/>
              <a:t>Update to TAC</a:t>
            </a:r>
          </a:p>
        </p:txBody>
      </p:sp>
      <p:sp>
        <p:nvSpPr>
          <p:cNvPr id="3" name="Subtitle 2"/>
          <p:cNvSpPr>
            <a:spLocks noGrp="1"/>
          </p:cNvSpPr>
          <p:nvPr>
            <p:ph type="subTitle" idx="1"/>
          </p:nvPr>
        </p:nvSpPr>
        <p:spPr>
          <a:xfrm>
            <a:off x="1142999" y="4191000"/>
            <a:ext cx="7467599" cy="1487980"/>
          </a:xfrm>
        </p:spPr>
        <p:txBody>
          <a:bodyPr>
            <a:normAutofit fontScale="25000" lnSpcReduction="20000"/>
          </a:bodyPr>
          <a:lstStyle/>
          <a:p>
            <a:endParaRPr lang="en-US" dirty="0"/>
          </a:p>
          <a:p>
            <a:r>
              <a:rPr lang="en-US" sz="6400" b="1" dirty="0">
                <a:latin typeface="+mn-lt"/>
              </a:rPr>
              <a:t>Debbie mckeever                                JOHN SCHATZ				</a:t>
            </a:r>
          </a:p>
          <a:p>
            <a:r>
              <a:rPr lang="en-US" sz="6400" b="1" dirty="0">
                <a:latin typeface="+mn-lt"/>
              </a:rPr>
              <a:t>Oncor                                                 Luminant Generation</a:t>
            </a:r>
          </a:p>
          <a:p>
            <a:r>
              <a:rPr lang="en-US" sz="6400" b="1" dirty="0">
                <a:latin typeface="+mn-lt"/>
              </a:rPr>
              <a:t>RMS CHAIR                                           RMS VICE CHAIR</a:t>
            </a:r>
          </a:p>
        </p:txBody>
      </p:sp>
      <p:sp>
        <p:nvSpPr>
          <p:cNvPr id="4" name="TextBox 3"/>
          <p:cNvSpPr txBox="1"/>
          <p:nvPr/>
        </p:nvSpPr>
        <p:spPr>
          <a:xfrm>
            <a:off x="6096000" y="5867400"/>
            <a:ext cx="2057486" cy="369332"/>
          </a:xfrm>
          <a:prstGeom prst="rect">
            <a:avLst/>
          </a:prstGeom>
          <a:noFill/>
        </p:spPr>
        <p:txBody>
          <a:bodyPr wrap="none" rtlCol="0">
            <a:spAutoFit/>
          </a:bodyPr>
          <a:lstStyle/>
          <a:p>
            <a:r>
              <a:rPr lang="en-US" b="1" dirty="0">
                <a:solidFill>
                  <a:schemeClr val="tx1">
                    <a:lumMod val="50000"/>
                    <a:lumOff val="50000"/>
                  </a:schemeClr>
                </a:solidFill>
                <a:latin typeface="+mj-lt"/>
              </a:rPr>
              <a:t>July 25 TAC Meeting </a:t>
            </a:r>
          </a:p>
        </p:txBody>
      </p:sp>
    </p:spTree>
    <p:extLst>
      <p:ext uri="{BB962C8B-B14F-4D97-AF65-F5344CB8AC3E}">
        <p14:creationId xmlns:p14="http://schemas.microsoft.com/office/powerpoint/2010/main" val="86524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79C4C-2D7C-4A97-A3BF-B31BC9119947}"/>
              </a:ext>
            </a:extLst>
          </p:cNvPr>
          <p:cNvSpPr>
            <a:spLocks noGrp="1"/>
          </p:cNvSpPr>
          <p:nvPr>
            <p:ph type="title"/>
          </p:nvPr>
        </p:nvSpPr>
        <p:spPr>
          <a:xfrm>
            <a:off x="228600" y="228600"/>
            <a:ext cx="8839200" cy="762000"/>
          </a:xfrm>
        </p:spPr>
        <p:txBody>
          <a:bodyPr>
            <a:noAutofit/>
          </a:bodyPr>
          <a:lstStyle/>
          <a:p>
            <a:r>
              <a:rPr lang="en-US" sz="2800" dirty="0"/>
              <a:t>Suspend Business and Residential Annual Validation for 2024</a:t>
            </a:r>
            <a:endParaRPr lang="en-US" sz="3200" dirty="0"/>
          </a:p>
        </p:txBody>
      </p:sp>
      <p:sp>
        <p:nvSpPr>
          <p:cNvPr id="3" name="Content Placeholder 2">
            <a:extLst>
              <a:ext uri="{FF2B5EF4-FFF2-40B4-BE49-F238E27FC236}">
                <a16:creationId xmlns:a16="http://schemas.microsoft.com/office/drawing/2014/main" id="{0192DFF9-C857-4D04-A93A-8B7F82FD5585}"/>
              </a:ext>
            </a:extLst>
          </p:cNvPr>
          <p:cNvSpPr>
            <a:spLocks noGrp="1"/>
          </p:cNvSpPr>
          <p:nvPr>
            <p:ph idx="1"/>
          </p:nvPr>
        </p:nvSpPr>
        <p:spPr>
          <a:xfrm>
            <a:off x="228600" y="1066800"/>
            <a:ext cx="8763000" cy="5181600"/>
          </a:xfrm>
        </p:spPr>
        <p:txBody>
          <a:bodyPr>
            <a:noAutofit/>
          </a:bodyPr>
          <a:lstStyle/>
          <a:p>
            <a:r>
              <a:rPr lang="en-US" dirty="0"/>
              <a:t>June 6, RMS Meeting, RMS approved… </a:t>
            </a:r>
          </a:p>
          <a:p>
            <a:endParaRPr lang="en-US" sz="1000" i="1" dirty="0"/>
          </a:p>
          <a:p>
            <a:r>
              <a:rPr lang="en-US" i="1" dirty="0"/>
              <a:t>Suspension of 2024 Business and Residential Annual Validation - to approve   ERCOT's suspension of 2024's Business and Residential Annual Validation until 2025</a:t>
            </a:r>
          </a:p>
          <a:p>
            <a:endParaRPr lang="en-US" sz="900" dirty="0"/>
          </a:p>
          <a:p>
            <a:r>
              <a:rPr lang="en-US" dirty="0"/>
              <a:t>Primary benefits of suspending Annual Validation for 2024</a:t>
            </a:r>
          </a:p>
          <a:p>
            <a:pPr marL="201168" lvl="1" indent="0">
              <a:buNone/>
            </a:pPr>
            <a:r>
              <a:rPr lang="en-US" sz="2000" dirty="0"/>
              <a:t>  Reduction of Resource Constraints…</a:t>
            </a:r>
          </a:p>
          <a:p>
            <a:pPr lvl="3"/>
            <a:r>
              <a:rPr lang="en-US" sz="2000" dirty="0"/>
              <a:t>      Resources with extensive knowledge of Retail processes may support </a:t>
            </a:r>
          </a:p>
          <a:p>
            <a:pPr marL="566928" lvl="3" indent="0">
              <a:buNone/>
            </a:pPr>
            <a:r>
              <a:rPr lang="en-US" sz="2000" dirty="0"/>
              <a:t>         Annual Validation, in addition to assigned work, possibly including 		   participation or leading in ERCOT Forums </a:t>
            </a:r>
          </a:p>
          <a:p>
            <a:pPr lvl="3"/>
            <a:r>
              <a:rPr lang="en-US" sz="2000" dirty="0"/>
              <a:t>	   Same Resources are needed for internal projects to support TX SET 5.0 	   MarkeTrak, Retail Flight Testing   </a:t>
            </a:r>
          </a:p>
          <a:p>
            <a:pPr marL="0" indent="0">
              <a:buClr>
                <a:srgbClr val="E48312"/>
              </a:buClr>
              <a:buNone/>
              <a:defRPr/>
            </a:pPr>
            <a:r>
              <a:rPr lang="en-US" dirty="0">
                <a:solidFill>
                  <a:srgbClr val="000000">
                    <a:lumMod val="75000"/>
                    <a:lumOff val="25000"/>
                  </a:srgbClr>
                </a:solidFill>
                <a:latin typeface="Calibri" panose="020F0502020204030204"/>
              </a:rPr>
              <a:t>     </a:t>
            </a:r>
            <a:r>
              <a:rPr kumimoji="0" lang="en-US"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 Reduction or elimination of Costs associated with…</a:t>
            </a:r>
          </a:p>
          <a:p>
            <a:pPr lvl="3">
              <a:buClr>
                <a:srgbClr val="E48312"/>
              </a:buClr>
              <a:defRPr/>
            </a:pP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System support</a:t>
            </a:r>
          </a:p>
          <a:p>
            <a:pPr lvl="3">
              <a:buClr>
                <a:srgbClr val="E48312"/>
              </a:buClr>
              <a:defRPr/>
            </a:pPr>
            <a:r>
              <a:rPr lang="en-US" sz="2000" dirty="0">
                <a:solidFill>
                  <a:srgbClr val="000000">
                    <a:lumMod val="75000"/>
                    <a:lumOff val="25000"/>
                  </a:srgbClr>
                </a:solidFill>
                <a:latin typeface="Calibri" panose="020F0502020204030204"/>
              </a:rPr>
              <a:t>Ma</a:t>
            </a:r>
            <a:r>
              <a:rPr kumimoji="0" lang="en-US" sz="2000" b="0" i="0" u="none" strike="noStrike" kern="1200" cap="none" spc="0" normalizeH="0" baseline="0" noProof="0" dirty="0" err="1">
                <a:ln>
                  <a:noFill/>
                </a:ln>
                <a:solidFill>
                  <a:srgbClr val="000000">
                    <a:lumMod val="75000"/>
                    <a:lumOff val="25000"/>
                  </a:srgbClr>
                </a:solidFill>
                <a:effectLst/>
                <a:uLnTx/>
                <a:uFillTx/>
                <a:latin typeface="Calibri" panose="020F0502020204030204"/>
                <a:ea typeface="+mn-ea"/>
                <a:cs typeface="+mn-cs"/>
              </a:rPr>
              <a:t>nual</a:t>
            </a:r>
            <a:r>
              <a:rPr kumimoji="0" lang="en-US" sz="2000" b="0" i="0" u="none" strike="noStrike" kern="1200" cap="none" spc="0" normalizeH="0" baseline="0" noProof="0" dirty="0">
                <a:ln>
                  <a:noFill/>
                </a:ln>
                <a:solidFill>
                  <a:srgbClr val="000000">
                    <a:lumMod val="75000"/>
                    <a:lumOff val="25000"/>
                  </a:srgbClr>
                </a:solidFill>
                <a:effectLst/>
                <a:uLnTx/>
                <a:uFillTx/>
                <a:latin typeface="Calibri" panose="020F0502020204030204"/>
                <a:ea typeface="+mn-ea"/>
                <a:cs typeface="+mn-cs"/>
              </a:rPr>
              <a:t> work hours  </a:t>
            </a:r>
            <a:endParaRPr lang="en-US" sz="2000" dirty="0"/>
          </a:p>
        </p:txBody>
      </p:sp>
      <p:sp>
        <p:nvSpPr>
          <p:cNvPr id="4" name="Date Placeholder 3">
            <a:extLst>
              <a:ext uri="{FF2B5EF4-FFF2-40B4-BE49-F238E27FC236}">
                <a16:creationId xmlns:a16="http://schemas.microsoft.com/office/drawing/2014/main" id="{086EDCF6-F1D8-471E-B4C0-25DDB2B440B6}"/>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F19B1596-314F-429A-9628-012941EA87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34C041-4077-4136-AB5D-06C289035D5E}"/>
              </a:ext>
            </a:extLst>
          </p:cNvPr>
          <p:cNvSpPr>
            <a:spLocks noGrp="1"/>
          </p:cNvSpPr>
          <p:nvPr>
            <p:ph type="sldNum" sz="quarter" idx="12"/>
          </p:nvPr>
        </p:nvSpPr>
        <p:spPr/>
        <p:txBody>
          <a:bodyPr/>
          <a:lstStyle/>
          <a:p>
            <a:fld id="{EDEDA31E-5185-4CB0-88E0-309A957138BF}" type="slidenum">
              <a:rPr lang="en-US" smtClean="0"/>
              <a:t>2</a:t>
            </a:fld>
            <a:endParaRPr lang="en-US" dirty="0"/>
          </a:p>
        </p:txBody>
      </p:sp>
    </p:spTree>
    <p:extLst>
      <p:ext uri="{BB962C8B-B14F-4D97-AF65-F5344CB8AC3E}">
        <p14:creationId xmlns:p14="http://schemas.microsoft.com/office/powerpoint/2010/main" val="2372029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2D8EC72-3193-4C6E-AC0A-C8B779A73AC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D74C8657-A31A-4165-958B-426894EC486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2BBEF5-D67E-4655-9B99-D0670A109BAF}"/>
              </a:ext>
            </a:extLst>
          </p:cNvPr>
          <p:cNvSpPr>
            <a:spLocks noGrp="1"/>
          </p:cNvSpPr>
          <p:nvPr>
            <p:ph type="sldNum" sz="quarter" idx="12"/>
          </p:nvPr>
        </p:nvSpPr>
        <p:spPr/>
        <p:txBody>
          <a:bodyPr/>
          <a:lstStyle/>
          <a:p>
            <a:fld id="{EDEDA31E-5185-4CB0-88E0-309A957138BF}" type="slidenum">
              <a:rPr lang="en-US" smtClean="0"/>
              <a:t>3</a:t>
            </a:fld>
            <a:endParaRPr lang="en-US" dirty="0"/>
          </a:p>
        </p:txBody>
      </p:sp>
      <p:graphicFrame>
        <p:nvGraphicFramePr>
          <p:cNvPr id="10" name="Content Placeholder 9">
            <a:extLst>
              <a:ext uri="{FF2B5EF4-FFF2-40B4-BE49-F238E27FC236}">
                <a16:creationId xmlns:a16="http://schemas.microsoft.com/office/drawing/2014/main" id="{59CCFAD5-43C7-4307-A901-8F0B6A11D27B}"/>
              </a:ext>
            </a:extLst>
          </p:cNvPr>
          <p:cNvGraphicFramePr>
            <a:graphicFrameLocks noGrp="1"/>
          </p:cNvGraphicFramePr>
          <p:nvPr>
            <p:ph idx="1"/>
            <p:extLst>
              <p:ext uri="{D42A27DB-BD31-4B8C-83A1-F6EECF244321}">
                <p14:modId xmlns:p14="http://schemas.microsoft.com/office/powerpoint/2010/main" val="2210799204"/>
              </p:ext>
            </p:extLst>
          </p:nvPr>
        </p:nvGraphicFramePr>
        <p:xfrm>
          <a:off x="685800" y="1066800"/>
          <a:ext cx="7848599" cy="5181596"/>
        </p:xfrm>
        <a:graphic>
          <a:graphicData uri="http://schemas.openxmlformats.org/drawingml/2006/table">
            <a:tbl>
              <a:tblPr firstRow="1" firstCol="1" bandRow="1">
                <a:tableStyleId>{5C22544A-7EE6-4342-B048-85BDC9FD1C3A}</a:tableStyleId>
              </a:tblPr>
              <a:tblGrid>
                <a:gridCol w="7813297">
                  <a:extLst>
                    <a:ext uri="{9D8B030D-6E8A-4147-A177-3AD203B41FA5}">
                      <a16:colId xmlns:a16="http://schemas.microsoft.com/office/drawing/2014/main" val="1590568047"/>
                    </a:ext>
                  </a:extLst>
                </a:gridCol>
                <a:gridCol w="35302">
                  <a:extLst>
                    <a:ext uri="{9D8B030D-6E8A-4147-A177-3AD203B41FA5}">
                      <a16:colId xmlns:a16="http://schemas.microsoft.com/office/drawing/2014/main" val="2272392866"/>
                    </a:ext>
                  </a:extLst>
                </a:gridCol>
              </a:tblGrid>
              <a:tr h="276732">
                <a:tc>
                  <a:txBody>
                    <a:bodyPr/>
                    <a:lstStyle/>
                    <a:p>
                      <a:pPr marL="0" marR="0">
                        <a:spcBef>
                          <a:spcPts val="0"/>
                        </a:spcBef>
                        <a:spcAft>
                          <a:spcPts val="0"/>
                        </a:spcAft>
                      </a:pPr>
                      <a:r>
                        <a:rPr lang="en-US" sz="1100">
                          <a:effectLst/>
                        </a:rPr>
                        <a:t>Breakdown to time allocated to Annual Validation Business 2023</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3626220104"/>
                  </a:ext>
                </a:extLst>
              </a:tr>
              <a:tr h="276732">
                <a:tc>
                  <a:txBody>
                    <a:bodyPr/>
                    <a:lstStyle/>
                    <a:p>
                      <a:pPr marL="0" marR="0">
                        <a:spcBef>
                          <a:spcPts val="0"/>
                        </a:spcBef>
                        <a:spcAft>
                          <a:spcPts val="0"/>
                        </a:spcAft>
                      </a:pPr>
                      <a:r>
                        <a:rPr lang="en-US" sz="1100">
                          <a:effectLst/>
                        </a:rPr>
                        <a:t>Analyze the Initial List from Ercot received via a MT</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964914973"/>
                  </a:ext>
                </a:extLst>
              </a:tr>
              <a:tr h="276732">
                <a:tc>
                  <a:txBody>
                    <a:bodyPr/>
                    <a:lstStyle/>
                    <a:p>
                      <a:pPr marL="0" marR="0">
                        <a:spcBef>
                          <a:spcPts val="0"/>
                        </a:spcBef>
                        <a:spcAft>
                          <a:spcPts val="0"/>
                        </a:spcAft>
                      </a:pPr>
                      <a:r>
                        <a:rPr lang="en-US" sz="1100">
                          <a:effectLst/>
                        </a:rPr>
                        <a:t>Send to IT to run query to analyze initial accounts and send to BU</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3453226360"/>
                  </a:ext>
                </a:extLst>
              </a:tr>
              <a:tr h="276732">
                <a:tc>
                  <a:txBody>
                    <a:bodyPr/>
                    <a:lstStyle/>
                    <a:p>
                      <a:pPr marL="0" marR="0">
                        <a:spcBef>
                          <a:spcPts val="0"/>
                        </a:spcBef>
                        <a:spcAft>
                          <a:spcPts val="0"/>
                        </a:spcAft>
                      </a:pPr>
                      <a:r>
                        <a:rPr lang="en-US" sz="1100">
                          <a:effectLst/>
                        </a:rPr>
                        <a:t>BU analyzes initial ESIIDs and create final list to Ercot</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61311288"/>
                  </a:ext>
                </a:extLst>
              </a:tr>
              <a:tr h="264153">
                <a:tc rowSpan="2">
                  <a:txBody>
                    <a:bodyPr/>
                    <a:lstStyle/>
                    <a:p>
                      <a:pPr marL="0" marR="0">
                        <a:spcBef>
                          <a:spcPts val="0"/>
                        </a:spcBef>
                        <a:spcAft>
                          <a:spcPts val="0"/>
                        </a:spcAft>
                      </a:pPr>
                      <a:r>
                        <a:rPr lang="en-US" sz="1100" dirty="0">
                          <a:effectLst/>
                        </a:rPr>
                        <a:t>BU sends initial list back to </a:t>
                      </a:r>
                      <a:r>
                        <a:rPr lang="en-US" sz="1100" dirty="0" err="1">
                          <a:effectLst/>
                        </a:rPr>
                        <a:t>Ercot</a:t>
                      </a:r>
                      <a:r>
                        <a:rPr lang="en-US" sz="1100" dirty="0">
                          <a:effectLst/>
                        </a:rPr>
                        <a:t> to removed retired and wrong tariff ESIID’s</a:t>
                      </a:r>
                      <a:endParaRPr lang="en-US" sz="1100" dirty="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452074068"/>
                  </a:ext>
                </a:extLst>
              </a:tr>
              <a:tr h="225578">
                <a:tc vMerge="1">
                  <a:txBody>
                    <a:bodyPr/>
                    <a:lstStyle/>
                    <a:p>
                      <a:endParaRPr lang="en-US"/>
                    </a:p>
                  </a:txBody>
                  <a:tcP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316317996"/>
                  </a:ext>
                </a:extLst>
              </a:tr>
              <a:tr h="276732">
                <a:tc>
                  <a:txBody>
                    <a:bodyPr/>
                    <a:lstStyle/>
                    <a:p>
                      <a:pPr marL="0" marR="0">
                        <a:spcBef>
                          <a:spcPts val="0"/>
                        </a:spcBef>
                        <a:spcAft>
                          <a:spcPts val="0"/>
                        </a:spcAft>
                      </a:pPr>
                      <a:r>
                        <a:rPr lang="en-US" sz="1100">
                          <a:effectLst/>
                        </a:rPr>
                        <a:t>Next step: Begin the Annual Validation process to change the profiles</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2542684618"/>
                  </a:ext>
                </a:extLst>
              </a:tr>
              <a:tr h="276732">
                <a:tc>
                  <a:txBody>
                    <a:bodyPr/>
                    <a:lstStyle/>
                    <a:p>
                      <a:pPr marL="0" marR="0">
                        <a:spcBef>
                          <a:spcPts val="0"/>
                        </a:spcBef>
                        <a:spcAft>
                          <a:spcPts val="0"/>
                        </a:spcAft>
                      </a:pPr>
                      <a:r>
                        <a:rPr lang="en-US" sz="1100">
                          <a:effectLst/>
                        </a:rPr>
                        <a:t>Send list to IT to extract the effective date of the profile</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549978932"/>
                  </a:ext>
                </a:extLst>
              </a:tr>
              <a:tr h="276732">
                <a:tc>
                  <a:txBody>
                    <a:bodyPr/>
                    <a:lstStyle/>
                    <a:p>
                      <a:pPr marL="0" marR="0">
                        <a:spcBef>
                          <a:spcPts val="0"/>
                        </a:spcBef>
                        <a:spcAft>
                          <a:spcPts val="0"/>
                        </a:spcAft>
                      </a:pPr>
                      <a:r>
                        <a:rPr lang="en-US" sz="1100">
                          <a:effectLst/>
                        </a:rPr>
                        <a:t>BU receives and reviews file</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3845225421"/>
                  </a:ext>
                </a:extLst>
              </a:tr>
              <a:tr h="276732">
                <a:tc>
                  <a:txBody>
                    <a:bodyPr/>
                    <a:lstStyle/>
                    <a:p>
                      <a:pPr marL="0" marR="0">
                        <a:spcBef>
                          <a:spcPts val="0"/>
                        </a:spcBef>
                        <a:spcAft>
                          <a:spcPts val="0"/>
                        </a:spcAft>
                      </a:pPr>
                      <a:r>
                        <a:rPr lang="en-US" sz="1100">
                          <a:effectLst/>
                        </a:rPr>
                        <a:t>Upload file to create the changed profiles</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273488870"/>
                  </a:ext>
                </a:extLst>
              </a:tr>
              <a:tr h="276732">
                <a:tc>
                  <a:txBody>
                    <a:bodyPr/>
                    <a:lstStyle/>
                    <a:p>
                      <a:pPr marL="0" marR="0">
                        <a:spcBef>
                          <a:spcPts val="0"/>
                        </a:spcBef>
                        <a:spcAft>
                          <a:spcPts val="0"/>
                        </a:spcAft>
                      </a:pPr>
                      <a:r>
                        <a:rPr lang="en-US" sz="1100">
                          <a:effectLst/>
                        </a:rPr>
                        <a:t>Review to make sure the profiles were created </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090247909"/>
                  </a:ext>
                </a:extLst>
              </a:tr>
              <a:tr h="276732">
                <a:tc>
                  <a:txBody>
                    <a:bodyPr/>
                    <a:lstStyle/>
                    <a:p>
                      <a:pPr marL="0" marR="0">
                        <a:spcBef>
                          <a:spcPts val="0"/>
                        </a:spcBef>
                        <a:spcAft>
                          <a:spcPts val="0"/>
                        </a:spcAft>
                      </a:pPr>
                      <a:r>
                        <a:rPr lang="en-US" sz="1100">
                          <a:effectLst/>
                        </a:rPr>
                        <a:t>If profiles are correct, send profiles our EDI translator</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2443970570"/>
                  </a:ext>
                </a:extLst>
              </a:tr>
              <a:tr h="276732">
                <a:tc>
                  <a:txBody>
                    <a:bodyPr/>
                    <a:lstStyle/>
                    <a:p>
                      <a:pPr marL="0" marR="0">
                        <a:spcBef>
                          <a:spcPts val="0"/>
                        </a:spcBef>
                        <a:spcAft>
                          <a:spcPts val="0"/>
                        </a:spcAft>
                      </a:pPr>
                      <a:r>
                        <a:rPr lang="en-US" sz="1100">
                          <a:effectLst/>
                        </a:rPr>
                        <a:t>Profiles are translated and sent to Ercot</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415809092"/>
                  </a:ext>
                </a:extLst>
              </a:tr>
              <a:tr h="276732">
                <a:tc>
                  <a:txBody>
                    <a:bodyPr/>
                    <a:lstStyle/>
                    <a:p>
                      <a:pPr marL="0" marR="0">
                        <a:spcBef>
                          <a:spcPts val="0"/>
                        </a:spcBef>
                        <a:spcAft>
                          <a:spcPts val="0"/>
                        </a:spcAft>
                      </a:pPr>
                      <a:r>
                        <a:rPr lang="en-US" sz="1100">
                          <a:effectLst/>
                        </a:rPr>
                        <a:t>BU validates Ercot received 814_20’s</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013484070"/>
                  </a:ext>
                </a:extLst>
              </a:tr>
              <a:tr h="276732">
                <a:tc>
                  <a:txBody>
                    <a:bodyPr/>
                    <a:lstStyle/>
                    <a:p>
                      <a:pPr marL="0" marR="0">
                        <a:spcBef>
                          <a:spcPts val="0"/>
                        </a:spcBef>
                        <a:spcAft>
                          <a:spcPts val="0"/>
                        </a:spcAft>
                      </a:pPr>
                      <a:r>
                        <a:rPr lang="en-US" sz="1100">
                          <a:effectLst/>
                        </a:rPr>
                        <a:t>Receive list of fallout ESIID’s, review, and resend if necessary</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3985613471"/>
                  </a:ext>
                </a:extLst>
              </a:tr>
              <a:tr h="276732">
                <a:tc>
                  <a:txBody>
                    <a:bodyPr/>
                    <a:lstStyle/>
                    <a:p>
                      <a:pPr marL="0" marR="0">
                        <a:spcBef>
                          <a:spcPts val="0"/>
                        </a:spcBef>
                        <a:spcAft>
                          <a:spcPts val="0"/>
                        </a:spcAft>
                      </a:pPr>
                      <a:r>
                        <a:rPr lang="en-US" sz="1100">
                          <a:effectLst/>
                        </a:rPr>
                        <a:t>Final reconciliation for 100% completion</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1402211695"/>
                  </a:ext>
                </a:extLst>
              </a:tr>
              <a:tr h="276732">
                <a:tc>
                  <a:txBody>
                    <a:bodyPr/>
                    <a:lstStyle/>
                    <a:p>
                      <a:pPr marL="0" marR="0">
                        <a:spcBef>
                          <a:spcPts val="0"/>
                        </a:spcBef>
                        <a:spcAft>
                          <a:spcPts val="0"/>
                        </a:spcAft>
                      </a:pPr>
                      <a:r>
                        <a:rPr lang="en-US" sz="1200">
                          <a:effectLst/>
                        </a:rPr>
                        <a:t>AV Validation ESIIDs: Distributed Generation</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2031225073"/>
                  </a:ext>
                </a:extLst>
              </a:tr>
              <a:tr h="276732">
                <a:tc>
                  <a:txBody>
                    <a:bodyPr/>
                    <a:lstStyle/>
                    <a:p>
                      <a:pPr marL="0" marR="0">
                        <a:spcBef>
                          <a:spcPts val="0"/>
                        </a:spcBef>
                        <a:spcAft>
                          <a:spcPts val="0"/>
                        </a:spcAft>
                      </a:pPr>
                      <a:r>
                        <a:rPr lang="en-US" sz="1200">
                          <a:effectLst/>
                        </a:rPr>
                        <a:t>AV Validation ESIIDs: Premise Type Mismatch &amp; Zip Code to Substation</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a:effectLst/>
                        <a:latin typeface="Times New Roman" panose="02020603050405020304" pitchFamily="18" charset="0"/>
                      </a:endParaRPr>
                    </a:p>
                  </a:txBody>
                  <a:tcPr marL="0" marR="0" marT="0" marB="0" anchor="ctr"/>
                </a:tc>
                <a:extLst>
                  <a:ext uri="{0D108BD9-81ED-4DB2-BD59-A6C34878D82A}">
                    <a16:rowId xmlns:a16="http://schemas.microsoft.com/office/drawing/2014/main" val="2787206334"/>
                  </a:ext>
                </a:extLst>
              </a:tr>
              <a:tr h="264153">
                <a:tc>
                  <a:txBody>
                    <a:bodyPr/>
                    <a:lstStyle/>
                    <a:p>
                      <a:pPr marL="0" marR="0">
                        <a:spcBef>
                          <a:spcPts val="0"/>
                        </a:spcBef>
                        <a:spcAft>
                          <a:spcPts val="0"/>
                        </a:spcAft>
                      </a:pPr>
                      <a:r>
                        <a:rPr lang="en-US" sz="1200">
                          <a:effectLst/>
                        </a:rPr>
                        <a:t>Final reconciliation for 100% completion</a:t>
                      </a:r>
                      <a:endParaRPr lang="en-US" sz="1100">
                        <a:effectLst/>
                        <a:latin typeface="Calibri" panose="020F0502020204030204" pitchFamily="34" charset="0"/>
                        <a:ea typeface="Calibri" panose="020F0502020204030204" pitchFamily="34" charset="0"/>
                      </a:endParaRPr>
                    </a:p>
                  </a:txBody>
                  <a:tcPr marL="68580" marR="68580" marT="0" marB="0" anchor="ctr"/>
                </a:tc>
                <a:tc>
                  <a:txBody>
                    <a:bodyPr/>
                    <a:lstStyle/>
                    <a:p>
                      <a:endParaRPr lang="en-US" sz="1000" dirty="0">
                        <a:effectLst/>
                        <a:latin typeface="Times New Roman" panose="02020603050405020304" pitchFamily="18" charset="0"/>
                      </a:endParaRPr>
                    </a:p>
                  </a:txBody>
                  <a:tcPr marL="0" marR="0" marT="0" marB="0" anchor="ctr"/>
                </a:tc>
                <a:extLst>
                  <a:ext uri="{0D108BD9-81ED-4DB2-BD59-A6C34878D82A}">
                    <a16:rowId xmlns:a16="http://schemas.microsoft.com/office/drawing/2014/main" val="1900726743"/>
                  </a:ext>
                </a:extLst>
              </a:tr>
            </a:tbl>
          </a:graphicData>
        </a:graphic>
      </p:graphicFrame>
      <p:sp>
        <p:nvSpPr>
          <p:cNvPr id="11" name="TextBox 10">
            <a:extLst>
              <a:ext uri="{FF2B5EF4-FFF2-40B4-BE49-F238E27FC236}">
                <a16:creationId xmlns:a16="http://schemas.microsoft.com/office/drawing/2014/main" id="{DAB11B6F-C582-49ED-A133-13E125EDFD15}"/>
              </a:ext>
            </a:extLst>
          </p:cNvPr>
          <p:cNvSpPr txBox="1"/>
          <p:nvPr/>
        </p:nvSpPr>
        <p:spPr>
          <a:xfrm>
            <a:off x="561356" y="170607"/>
            <a:ext cx="8277844" cy="815608"/>
          </a:xfrm>
          <a:prstGeom prst="rect">
            <a:avLst/>
          </a:prstGeom>
          <a:noFill/>
        </p:spPr>
        <p:txBody>
          <a:bodyPr wrap="none" rtlCol="0">
            <a:spAutoFit/>
          </a:bodyPr>
          <a:lstStyle/>
          <a:p>
            <a:r>
              <a:rPr lang="en-US" dirty="0"/>
              <a:t>				     Annual Validation Cost Estimates</a:t>
            </a:r>
          </a:p>
          <a:p>
            <a:endParaRPr lang="en-US" sz="1100" dirty="0"/>
          </a:p>
          <a:p>
            <a:r>
              <a:rPr lang="en-US" dirty="0"/>
              <a:t>The following task categories were considered by TDSPs in determining cost estimates </a:t>
            </a:r>
          </a:p>
        </p:txBody>
      </p:sp>
    </p:spTree>
    <p:extLst>
      <p:ext uri="{BB962C8B-B14F-4D97-AF65-F5344CB8AC3E}">
        <p14:creationId xmlns:p14="http://schemas.microsoft.com/office/powerpoint/2010/main" val="2533857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D594E08-0548-4510-8BA4-147B51553F96}"/>
              </a:ext>
            </a:extLst>
          </p:cNvPr>
          <p:cNvSpPr>
            <a:spLocks noGrp="1"/>
          </p:cNvSpPr>
          <p:nvPr>
            <p:ph idx="1"/>
          </p:nvPr>
        </p:nvSpPr>
        <p:spPr>
          <a:xfrm>
            <a:off x="533401" y="533400"/>
            <a:ext cx="8305800" cy="5638800"/>
          </a:xfrm>
        </p:spPr>
        <p:txBody>
          <a:bodyPr>
            <a:normAutofit/>
          </a:bodyPr>
          <a:lstStyle/>
          <a:p>
            <a:r>
              <a:rPr lang="en-US" sz="2800" dirty="0"/>
              <a:t>Requested by TAC – June 27</a:t>
            </a:r>
            <a:r>
              <a:rPr lang="en-US" sz="2800" baseline="30000" dirty="0"/>
              <a:t>th</a:t>
            </a:r>
            <a:r>
              <a:rPr lang="en-US" sz="2800" dirty="0"/>
              <a:t> Meeting</a:t>
            </a:r>
          </a:p>
          <a:p>
            <a:pPr lvl="2"/>
            <a:r>
              <a:rPr lang="en-US" sz="2200" dirty="0"/>
              <a:t>Provide Estimated Cost of Annual Validation for one year for  ERCOT and TDSPs</a:t>
            </a:r>
          </a:p>
          <a:p>
            <a:pPr marL="201168" lvl="1" indent="0">
              <a:buNone/>
            </a:pPr>
            <a:endParaRPr lang="en-US" sz="2600" dirty="0"/>
          </a:p>
          <a:p>
            <a:pPr marL="201168" lvl="1" indent="0">
              <a:buNone/>
            </a:pPr>
            <a:r>
              <a:rPr lang="en-US" sz="2600" dirty="0"/>
              <a:t>ERCOT and TDSPs evaluated internal processes supporting Annual Validation for one year and arrived at the following cost estimates. </a:t>
            </a:r>
          </a:p>
          <a:p>
            <a:pPr>
              <a:buFont typeface="Wingdings" panose="05000000000000000000" pitchFamily="2" charset="2"/>
              <a:buChar char="Ø"/>
            </a:pPr>
            <a:r>
              <a:rPr lang="en-US" sz="2800" dirty="0"/>
              <a:t>     ERCOT		$25,000</a:t>
            </a:r>
          </a:p>
          <a:p>
            <a:pPr>
              <a:buFont typeface="Wingdings" panose="05000000000000000000" pitchFamily="2" charset="2"/>
              <a:buChar char="Ø"/>
            </a:pPr>
            <a:r>
              <a:rPr lang="en-US" sz="2800" dirty="0"/>
              <a:t>     AEP		$40,000</a:t>
            </a:r>
          </a:p>
          <a:p>
            <a:pPr>
              <a:buFont typeface="Wingdings" panose="05000000000000000000" pitchFamily="2" charset="2"/>
              <a:buChar char="Ø"/>
            </a:pPr>
            <a:r>
              <a:rPr lang="en-US" sz="2800" dirty="0"/>
              <a:t>     Centerpoint 	$50,000</a:t>
            </a:r>
          </a:p>
          <a:p>
            <a:pPr>
              <a:buFont typeface="Wingdings" panose="05000000000000000000" pitchFamily="2" charset="2"/>
              <a:buChar char="Ø"/>
            </a:pPr>
            <a:r>
              <a:rPr lang="en-US" sz="2800" dirty="0"/>
              <a:t>     Oncor 		$18,000</a:t>
            </a:r>
          </a:p>
          <a:p>
            <a:pPr>
              <a:buFont typeface="Wingdings" panose="05000000000000000000" pitchFamily="2" charset="2"/>
              <a:buChar char="Ø"/>
            </a:pPr>
            <a:r>
              <a:rPr lang="en-US" sz="2800" dirty="0"/>
              <a:t>     TNMP		  $7,000</a:t>
            </a:r>
          </a:p>
          <a:p>
            <a:endParaRPr lang="en-US" sz="2800" dirty="0"/>
          </a:p>
          <a:p>
            <a:endParaRPr lang="en-US" dirty="0"/>
          </a:p>
        </p:txBody>
      </p:sp>
      <p:sp>
        <p:nvSpPr>
          <p:cNvPr id="4" name="Date Placeholder 3">
            <a:extLst>
              <a:ext uri="{FF2B5EF4-FFF2-40B4-BE49-F238E27FC236}">
                <a16:creationId xmlns:a16="http://schemas.microsoft.com/office/drawing/2014/main" id="{AF5E9C5E-EEFB-47CF-952D-3238B0BA7D6A}"/>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709929AF-5A5F-450C-B0B8-052FC7CB3E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5C1A510-A6F0-4533-91B2-1E987C669876}"/>
              </a:ext>
            </a:extLst>
          </p:cNvPr>
          <p:cNvSpPr>
            <a:spLocks noGrp="1"/>
          </p:cNvSpPr>
          <p:nvPr>
            <p:ph type="sldNum" sz="quarter" idx="12"/>
          </p:nvPr>
        </p:nvSpPr>
        <p:spPr/>
        <p:txBody>
          <a:bodyPr/>
          <a:lstStyle/>
          <a:p>
            <a:fld id="{EDEDA31E-5185-4CB0-88E0-309A957138BF}" type="slidenum">
              <a:rPr lang="en-US" smtClean="0"/>
              <a:t>4</a:t>
            </a:fld>
            <a:endParaRPr lang="en-US" dirty="0"/>
          </a:p>
        </p:txBody>
      </p:sp>
    </p:spTree>
    <p:extLst>
      <p:ext uri="{BB962C8B-B14F-4D97-AF65-F5344CB8AC3E}">
        <p14:creationId xmlns:p14="http://schemas.microsoft.com/office/powerpoint/2010/main" val="2586023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CBDF6-44DB-40A9-A3E8-DEA46673A7A0}"/>
              </a:ext>
            </a:extLst>
          </p:cNvPr>
          <p:cNvSpPr>
            <a:spLocks noGrp="1"/>
          </p:cNvSpPr>
          <p:nvPr>
            <p:ph type="title"/>
          </p:nvPr>
        </p:nvSpPr>
        <p:spPr>
          <a:xfrm>
            <a:off x="381000" y="516898"/>
            <a:ext cx="7543800" cy="702302"/>
          </a:xfrm>
        </p:spPr>
        <p:txBody>
          <a:bodyPr>
            <a:normAutofit fontScale="90000"/>
          </a:bodyPr>
          <a:lstStyle/>
          <a:p>
            <a:r>
              <a:rPr lang="en-US" dirty="0"/>
              <a:t>ERCOT Protocol 18.4.3.1</a:t>
            </a:r>
          </a:p>
        </p:txBody>
      </p:sp>
      <p:sp>
        <p:nvSpPr>
          <p:cNvPr id="3" name="Content Placeholder 2">
            <a:extLst>
              <a:ext uri="{FF2B5EF4-FFF2-40B4-BE49-F238E27FC236}">
                <a16:creationId xmlns:a16="http://schemas.microsoft.com/office/drawing/2014/main" id="{D26A242D-4BE4-4D0A-9406-A1AFAE6BB07F}"/>
              </a:ext>
            </a:extLst>
          </p:cNvPr>
          <p:cNvSpPr>
            <a:spLocks noGrp="1"/>
          </p:cNvSpPr>
          <p:nvPr>
            <p:ph idx="1"/>
          </p:nvPr>
        </p:nvSpPr>
        <p:spPr>
          <a:xfrm>
            <a:off x="457200" y="1371600"/>
            <a:ext cx="8305799" cy="4876800"/>
          </a:xfrm>
        </p:spPr>
        <p:txBody>
          <a:bodyPr>
            <a:normAutofit fontScale="92500" lnSpcReduction="20000"/>
          </a:bodyPr>
          <a:lstStyle/>
          <a:p>
            <a:r>
              <a:rPr lang="en-US" sz="2000" dirty="0"/>
              <a:t>18.4.3.1             Validation Process</a:t>
            </a:r>
          </a:p>
          <a:p>
            <a:r>
              <a:rPr lang="en-US" sz="2000" dirty="0"/>
              <a:t>(1)        Validation of Load Profile Type and Weather Zone assignments, at a 	minimum, will be performed as follows: </a:t>
            </a:r>
          </a:p>
          <a:p>
            <a:r>
              <a:rPr lang="en-US" sz="2000" dirty="0"/>
              <a:t>(a)         Initial Load Profile ID assignment for opt-in Entities; </a:t>
            </a:r>
          </a:p>
          <a:p>
            <a:r>
              <a:rPr lang="en-US" sz="2000" dirty="0"/>
              <a:t>(b)         When a change is made in the Load Profile Type or Weather Zone 	assignment; </a:t>
            </a:r>
          </a:p>
          <a:p>
            <a:r>
              <a:rPr lang="en-US" sz="2000" dirty="0"/>
              <a:t>(c)          One time per year for the Business Load Profiles; and</a:t>
            </a:r>
          </a:p>
          <a:p>
            <a:r>
              <a:rPr lang="en-US" sz="2000" dirty="0"/>
              <a:t>(d)         At least one time every three years for the Residential Load Profiles during 	the Load Profile validation process.</a:t>
            </a:r>
          </a:p>
          <a:p>
            <a:r>
              <a:rPr lang="en-US" sz="2000" dirty="0"/>
              <a:t>(2)         Details of the validation process will be specified in the Load Profiling Guide 	Section 11, Validation of Load Profile ID.</a:t>
            </a:r>
          </a:p>
          <a:p>
            <a:r>
              <a:rPr lang="en-US" sz="2000" b="1" dirty="0"/>
              <a:t>(3)         Any Market Participant may request temporary changes to the process for validating Load Profile IDs to address unusual circumstances.  Such change requests shall be recommended by the appropriate TAC subcommittee and approved by TAC.  Change requests as a result of an extreme event such as a hurricane or ice storm may be approved directly by TAC.  Such requests, if approved by the TAC, shall be in effect only for the requested year.</a:t>
            </a:r>
          </a:p>
          <a:p>
            <a:endParaRPr lang="en-US" dirty="0"/>
          </a:p>
        </p:txBody>
      </p:sp>
      <p:sp>
        <p:nvSpPr>
          <p:cNvPr id="4" name="Date Placeholder 3">
            <a:extLst>
              <a:ext uri="{FF2B5EF4-FFF2-40B4-BE49-F238E27FC236}">
                <a16:creationId xmlns:a16="http://schemas.microsoft.com/office/drawing/2014/main" id="{BBA5892D-7EBA-4D64-BB7D-3298D5441AE5}"/>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1368BBB2-DFEE-4607-BF4C-1B9D7C55DF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DB3EEA3-4736-4AD9-9101-AB4531FB0B2F}"/>
              </a:ext>
            </a:extLst>
          </p:cNvPr>
          <p:cNvSpPr>
            <a:spLocks noGrp="1"/>
          </p:cNvSpPr>
          <p:nvPr>
            <p:ph type="sldNum" sz="quarter" idx="12"/>
          </p:nvPr>
        </p:nvSpPr>
        <p:spPr/>
        <p:txBody>
          <a:bodyPr/>
          <a:lstStyle/>
          <a:p>
            <a:fld id="{EDEDA31E-5185-4CB0-88E0-309A957138BF}" type="slidenum">
              <a:rPr lang="en-US" smtClean="0"/>
              <a:t>5</a:t>
            </a:fld>
            <a:endParaRPr lang="en-US" dirty="0"/>
          </a:p>
        </p:txBody>
      </p:sp>
    </p:spTree>
    <p:extLst>
      <p:ext uri="{BB962C8B-B14F-4D97-AF65-F5344CB8AC3E}">
        <p14:creationId xmlns:p14="http://schemas.microsoft.com/office/powerpoint/2010/main" val="761337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F0D55-BEF1-475A-ACE5-7AE4E331D082}"/>
              </a:ext>
            </a:extLst>
          </p:cNvPr>
          <p:cNvSpPr>
            <a:spLocks noGrp="1"/>
          </p:cNvSpPr>
          <p:nvPr>
            <p:ph type="title"/>
          </p:nvPr>
        </p:nvSpPr>
        <p:spPr/>
        <p:txBody>
          <a:bodyPr/>
          <a:lstStyle/>
          <a:p>
            <a:r>
              <a:rPr lang="en-US" dirty="0"/>
              <a:t>TAC Voting Item</a:t>
            </a:r>
          </a:p>
        </p:txBody>
      </p:sp>
      <p:sp>
        <p:nvSpPr>
          <p:cNvPr id="3" name="Content Placeholder 2">
            <a:extLst>
              <a:ext uri="{FF2B5EF4-FFF2-40B4-BE49-F238E27FC236}">
                <a16:creationId xmlns:a16="http://schemas.microsoft.com/office/drawing/2014/main" id="{C73C75A3-8C91-4CA2-AF50-38DD0697EF20}"/>
              </a:ext>
            </a:extLst>
          </p:cNvPr>
          <p:cNvSpPr>
            <a:spLocks noGrp="1"/>
          </p:cNvSpPr>
          <p:nvPr>
            <p:ph idx="1"/>
          </p:nvPr>
        </p:nvSpPr>
        <p:spPr/>
        <p:txBody>
          <a:bodyPr>
            <a:normAutofit/>
          </a:bodyPr>
          <a:lstStyle/>
          <a:p>
            <a:endParaRPr lang="en-US" sz="3600" dirty="0"/>
          </a:p>
          <a:p>
            <a:r>
              <a:rPr lang="en-US" sz="3600" dirty="0"/>
              <a:t>RMS requests TAC approval of Suspension of 2024 Business and Residential Annual Validation   </a:t>
            </a:r>
          </a:p>
        </p:txBody>
      </p:sp>
      <p:sp>
        <p:nvSpPr>
          <p:cNvPr id="4" name="Date Placeholder 3">
            <a:extLst>
              <a:ext uri="{FF2B5EF4-FFF2-40B4-BE49-F238E27FC236}">
                <a16:creationId xmlns:a16="http://schemas.microsoft.com/office/drawing/2014/main" id="{B7E16033-19D3-492D-BC22-FC9E9178C40A}"/>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4054C661-DE65-4485-89F9-DDE9D443F6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4B96534-CC62-4B70-A5A6-5D32143023CE}"/>
              </a:ext>
            </a:extLst>
          </p:cNvPr>
          <p:cNvSpPr>
            <a:spLocks noGrp="1"/>
          </p:cNvSpPr>
          <p:nvPr>
            <p:ph type="sldNum" sz="quarter" idx="12"/>
          </p:nvPr>
        </p:nvSpPr>
        <p:spPr/>
        <p:txBody>
          <a:bodyPr/>
          <a:lstStyle/>
          <a:p>
            <a:fld id="{EDEDA31E-5185-4CB0-88E0-309A957138BF}" type="slidenum">
              <a:rPr lang="en-US" smtClean="0"/>
              <a:t>6</a:t>
            </a:fld>
            <a:endParaRPr lang="en-US" dirty="0"/>
          </a:p>
        </p:txBody>
      </p:sp>
    </p:spTree>
    <p:extLst>
      <p:ext uri="{BB962C8B-B14F-4D97-AF65-F5344CB8AC3E}">
        <p14:creationId xmlns:p14="http://schemas.microsoft.com/office/powerpoint/2010/main" val="105628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13"/>
          <p:cNvGrpSpPr>
            <a:grpSpLocks/>
          </p:cNvGrpSpPr>
          <p:nvPr/>
        </p:nvGrpSpPr>
        <p:grpSpPr bwMode="auto">
          <a:xfrm>
            <a:off x="787400" y="2349797"/>
            <a:ext cx="7543800" cy="3077761"/>
            <a:chOff x="787400" y="1397398"/>
            <a:chExt cx="7543800" cy="3077191"/>
          </a:xfrm>
        </p:grpSpPr>
        <p:sp>
          <p:nvSpPr>
            <p:cNvPr id="7171" name="TextBox 9"/>
            <p:cNvSpPr txBox="1">
              <a:spLocks noChangeArrowheads="1"/>
            </p:cNvSpPr>
            <p:nvPr/>
          </p:nvSpPr>
          <p:spPr bwMode="auto">
            <a:xfrm>
              <a:off x="787400" y="1397398"/>
              <a:ext cx="7543800" cy="3077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3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RMS Update to TAC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Technical Advisory Committee (TAC) Meeting</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August 22, 2023</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Debbie McKeever 							John Schatz</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Oncor Electric Delivery						Vistra</a:t>
              </a:r>
            </a:p>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RMS Chair									RMS Vice Chair</a:t>
              </a:r>
            </a:p>
          </p:txBody>
        </p:sp>
        <p:cxnSp>
          <p:nvCxnSpPr>
            <p:cNvPr id="13" name="Straight Connector 12"/>
            <p:cNvCxnSpPr/>
            <p:nvPr/>
          </p:nvCxnSpPr>
          <p:spPr>
            <a:xfrm flipV="1">
              <a:off x="787400" y="1852613"/>
              <a:ext cx="6286500" cy="12698"/>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42C00-F03E-4A95-8246-270AFD0DBD35}"/>
              </a:ext>
            </a:extLst>
          </p:cNvPr>
          <p:cNvSpPr>
            <a:spLocks noGrp="1"/>
          </p:cNvSpPr>
          <p:nvPr>
            <p:ph type="title"/>
          </p:nvPr>
        </p:nvSpPr>
        <p:spPr>
          <a:xfrm>
            <a:off x="451410" y="209235"/>
            <a:ext cx="8320631" cy="5497835"/>
          </a:xfrm>
        </p:spPr>
        <p:txBody>
          <a:bodyPr/>
          <a:lstStyle/>
          <a:p>
            <a:br>
              <a:rPr lang="en-US" dirty="0"/>
            </a:br>
            <a:br>
              <a:rPr lang="en-US" dirty="0"/>
            </a:br>
            <a:br>
              <a:rPr lang="en-US" dirty="0"/>
            </a:br>
            <a:r>
              <a:rPr lang="en-US" dirty="0"/>
              <a:t>Primary Points – AMS Data and Access to AMS Data</a:t>
            </a:r>
            <a:br>
              <a:rPr lang="en-US" dirty="0"/>
            </a:br>
            <a:r>
              <a:rPr lang="en-US" sz="2000" dirty="0"/>
              <a:t>		</a:t>
            </a:r>
            <a:br>
              <a:rPr lang="en-US" sz="2000" dirty="0"/>
            </a:br>
            <a:r>
              <a:rPr lang="en-US" sz="2000" dirty="0"/>
              <a:t>	</a:t>
            </a:r>
            <a:r>
              <a:rPr lang="en-US" sz="2000" b="1" dirty="0"/>
              <a:t>AMS data is </a:t>
            </a:r>
            <a:r>
              <a:rPr lang="en-US" sz="2000" dirty="0"/>
              <a:t>the most accurate, granular usage data available</a:t>
            </a:r>
            <a:br>
              <a:rPr lang="en-US" sz="2000" dirty="0"/>
            </a:br>
            <a:br>
              <a:rPr lang="en-US" sz="2000" b="1" dirty="0"/>
            </a:br>
            <a:r>
              <a:rPr lang="en-US" sz="2000" b="1" dirty="0"/>
              <a:t>	AMS data is available in the Smart Meter Texas Portal (SMTP) 	only to the REP of Record (ROR), 	unless</a:t>
            </a:r>
            <a:r>
              <a:rPr lang="en-US" sz="2000" dirty="0"/>
              <a:t> </a:t>
            </a:r>
            <a:r>
              <a:rPr lang="en-US" sz="2000" b="1" dirty="0"/>
              <a:t>a Letter of 	Authorization (LOA) has been 	obtained</a:t>
            </a:r>
            <a:br>
              <a:rPr lang="en-US" sz="2000" b="1" dirty="0"/>
            </a:br>
            <a:br>
              <a:rPr lang="en-US" sz="2000" b="1" dirty="0"/>
            </a:br>
            <a:r>
              <a:rPr lang="en-US" sz="2000" b="1" dirty="0"/>
              <a:t>	AMS data is rarely used by non ROR for pricing because of the 	SMTP LOA requirements</a:t>
            </a:r>
            <a:br>
              <a:rPr lang="en-US" sz="2000" b="1" dirty="0"/>
            </a:br>
            <a:r>
              <a:rPr lang="en-US" sz="2000" b="1" dirty="0"/>
              <a:t>		</a:t>
            </a:r>
            <a:br>
              <a:rPr lang="en-US" sz="2000" b="1" dirty="0"/>
            </a:br>
            <a:r>
              <a:rPr lang="en-US" sz="2000" b="1" dirty="0"/>
              <a:t>	The LOA process involves validations of ESI, Meter Number, 	and current REP of Record (including DUNS) 	to proceed. </a:t>
            </a:r>
            <a:br>
              <a:rPr lang="en-US" sz="2000" dirty="0"/>
            </a:br>
            <a:r>
              <a:rPr lang="en-US" sz="2000" b="1" dirty="0"/>
              <a:t> </a:t>
            </a:r>
            <a:br>
              <a:rPr lang="en-US" sz="2000" b="1" dirty="0"/>
            </a:br>
            <a:r>
              <a:rPr lang="en-US" sz="2000" b="1" dirty="0"/>
              <a:t>	Timely access of usage data</a:t>
            </a:r>
            <a:r>
              <a:rPr lang="en-US" sz="2000" dirty="0"/>
              <a:t> is needed to </a:t>
            </a:r>
            <a:r>
              <a:rPr lang="en-US" sz="2000" b="1" dirty="0"/>
              <a:t>expedite 	</a:t>
            </a:r>
            <a:r>
              <a:rPr lang="en-US" sz="2000" dirty="0"/>
              <a:t>development of pricing for Customers. </a:t>
            </a:r>
            <a:br>
              <a:rPr lang="en-US" b="1" dirty="0"/>
            </a:br>
            <a:br>
              <a:rPr lang="en-US" b="1" dirty="0"/>
            </a:br>
            <a:br>
              <a:rPr lang="en-US" sz="2400" b="1" dirty="0"/>
            </a:br>
            <a:br>
              <a:rPr lang="en-US" dirty="0"/>
            </a:br>
            <a:endParaRPr lang="en-US" dirty="0"/>
          </a:p>
        </p:txBody>
      </p:sp>
    </p:spTree>
    <p:extLst>
      <p:ext uri="{BB962C8B-B14F-4D97-AF65-F5344CB8AC3E}">
        <p14:creationId xmlns:p14="http://schemas.microsoft.com/office/powerpoint/2010/main" val="2416697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0454-DDD1-42CD-AC83-DE8A618E8615}"/>
              </a:ext>
            </a:extLst>
          </p:cNvPr>
          <p:cNvSpPr>
            <a:spLocks noGrp="1"/>
          </p:cNvSpPr>
          <p:nvPr>
            <p:ph type="title"/>
          </p:nvPr>
        </p:nvSpPr>
        <p:spPr>
          <a:xfrm>
            <a:off x="379663" y="117151"/>
            <a:ext cx="8458200" cy="461665"/>
          </a:xfrm>
        </p:spPr>
        <p:txBody>
          <a:bodyPr/>
          <a:lstStyle/>
          <a:p>
            <a:r>
              <a:rPr lang="en-US" dirty="0"/>
              <a:t> </a:t>
            </a:r>
            <a:r>
              <a:rPr lang="en-US" sz="2000" dirty="0"/>
              <a:t>Annual Validation is needed today and the foreseeable future</a:t>
            </a:r>
          </a:p>
        </p:txBody>
      </p:sp>
      <p:sp>
        <p:nvSpPr>
          <p:cNvPr id="4" name="TextBox 3">
            <a:extLst>
              <a:ext uri="{FF2B5EF4-FFF2-40B4-BE49-F238E27FC236}">
                <a16:creationId xmlns:a16="http://schemas.microsoft.com/office/drawing/2014/main" id="{250AAFBB-8F12-4F8A-963E-1687462FD897}"/>
              </a:ext>
            </a:extLst>
          </p:cNvPr>
          <p:cNvSpPr txBox="1"/>
          <p:nvPr/>
        </p:nvSpPr>
        <p:spPr>
          <a:xfrm>
            <a:off x="480447" y="712917"/>
            <a:ext cx="8283890" cy="5909310"/>
          </a:xfrm>
          <a:prstGeom prst="rect">
            <a:avLst/>
          </a:prstGeom>
          <a:noFill/>
        </p:spPr>
        <p:txBody>
          <a:bodyPr wrap="square">
            <a:spAutoFit/>
          </a:bodyPr>
          <a:lstStyle/>
          <a:p>
            <a:r>
              <a:rPr lang="en-US" sz="1400" dirty="0"/>
              <a:t>ERCOT and TDSPs maintain Load Profiles and Substation assignments for each ESI ID.</a:t>
            </a:r>
          </a:p>
          <a:p>
            <a:r>
              <a:rPr lang="en-US" sz="1400" dirty="0"/>
              <a:t>Load Profiles and Substation assignments are validated through Annual Validation.</a:t>
            </a:r>
          </a:p>
          <a:p>
            <a:endParaRPr lang="en-US" sz="1400" dirty="0"/>
          </a:p>
          <a:p>
            <a:r>
              <a:rPr lang="en-US" sz="1400" dirty="0"/>
              <a:t>The following business processes are dependent on accurate Load Profiles and/or Substation assignments.</a:t>
            </a:r>
          </a:p>
          <a:p>
            <a:endParaRPr lang="en-US" sz="1400" dirty="0"/>
          </a:p>
          <a:p>
            <a:r>
              <a:rPr lang="en-US" sz="1400" b="1" u="sng" dirty="0"/>
              <a:t>Pricing</a:t>
            </a:r>
          </a:p>
          <a:p>
            <a:r>
              <a:rPr lang="en-US" sz="1400" dirty="0"/>
              <a:t>•     	Developing pricing programs for customers is frequently time sensitive. If AMS data cannot be 	obtained in time for development of pricing, Load Profiles may be used.</a:t>
            </a:r>
          </a:p>
          <a:p>
            <a:r>
              <a:rPr lang="en-US" sz="1400" dirty="0"/>
              <a:t>	</a:t>
            </a:r>
          </a:p>
          <a:p>
            <a:r>
              <a:rPr lang="en-US" sz="1400" b="1" u="sng" dirty="0"/>
              <a:t>Load Forecasting</a:t>
            </a:r>
          </a:p>
          <a:p>
            <a:r>
              <a:rPr lang="en-US" sz="1400" dirty="0"/>
              <a:t>•	Accurate Profiles support development of accurate load forecasts for new Customers</a:t>
            </a:r>
          </a:p>
          <a:p>
            <a:r>
              <a:rPr lang="en-US" sz="1400" dirty="0"/>
              <a:t>• 	Accurate Profiles allow for accurate aggregation in grouping classes of Customers</a:t>
            </a:r>
          </a:p>
          <a:p>
            <a:endParaRPr lang="en-US" sz="1400" dirty="0"/>
          </a:p>
          <a:p>
            <a:r>
              <a:rPr lang="en-US" sz="1400" b="1" u="sng" dirty="0"/>
              <a:t>Procurement</a:t>
            </a:r>
          </a:p>
          <a:p>
            <a:r>
              <a:rPr lang="en-US" sz="1400" dirty="0"/>
              <a:t>• 	Allows for aggregation for accurate hedging and provides a checkpoint to compare AMS Data</a:t>
            </a:r>
          </a:p>
          <a:p>
            <a:endParaRPr lang="en-US" sz="1400" dirty="0"/>
          </a:p>
          <a:p>
            <a:r>
              <a:rPr lang="en-US" sz="1400" b="1" u="sng" dirty="0"/>
              <a:t>Validation of Substations</a:t>
            </a:r>
          </a:p>
          <a:p>
            <a:r>
              <a:rPr lang="en-US" sz="1400" dirty="0"/>
              <a:t>	Substation assignments are validated through Annual Validation. Accurate Substation 	assignments is critical to determining the correct Congestion Zone (which is a vital component for 	determining accurate pricing for customers). </a:t>
            </a:r>
          </a:p>
          <a:p>
            <a:endParaRPr lang="en-US" sz="1400" dirty="0"/>
          </a:p>
          <a:p>
            <a:r>
              <a:rPr lang="en-US" sz="1400" b="1" u="sng" dirty="0"/>
              <a:t>Other Uses</a:t>
            </a:r>
          </a:p>
          <a:p>
            <a:r>
              <a:rPr lang="en-US" sz="1400" dirty="0"/>
              <a:t>• 	Non-IDR ESI ids – Load Profiles are used for Settlement processes</a:t>
            </a:r>
          </a:p>
          <a:p>
            <a:r>
              <a:rPr lang="en-US" sz="1400" dirty="0"/>
              <a:t>• 	REP Marketing efforts to segregate groups of customers</a:t>
            </a:r>
          </a:p>
          <a:p>
            <a:r>
              <a:rPr lang="en-US" sz="1400" dirty="0"/>
              <a:t>• 	REP Marketing materials and programs </a:t>
            </a:r>
          </a:p>
          <a:p>
            <a:endParaRPr lang="en-US" sz="1400" dirty="0"/>
          </a:p>
        </p:txBody>
      </p:sp>
    </p:spTree>
    <p:extLst>
      <p:ext uri="{BB962C8B-B14F-4D97-AF65-F5344CB8AC3E}">
        <p14:creationId xmlns:p14="http://schemas.microsoft.com/office/powerpoint/2010/main" val="294283003"/>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3.xml><?xml version="1.0" encoding="utf-8"?>
<a:theme xmlns:a="http://schemas.openxmlformats.org/drawingml/2006/main" name="1_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e9c0b8d7-bdb4-4fd3-b62a-f50327aaefce" origin="userSelected">
  <element uid="c5f8eb12-5b27-439d-aaa6-3402af626fa3" value=""/>
</sisl>
</file>

<file path=customXml/itemProps1.xml><?xml version="1.0" encoding="utf-8"?>
<ds:datastoreItem xmlns:ds="http://schemas.openxmlformats.org/officeDocument/2006/customXml" ds:itemID="{B01B838B-465A-43C8-AC2A-78A03061D80F}">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1023</Words>
  <Application>Microsoft Office PowerPoint</Application>
  <PresentationFormat>On-screen Show (4:3)</PresentationFormat>
  <Paragraphs>103</Paragraphs>
  <Slides>9</Slides>
  <Notes>3</Notes>
  <HiddenSlides>0</HiddenSlides>
  <MMClips>0</MMClips>
  <ScaleCrop>false</ScaleCrop>
  <HeadingPairs>
    <vt:vector size="8" baseType="variant">
      <vt:variant>
        <vt:lpstr>Fonts Used</vt:lpstr>
      </vt:variant>
      <vt:variant>
        <vt:i4>6</vt:i4>
      </vt:variant>
      <vt:variant>
        <vt:lpstr>Theme</vt:lpstr>
      </vt:variant>
      <vt:variant>
        <vt:i4>3</vt:i4>
      </vt:variant>
      <vt:variant>
        <vt:lpstr>Embedded OLE Servers</vt:lpstr>
      </vt:variant>
      <vt:variant>
        <vt:i4>2</vt:i4>
      </vt:variant>
      <vt:variant>
        <vt:lpstr>Slide Titles</vt:lpstr>
      </vt:variant>
      <vt:variant>
        <vt:i4>9</vt:i4>
      </vt:variant>
    </vt:vector>
  </HeadingPairs>
  <TitlesOfParts>
    <vt:vector size="20" baseType="lpstr">
      <vt:lpstr>Arial</vt:lpstr>
      <vt:lpstr>Arial Black</vt:lpstr>
      <vt:lpstr>Calibri</vt:lpstr>
      <vt:lpstr>Calibri Light</vt:lpstr>
      <vt:lpstr>Times New Roman</vt:lpstr>
      <vt:lpstr>Wingdings</vt:lpstr>
      <vt:lpstr>Custom Design</vt:lpstr>
      <vt:lpstr>Retrospect</vt:lpstr>
      <vt:lpstr>1_Custom Design</vt:lpstr>
      <vt:lpstr>Microsoft PowerPoint 97-2003 Presentation</vt:lpstr>
      <vt:lpstr>Microsoft PowerPoint Presentation</vt:lpstr>
      <vt:lpstr>RMS    Update to TAC</vt:lpstr>
      <vt:lpstr>Suspend Business and Residential Annual Validation for 2024</vt:lpstr>
      <vt:lpstr>PowerPoint Presentation</vt:lpstr>
      <vt:lpstr>PowerPoint Presentation</vt:lpstr>
      <vt:lpstr>ERCOT Protocol 18.4.3.1</vt:lpstr>
      <vt:lpstr>TAC Voting Item</vt:lpstr>
      <vt:lpstr>PowerPoint Presentation</vt:lpstr>
      <vt:lpstr>   Primary Points – AMS Data and Access to AMS Data     AMS data is the most accurate, granular usage data available   AMS data is available in the Smart Meter Texas Portal (SMTP)  only to the REP of Record (ROR),  unless a Letter of  Authorization (LOA) has been  obtained   AMS data is rarely used by non ROR for pricing because of the  SMTP LOA requirements     The LOA process involves validations of ESI, Meter Number,  and current REP of Record (including DUNS)  to proceed.     Timely access of usage data is needed to expedite  development of pricing for Customers.     </vt:lpstr>
      <vt:lpstr> Annual Validation is needed today and the foreseeable future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2020-03-06T14:03:31Z</dcterms:created>
  <dcterms:modified xsi:type="dcterms:W3CDTF">2023-11-14T05:56:13Z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91c5e66e-451b-407e-96e6-6a377931453e</vt:lpwstr>
  </property>
  <property fmtid="{D5CDD505-2E9C-101B-9397-08002B2CF9AE}" pid="3" name="bjSaver">
    <vt:lpwstr>hVeZjyyepu7wfUb3kwBo4T82bAn9HrXq</vt:lpwstr>
  </property>
  <property fmtid="{D5CDD505-2E9C-101B-9397-08002B2CF9AE}" pid="4" name="bjDocumentLabelXML">
    <vt:lpwstr>&lt;?xml version="1.0" encoding="us-ascii"?&gt;&lt;sisl xmlns:xsi="http://www.w3.org/2001/XMLSchema-instance" xmlns:xsd="http://www.w3.org/2001/XMLSchema" sislVersion="0" policy="e9c0b8d7-bdb4-4fd3-b62a-f50327aaefce" origin="userSelected" xmlns="http://www.boldonj</vt:lpwstr>
  </property>
  <property fmtid="{D5CDD505-2E9C-101B-9397-08002B2CF9AE}" pid="5" name="bjDocumentLabelXML-0">
    <vt:lpwstr>ames.com/2008/01/sie/internal/label"&gt;&lt;element uid="c5f8eb12-5b27-439d-aaa6-3402af626fa3" value="" /&gt;&lt;/sisl&gt;</vt:lpwstr>
  </property>
  <property fmtid="{D5CDD505-2E9C-101B-9397-08002B2CF9AE}" pid="6" name="bjDocumentSecurityLabel">
    <vt:lpwstr>AEP Public</vt:lpwstr>
  </property>
  <property fmtid="{D5CDD505-2E9C-101B-9397-08002B2CF9AE}" pid="7" name="MSIP_Label_e3ac3a1a-de19-428b-b395-6d250d7743fb_Enabled">
    <vt:lpwstr>true</vt:lpwstr>
  </property>
  <property fmtid="{D5CDD505-2E9C-101B-9397-08002B2CF9AE}" pid="8" name="MSIP_Label_e3ac3a1a-de19-428b-b395-6d250d7743fb_SetDate">
    <vt:lpwstr>2023-11-14T05:53:50Z</vt:lpwstr>
  </property>
  <property fmtid="{D5CDD505-2E9C-101B-9397-08002B2CF9AE}" pid="9" name="MSIP_Label_e3ac3a1a-de19-428b-b395-6d250d7743fb_Method">
    <vt:lpwstr>Standard</vt:lpwstr>
  </property>
  <property fmtid="{D5CDD505-2E9C-101B-9397-08002B2CF9AE}" pid="10" name="MSIP_Label_e3ac3a1a-de19-428b-b395-6d250d7743fb_Name">
    <vt:lpwstr>Internal Use Only</vt:lpwstr>
  </property>
  <property fmtid="{D5CDD505-2E9C-101B-9397-08002B2CF9AE}" pid="11" name="MSIP_Label_e3ac3a1a-de19-428b-b395-6d250d7743fb_SiteId">
    <vt:lpwstr>88cc5fd7-fd78-44b6-ad75-b6915088974f</vt:lpwstr>
  </property>
  <property fmtid="{D5CDD505-2E9C-101B-9397-08002B2CF9AE}" pid="12" name="MSIP_Label_e3ac3a1a-de19-428b-b395-6d250d7743fb_ActionId">
    <vt:lpwstr>bba5f296-2cf7-438c-a1f4-b902ffd94dcb</vt:lpwstr>
  </property>
  <property fmtid="{D5CDD505-2E9C-101B-9397-08002B2CF9AE}" pid="13" name="MSIP_Label_e3ac3a1a-de19-428b-b395-6d250d7743fb_ContentBits">
    <vt:lpwstr>0</vt:lpwstr>
  </property>
</Properties>
</file>