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</p:sldMasterIdLst>
  <p:notesMasterIdLst>
    <p:notesMasterId r:id="rId13"/>
  </p:notesMasterIdLst>
  <p:handoutMasterIdLst>
    <p:handoutMasterId r:id="rId14"/>
  </p:handoutMasterIdLst>
  <p:sldIdLst>
    <p:sldId id="260" r:id="rId6"/>
    <p:sldId id="331" r:id="rId7"/>
    <p:sldId id="327" r:id="rId8"/>
    <p:sldId id="325" r:id="rId9"/>
    <p:sldId id="319" r:id="rId10"/>
    <p:sldId id="328" r:id="rId11"/>
    <p:sldId id="285" r:id="rId12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108" d="100"/>
          <a:sy n="108" d="100"/>
        </p:scale>
        <p:origin x="1704" y="126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2.xml"/><Relationship Id="rId15" Type="http://schemas.openxmlformats.org/officeDocument/2006/relationships/presProps" Target="presProps.xml"/><Relationship Id="rId10" Type="http://schemas.openxmlformats.org/officeDocument/2006/relationships/slide" Target="slides/slide5.xml"/><Relationship Id="rId19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handoutMaster" Target="handoutMasters/handoutMaster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Blum, Michael K" userId="04a67670-f608-4dea-9446-08152f0975f2" providerId="ADAL" clId="{45435D37-D4E2-4346-B465-43D163945D6B}"/>
    <pc:docChg chg="custSel modSld">
      <pc:chgData name="Blum, Michael K" userId="04a67670-f608-4dea-9446-08152f0975f2" providerId="ADAL" clId="{45435D37-D4E2-4346-B465-43D163945D6B}" dt="2023-11-20T14:08:09.649" v="248" actId="20577"/>
      <pc:docMkLst>
        <pc:docMk/>
      </pc:docMkLst>
      <pc:sldChg chg="modSp mod">
        <pc:chgData name="Blum, Michael K" userId="04a67670-f608-4dea-9446-08152f0975f2" providerId="ADAL" clId="{45435D37-D4E2-4346-B465-43D163945D6B}" dt="2023-11-20T14:08:09.649" v="248" actId="20577"/>
        <pc:sldMkLst>
          <pc:docMk/>
          <pc:sldMk cId="2036713606" sldId="285"/>
        </pc:sldMkLst>
        <pc:spChg chg="mod">
          <ac:chgData name="Blum, Michael K" userId="04a67670-f608-4dea-9446-08152f0975f2" providerId="ADAL" clId="{45435D37-D4E2-4346-B465-43D163945D6B}" dt="2023-11-20T14:08:09.649" v="248" actId="20577"/>
          <ac:spMkLst>
            <pc:docMk/>
            <pc:sldMk cId="2036713606" sldId="285"/>
            <ac:spMk id="2" creationId="{00000000-0000-0000-0000-000000000000}"/>
          </ac:spMkLst>
        </pc:spChg>
      </pc:sldChg>
      <pc:sldChg chg="modSp mod">
        <pc:chgData name="Blum, Michael K" userId="04a67670-f608-4dea-9446-08152f0975f2" providerId="ADAL" clId="{45435D37-D4E2-4346-B465-43D163945D6B}" dt="2023-11-20T14:00:09.206" v="240" actId="313"/>
        <pc:sldMkLst>
          <pc:docMk/>
          <pc:sldMk cId="2730923665" sldId="319"/>
        </pc:sldMkLst>
        <pc:spChg chg="mod">
          <ac:chgData name="Blum, Michael K" userId="04a67670-f608-4dea-9446-08152f0975f2" providerId="ADAL" clId="{45435D37-D4E2-4346-B465-43D163945D6B}" dt="2023-11-20T14:00:09.206" v="240" actId="313"/>
          <ac:spMkLst>
            <pc:docMk/>
            <pc:sldMk cId="2730923665" sldId="319"/>
            <ac:spMk id="3" creationId="{00000000-0000-0000-0000-000000000000}"/>
          </ac:spMkLst>
        </pc:spChg>
      </pc:sldChg>
      <pc:sldChg chg="modSp mod">
        <pc:chgData name="Blum, Michael K" userId="04a67670-f608-4dea-9446-08152f0975f2" providerId="ADAL" clId="{45435D37-D4E2-4346-B465-43D163945D6B}" dt="2023-11-20T13:59:20.273" v="239" actId="20577"/>
        <pc:sldMkLst>
          <pc:docMk/>
          <pc:sldMk cId="288714620" sldId="327"/>
        </pc:sldMkLst>
        <pc:spChg chg="mod">
          <ac:chgData name="Blum, Michael K" userId="04a67670-f608-4dea-9446-08152f0975f2" providerId="ADAL" clId="{45435D37-D4E2-4346-B465-43D163945D6B}" dt="2023-11-20T13:59:20.273" v="239" actId="20577"/>
          <ac:spMkLst>
            <pc:docMk/>
            <pc:sldMk cId="288714620" sldId="327"/>
            <ac:spMk id="3" creationId="{00000000-0000-0000-0000-000000000000}"/>
          </ac:spMkLst>
        </pc:spChg>
      </pc:sldChg>
      <pc:sldChg chg="modSp mod">
        <pc:chgData name="Blum, Michael K" userId="04a67670-f608-4dea-9446-08152f0975f2" providerId="ADAL" clId="{45435D37-D4E2-4346-B465-43D163945D6B}" dt="2023-11-16T21:29:16.843" v="73" actId="20577"/>
        <pc:sldMkLst>
          <pc:docMk/>
          <pc:sldMk cId="1845377377" sldId="331"/>
        </pc:sldMkLst>
        <pc:spChg chg="mod">
          <ac:chgData name="Blum, Michael K" userId="04a67670-f608-4dea-9446-08152f0975f2" providerId="ADAL" clId="{45435D37-D4E2-4346-B465-43D163945D6B}" dt="2023-11-16T21:29:16.843" v="73" actId="20577"/>
          <ac:spMkLst>
            <pc:docMk/>
            <pc:sldMk cId="1845377377" sldId="331"/>
            <ac:spMk id="3" creationId="{00000000-0000-0000-0000-000000000000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11/20/2023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11/20/2023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363888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449013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02448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91385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09813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80382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Footer text goes here.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90600"/>
            <a:ext cx="8534400" cy="5052221"/>
          </a:xfrm>
          <a:prstGeom prst="rect">
            <a:avLst/>
          </a:prstGeom>
        </p:spPr>
        <p:txBody>
          <a:bodyPr/>
          <a:lstStyle>
            <a:lvl1pPr>
              <a:defRPr sz="2600">
                <a:solidFill>
                  <a:schemeClr val="tx2"/>
                </a:solidFill>
              </a:defRPr>
            </a:lvl1pPr>
            <a:lvl2pPr>
              <a:defRPr sz="2400">
                <a:solidFill>
                  <a:schemeClr val="tx2"/>
                </a:solidFill>
              </a:defRPr>
            </a:lvl2pPr>
            <a:lvl3pPr>
              <a:defRPr sz="2200">
                <a:solidFill>
                  <a:schemeClr val="tx2"/>
                </a:solidFill>
              </a:defRPr>
            </a:lvl3pPr>
            <a:lvl4pPr>
              <a:defRPr sz="2100">
                <a:solidFill>
                  <a:schemeClr val="tx2"/>
                </a:solidFill>
              </a:defRPr>
            </a:lvl4pPr>
            <a:lvl5pPr>
              <a:defRPr sz="200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 dirty="0"/>
              <a:t>Footer text goes here.</a:t>
            </a: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/>
              <a:t>Footer text goes here.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628650" y="990601"/>
            <a:ext cx="3886200" cy="4800600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4629150" y="990601"/>
            <a:ext cx="3886200" cy="4800600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Rectangle 7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576478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505200" y="0"/>
            <a:ext cx="56388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Footer text goes here.</a:t>
            </a:r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 userDrawn="1"/>
        </p:nvSpPr>
        <p:spPr>
          <a:xfrm>
            <a:off x="54676" y="6553200"/>
            <a:ext cx="213507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>
                <a:solidFill>
                  <a:schemeClr val="tx2"/>
                </a:solidFill>
              </a:rPr>
              <a:t>PUBLIC – 12/6/23 MWG to WMS</a:t>
            </a:r>
            <a:endParaRPr lang="en-US" sz="1000" b="1" dirty="0">
              <a:solidFill>
                <a:schemeClr val="tx2"/>
              </a:solidFill>
            </a:endParaRPr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1" r:id="rId3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810000" y="2819400"/>
            <a:ext cx="5257800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tx2"/>
                </a:solidFill>
                <a:latin typeface="TradeGothic LT" panose="020B0506030503020504" pitchFamily="34" charset="0"/>
                <a:ea typeface="TradeGothic LT" panose="020B0506030503020504" pitchFamily="34" charset="0"/>
              </a:rPr>
              <a:t>Meter Working Group Update</a:t>
            </a:r>
          </a:p>
          <a:p>
            <a:endParaRPr lang="en-US" dirty="0">
              <a:solidFill>
                <a:schemeClr val="tx2"/>
              </a:solidFill>
            </a:endParaRPr>
          </a:p>
          <a:p>
            <a:endParaRPr lang="en-US" dirty="0">
              <a:solidFill>
                <a:schemeClr val="tx2"/>
              </a:solidFill>
            </a:endParaRPr>
          </a:p>
          <a:p>
            <a:r>
              <a:rPr lang="en-US" dirty="0">
                <a:solidFill>
                  <a:schemeClr val="tx2"/>
                </a:solidFill>
                <a:latin typeface="TradeGothic LT" panose="020B0506030503020504" pitchFamily="34" charset="0"/>
                <a:ea typeface="TradeGothic LT" panose="020B0506030503020504" pitchFamily="34" charset="0"/>
              </a:rPr>
              <a:t>November 8, 2023</a:t>
            </a:r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</p:spPr>
        <p:txBody>
          <a:bodyPr/>
          <a:lstStyle/>
          <a:p>
            <a:r>
              <a:rPr lang="en-US" b="1" dirty="0">
                <a:solidFill>
                  <a:schemeClr val="accent1"/>
                </a:solidFill>
                <a:latin typeface="TradeGothic LT" panose="020B0506030503020504" pitchFamily="34" charset="0"/>
                <a:ea typeface="TradeGothic LT" panose="020B0506030503020504" pitchFamily="34" charset="0"/>
              </a:rPr>
              <a:t>NPRR1197 Discussion (Subtractive Metering)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381000" y="914400"/>
            <a:ext cx="8305800" cy="47705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1" indent="-285750">
              <a:buFont typeface="Arial" panose="020B0604020202020204" pitchFamily="34" charset="0"/>
              <a:buChar char="•"/>
            </a:pPr>
            <a:r>
              <a:rPr lang="en-US" altLang="en-US" sz="2400" kern="0" dirty="0">
                <a:solidFill>
                  <a:srgbClr val="000000"/>
                </a:solidFill>
                <a:latin typeface="TradeGothic LT" panose="020B0506030503020504" pitchFamily="34" charset="0"/>
                <a:ea typeface="TradeGothic LT" panose="020B0506030503020504" pitchFamily="34" charset="0"/>
              </a:rPr>
              <a:t>Reviewed language of NPRR along with submitted ERCOT comments.</a:t>
            </a:r>
          </a:p>
          <a:p>
            <a:pPr marL="285750" lvl="1" indent="-285750">
              <a:buFont typeface="Arial" panose="020B0604020202020204" pitchFamily="34" charset="0"/>
              <a:buChar char="•"/>
            </a:pPr>
            <a:r>
              <a:rPr lang="en-US" altLang="en-US" sz="2400" kern="0" dirty="0">
                <a:solidFill>
                  <a:srgbClr val="000000"/>
                </a:solidFill>
                <a:latin typeface="TradeGothic LT" panose="020B0506030503020504" pitchFamily="34" charset="0"/>
                <a:ea typeface="TradeGothic LT" panose="020B0506030503020504" pitchFamily="34" charset="0"/>
              </a:rPr>
              <a:t>There was a question raised regarding use of equipment not rated for revenue metering accuracy being used for retail load settlement if ESR telemetered aux load was being “un-netted”.</a:t>
            </a:r>
          </a:p>
          <a:p>
            <a:pPr marL="742950" lvl="2" indent="-285750">
              <a:buFont typeface="Arial" panose="020B0604020202020204" pitchFamily="34" charset="0"/>
              <a:buChar char="•"/>
            </a:pPr>
            <a:r>
              <a:rPr lang="en-US" altLang="en-US" sz="2400" kern="0" dirty="0">
                <a:solidFill>
                  <a:srgbClr val="000000"/>
                </a:solidFill>
                <a:latin typeface="TradeGothic LT" panose="020B0506030503020504" pitchFamily="34" charset="0"/>
                <a:ea typeface="TradeGothic LT" panose="020B0506030503020504" pitchFamily="34" charset="0"/>
              </a:rPr>
              <a:t>TDSPs and ERCOT are reviewing and will discuss further at next MWG meeting (12/12/23).</a:t>
            </a:r>
          </a:p>
          <a:p>
            <a:pPr marL="285750" lvl="1" indent="-285750">
              <a:buFont typeface="Arial" panose="020B0604020202020204" pitchFamily="34" charset="0"/>
              <a:buChar char="•"/>
            </a:pPr>
            <a:r>
              <a:rPr lang="en-US" altLang="en-US" sz="2400" kern="0" dirty="0">
                <a:solidFill>
                  <a:srgbClr val="000000"/>
                </a:solidFill>
                <a:latin typeface="TradeGothic LT" panose="020B0506030503020504" pitchFamily="34" charset="0"/>
                <a:ea typeface="TradeGothic LT" panose="020B0506030503020504" pitchFamily="34" charset="0"/>
              </a:rPr>
              <a:t>General questions regarding how settlements would be done in different site metering configurations.</a:t>
            </a:r>
          </a:p>
          <a:p>
            <a:pPr marL="742950" lvl="2" indent="-285750">
              <a:buFont typeface="Arial" panose="020B0604020202020204" pitchFamily="34" charset="0"/>
              <a:buChar char="•"/>
            </a:pPr>
            <a:r>
              <a:rPr lang="en-US" altLang="en-US" sz="2400" kern="0" dirty="0">
                <a:solidFill>
                  <a:srgbClr val="000000"/>
                </a:solidFill>
                <a:latin typeface="TradeGothic LT" panose="020B0506030503020504" pitchFamily="34" charset="0"/>
                <a:ea typeface="TradeGothic LT" panose="020B0506030503020504" pitchFamily="34" charset="0"/>
              </a:rPr>
              <a:t>ERCOT will present example scenarios at the next MWG meeting to help the discussion.</a:t>
            </a:r>
            <a:endParaRPr lang="en-US" sz="2000" kern="0" dirty="0">
              <a:solidFill>
                <a:srgbClr val="000000"/>
              </a:solidFill>
              <a:latin typeface="TradeGothic LT" panose="020B0506030503020504" pitchFamily="34" charset="0"/>
              <a:ea typeface="TradeGothic LT" panose="020B0506030503020504" pitchFamily="34" charset="0"/>
            </a:endParaRPr>
          </a:p>
          <a:p>
            <a:pPr marL="285750" lvl="1" indent="-285750">
              <a:buFont typeface="Arial" panose="020B0604020202020204" pitchFamily="34" charset="0"/>
              <a:buChar char="•"/>
            </a:pPr>
            <a:endParaRPr lang="en-US" sz="2000" kern="0" dirty="0">
              <a:solidFill>
                <a:srgbClr val="000000"/>
              </a:solidFill>
              <a:latin typeface="TradeGothic LT" panose="020B0506030503020504" pitchFamily="34" charset="0"/>
              <a:ea typeface="TradeGothic LT" panose="020B0506030503020504" pitchFamily="34" charset="0"/>
            </a:endParaRPr>
          </a:p>
          <a:p>
            <a:pPr marL="285750" lvl="1" indent="-285750">
              <a:buFont typeface="Arial" panose="020B0604020202020204" pitchFamily="34" charset="0"/>
              <a:buChar char="•"/>
            </a:pPr>
            <a:endParaRPr lang="en-US" sz="2000" dirty="0">
              <a:latin typeface="TradeGothic LT" panose="020B0506030503020504" pitchFamily="34" charset="0"/>
              <a:ea typeface="TradeGothic LT" panose="020B05060305030205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453773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899318"/>
          </a:xfrm>
        </p:spPr>
        <p:txBody>
          <a:bodyPr/>
          <a:lstStyle/>
          <a:p>
            <a:r>
              <a:rPr lang="en-US" b="1" dirty="0">
                <a:solidFill>
                  <a:schemeClr val="accent1"/>
                </a:solidFill>
                <a:latin typeface="TradeGothic LT" panose="020B0506030503020504" pitchFamily="34" charset="0"/>
                <a:ea typeface="TradeGothic LT" panose="020B0506030503020504" pitchFamily="34" charset="0"/>
              </a:rPr>
              <a:t>NPRR1200 and SMOGRR028 Discussion (Current Limiting Reactors)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378781" y="1143000"/>
            <a:ext cx="8305800" cy="36009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1" indent="-285750">
              <a:buFont typeface="Arial" panose="020B0604020202020204" pitchFamily="34" charset="0"/>
              <a:buChar char="•"/>
            </a:pPr>
            <a:r>
              <a:rPr lang="en-US" altLang="en-US" sz="2400" kern="0" dirty="0">
                <a:solidFill>
                  <a:srgbClr val="000000"/>
                </a:solidFill>
                <a:latin typeface="TradeGothic LT" panose="020B0506030503020504" pitchFamily="34" charset="0"/>
                <a:ea typeface="TradeGothic LT" panose="020B0506030503020504" pitchFamily="34" charset="0"/>
              </a:rPr>
              <a:t>Both NPRR1200 and SMOGRR028 were discussed</a:t>
            </a:r>
          </a:p>
          <a:p>
            <a:pPr marL="742950" lvl="2" indent="-285750">
              <a:buFont typeface="Arial" panose="020B0604020202020204" pitchFamily="34" charset="0"/>
              <a:buChar char="•"/>
            </a:pPr>
            <a:r>
              <a:rPr lang="en-US" altLang="en-US" sz="2400" kern="0" dirty="0">
                <a:solidFill>
                  <a:srgbClr val="000000"/>
                </a:solidFill>
                <a:latin typeface="TradeGothic LT" panose="020B0506030503020504" pitchFamily="34" charset="0"/>
                <a:ea typeface="TradeGothic LT" panose="020B0506030503020504" pitchFamily="34" charset="0"/>
              </a:rPr>
              <a:t>During discussion and review, the general feedback was SMOGRR028 is a better technical solution.</a:t>
            </a:r>
          </a:p>
          <a:p>
            <a:pPr marL="285750" lvl="1" indent="-285750">
              <a:buFont typeface="Arial" panose="020B0604020202020204" pitchFamily="34" charset="0"/>
              <a:buChar char="•"/>
            </a:pPr>
            <a:r>
              <a:rPr lang="en-US" altLang="en-US" sz="2400" kern="0" dirty="0">
                <a:solidFill>
                  <a:srgbClr val="000000"/>
                </a:solidFill>
                <a:latin typeface="TradeGothic LT" panose="020B0506030503020504" pitchFamily="34" charset="0"/>
                <a:ea typeface="TradeGothic LT" panose="020B0506030503020504" pitchFamily="34" charset="0"/>
              </a:rPr>
              <a:t>Some additional information may be needed in SMOGRR028 to ensure clarity in the calculations and data sources.</a:t>
            </a:r>
          </a:p>
          <a:p>
            <a:pPr marL="742950" lvl="2" indent="-285750">
              <a:buFont typeface="Arial" panose="020B0604020202020204" pitchFamily="34" charset="0"/>
              <a:buChar char="•"/>
            </a:pPr>
            <a:r>
              <a:rPr lang="en-US" altLang="en-US" sz="2400" kern="0" dirty="0">
                <a:solidFill>
                  <a:srgbClr val="000000"/>
                </a:solidFill>
                <a:latin typeface="TradeGothic LT" panose="020B0506030503020504" pitchFamily="34" charset="0"/>
                <a:ea typeface="TradeGothic LT" panose="020B0506030503020504" pitchFamily="34" charset="0"/>
              </a:rPr>
              <a:t>TDSPs and ERCOT will further review SMOGRR028 and calculations for more discussion at the next MWG meeting.</a:t>
            </a:r>
            <a:endParaRPr lang="en-US" sz="2000" kern="0" dirty="0">
              <a:solidFill>
                <a:srgbClr val="000000"/>
              </a:solidFill>
              <a:latin typeface="TradeGothic LT" panose="020B0506030503020504" pitchFamily="34" charset="0"/>
              <a:ea typeface="TradeGothic LT" panose="020B0506030503020504" pitchFamily="34" charset="0"/>
            </a:endParaRPr>
          </a:p>
          <a:p>
            <a:pPr marL="0" lvl="1"/>
            <a:endParaRPr lang="en-US" sz="2000" kern="0" dirty="0">
              <a:solidFill>
                <a:srgbClr val="000000"/>
              </a:solidFill>
              <a:latin typeface="TradeGothic LT" panose="020B0506030503020504" pitchFamily="34" charset="0"/>
              <a:ea typeface="TradeGothic LT" panose="020B0506030503020504" pitchFamily="34" charset="0"/>
            </a:endParaRPr>
          </a:p>
          <a:p>
            <a:pPr marL="285750" lvl="1" indent="-285750">
              <a:buFont typeface="Arial" panose="020B0604020202020204" pitchFamily="34" charset="0"/>
              <a:buChar char="•"/>
            </a:pPr>
            <a:endParaRPr lang="en-US" sz="2000" kern="0" dirty="0">
              <a:solidFill>
                <a:srgbClr val="000000"/>
              </a:solidFill>
              <a:latin typeface="TradeGothic LT" panose="020B0506030503020504" pitchFamily="34" charset="0"/>
              <a:ea typeface="TradeGothic LT" panose="020B0506030503020504" pitchFamily="34" charset="0"/>
            </a:endParaRPr>
          </a:p>
          <a:p>
            <a:pPr marL="285750" lvl="1" indent="-285750">
              <a:buFont typeface="Arial" panose="020B0604020202020204" pitchFamily="34" charset="0"/>
              <a:buChar char="•"/>
            </a:pPr>
            <a:endParaRPr lang="en-US" sz="2000" dirty="0">
              <a:latin typeface="TradeGothic LT" panose="020B0506030503020504" pitchFamily="34" charset="0"/>
              <a:ea typeface="TradeGothic LT" panose="020B05060305030205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87146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</p:spPr>
        <p:txBody>
          <a:bodyPr/>
          <a:lstStyle/>
          <a:p>
            <a:r>
              <a:rPr lang="en-US" b="1" dirty="0">
                <a:solidFill>
                  <a:schemeClr val="accent1"/>
                </a:solidFill>
                <a:latin typeface="TradeGothic LT" panose="020B0506030503020504" pitchFamily="34" charset="0"/>
                <a:ea typeface="TradeGothic LT" panose="020B0506030503020504" pitchFamily="34" charset="0"/>
              </a:rPr>
              <a:t>NPRR1195 Discussion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378781" y="1295400"/>
            <a:ext cx="8305800" cy="39087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1" indent="-285750">
              <a:buFont typeface="Arial" panose="020B0604020202020204" pitchFamily="34" charset="0"/>
              <a:buChar char="•"/>
            </a:pPr>
            <a:r>
              <a:rPr lang="en-US" altLang="en-US" sz="2400" kern="0" dirty="0">
                <a:solidFill>
                  <a:srgbClr val="000000"/>
                </a:solidFill>
                <a:latin typeface="TradeGothic LT" panose="020B0506030503020504" pitchFamily="34" charset="0"/>
                <a:ea typeface="TradeGothic LT" panose="020B0506030503020504" pitchFamily="34" charset="0"/>
              </a:rPr>
              <a:t>NPRR1195 adds more explicit language detailing Resource Entity responsibilities for EPS facilities where equipment is owned by the RE in 10.8.1.1 and 10.8.1.2.</a:t>
            </a:r>
          </a:p>
          <a:p>
            <a:pPr marL="285750" lvl="1" indent="-285750">
              <a:buFont typeface="Arial" panose="020B0604020202020204" pitchFamily="34" charset="0"/>
              <a:buChar char="•"/>
            </a:pPr>
            <a:r>
              <a:rPr lang="en-US" altLang="en-US" sz="2400" kern="0" dirty="0">
                <a:solidFill>
                  <a:srgbClr val="000000"/>
                </a:solidFill>
                <a:latin typeface="TradeGothic LT" panose="020B0506030503020504" pitchFamily="34" charset="0"/>
                <a:ea typeface="TradeGothic LT" panose="020B0506030503020504" pitchFamily="34" charset="0"/>
              </a:rPr>
              <a:t>Group discussion that the additional language could be helpful in building RE awareness of requirements and could give utility support to ensure REs perform maintenance and repairs in a timely manner.</a:t>
            </a:r>
            <a:endParaRPr lang="en-US" sz="2000" kern="0" dirty="0">
              <a:solidFill>
                <a:srgbClr val="000000"/>
              </a:solidFill>
              <a:latin typeface="TradeGothic LT" panose="020B0506030503020504" pitchFamily="34" charset="0"/>
              <a:ea typeface="TradeGothic LT" panose="020B0506030503020504" pitchFamily="34" charset="0"/>
            </a:endParaRPr>
          </a:p>
          <a:p>
            <a:pPr marL="285750" lvl="1" indent="-285750">
              <a:buFont typeface="Arial" panose="020B0604020202020204" pitchFamily="34" charset="0"/>
              <a:buChar char="•"/>
            </a:pPr>
            <a:endParaRPr lang="en-US" sz="2000" kern="0" dirty="0">
              <a:solidFill>
                <a:srgbClr val="000000"/>
              </a:solidFill>
              <a:latin typeface="TradeGothic LT" panose="020B0506030503020504" pitchFamily="34" charset="0"/>
              <a:ea typeface="TradeGothic LT" panose="020B0506030503020504" pitchFamily="34" charset="0"/>
            </a:endParaRPr>
          </a:p>
          <a:p>
            <a:pPr marL="0" lvl="1"/>
            <a:endParaRPr lang="en-US" sz="2000" kern="0" dirty="0">
              <a:solidFill>
                <a:srgbClr val="000000"/>
              </a:solidFill>
              <a:latin typeface="TradeGothic LT" panose="020B0506030503020504" pitchFamily="34" charset="0"/>
              <a:ea typeface="TradeGothic LT" panose="020B0506030503020504" pitchFamily="34" charset="0"/>
            </a:endParaRPr>
          </a:p>
          <a:p>
            <a:pPr marL="285750" lvl="1" indent="-285750">
              <a:buFont typeface="Arial" panose="020B0604020202020204" pitchFamily="34" charset="0"/>
              <a:buChar char="•"/>
            </a:pPr>
            <a:endParaRPr lang="en-US" sz="2000" kern="0" dirty="0">
              <a:solidFill>
                <a:srgbClr val="000000"/>
              </a:solidFill>
              <a:latin typeface="TradeGothic LT" panose="020B0506030503020504" pitchFamily="34" charset="0"/>
              <a:ea typeface="TradeGothic LT" panose="020B0506030503020504" pitchFamily="34" charset="0"/>
            </a:endParaRPr>
          </a:p>
          <a:p>
            <a:pPr marL="285750" lvl="1" indent="-285750">
              <a:buFont typeface="Arial" panose="020B0604020202020204" pitchFamily="34" charset="0"/>
              <a:buChar char="•"/>
            </a:pPr>
            <a:endParaRPr lang="en-US" sz="2000" dirty="0">
              <a:latin typeface="TradeGothic LT" panose="020B0506030503020504" pitchFamily="34" charset="0"/>
              <a:ea typeface="TradeGothic LT" panose="020B05060305030205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811931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</p:spPr>
        <p:txBody>
          <a:bodyPr/>
          <a:lstStyle/>
          <a:p>
            <a:r>
              <a:rPr lang="en-US" b="1" dirty="0">
                <a:solidFill>
                  <a:schemeClr val="accent1"/>
                </a:solidFill>
                <a:latin typeface="TradeGothic LT" panose="020B0506030503020504" pitchFamily="34" charset="0"/>
                <a:ea typeface="TradeGothic LT" panose="020B0506030503020504" pitchFamily="34" charset="0"/>
              </a:rPr>
              <a:t>NPRR1193 and SMOGRR027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381000" y="1295400"/>
            <a:ext cx="8305800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1" indent="-285750">
              <a:buFont typeface="Arial" panose="020B0604020202020204" pitchFamily="34" charset="0"/>
              <a:buChar char="•"/>
            </a:pPr>
            <a:r>
              <a:rPr lang="en-US" altLang="en-US" sz="2400" kern="0" dirty="0">
                <a:solidFill>
                  <a:srgbClr val="000000"/>
                </a:solidFill>
                <a:latin typeface="TradeGothic LT" panose="020B0506030503020504" pitchFamily="34" charset="0"/>
                <a:ea typeface="TradeGothic LT" panose="020B0506030503020504" pitchFamily="34" charset="0"/>
              </a:rPr>
              <a:t>Adds the Design Proposal form as a SMOG appendix and updates some design proposal fields</a:t>
            </a:r>
          </a:p>
          <a:p>
            <a:pPr marL="742950" lvl="2" indent="-285750">
              <a:buFont typeface="Arial" panose="020B0604020202020204" pitchFamily="34" charset="0"/>
              <a:buChar char="•"/>
            </a:pPr>
            <a:r>
              <a:rPr lang="en-US" altLang="en-US" sz="2400" kern="0" dirty="0">
                <a:solidFill>
                  <a:srgbClr val="000000"/>
                </a:solidFill>
                <a:latin typeface="TradeGothic LT" panose="020B0506030503020504" pitchFamily="34" charset="0"/>
                <a:ea typeface="TradeGothic LT" panose="020B0506030503020504" pitchFamily="34" charset="0"/>
              </a:rPr>
              <a:t>Done as part of process to remove from other binding documents list.</a:t>
            </a:r>
          </a:p>
          <a:p>
            <a:pPr marL="285750" lvl="1" indent="-285750">
              <a:buFont typeface="Arial" panose="020B0604020202020204" pitchFamily="34" charset="0"/>
              <a:buChar char="•"/>
            </a:pPr>
            <a:r>
              <a:rPr lang="en-US" altLang="en-US" sz="2400" kern="0" dirty="0">
                <a:solidFill>
                  <a:srgbClr val="000000"/>
                </a:solidFill>
                <a:latin typeface="TradeGothic LT" panose="020B0506030503020504" pitchFamily="34" charset="0"/>
                <a:ea typeface="TradeGothic LT" panose="020B0506030503020504" pitchFamily="34" charset="0"/>
              </a:rPr>
              <a:t>Questions were raised regarding if ERCOT metering has other avenues for finding DSP information if not listed on the Design Proposal.</a:t>
            </a:r>
          </a:p>
          <a:p>
            <a:pPr marL="742950" lvl="2" indent="-285750">
              <a:buFont typeface="Arial" panose="020B0604020202020204" pitchFamily="34" charset="0"/>
              <a:buChar char="•"/>
            </a:pPr>
            <a:r>
              <a:rPr lang="en-US" altLang="en-US" sz="2400" kern="0" dirty="0">
                <a:solidFill>
                  <a:srgbClr val="000000"/>
                </a:solidFill>
                <a:latin typeface="TradeGothic LT" panose="020B0506030503020504" pitchFamily="34" charset="0"/>
                <a:ea typeface="TradeGothic LT" panose="020B0506030503020504" pitchFamily="34" charset="0"/>
              </a:rPr>
              <a:t>DSP information was proposed to be added to help ERCOT teams have correct ESIID information for settlements.</a:t>
            </a:r>
          </a:p>
          <a:p>
            <a:pPr marL="742950" lvl="2" indent="-285750">
              <a:buFont typeface="Arial" panose="020B0604020202020204" pitchFamily="34" charset="0"/>
              <a:buChar char="•"/>
            </a:pPr>
            <a:r>
              <a:rPr lang="en-US" altLang="en-US" sz="2400" kern="0" dirty="0">
                <a:solidFill>
                  <a:srgbClr val="000000"/>
                </a:solidFill>
                <a:latin typeface="TradeGothic LT" panose="020B0506030503020504" pitchFamily="34" charset="0"/>
                <a:ea typeface="TradeGothic LT" panose="020B0506030503020504" pitchFamily="34" charset="0"/>
              </a:rPr>
              <a:t>ERCOT will review question from TDSPs and bring update back to next MWG meeting.</a:t>
            </a:r>
            <a:endParaRPr lang="en-US" sz="2000" kern="0" dirty="0">
              <a:solidFill>
                <a:srgbClr val="000000"/>
              </a:solidFill>
              <a:latin typeface="TradeGothic LT" panose="020B0506030503020504" pitchFamily="34" charset="0"/>
              <a:ea typeface="TradeGothic LT" panose="020B0506030503020504" pitchFamily="34" charset="0"/>
            </a:endParaRPr>
          </a:p>
          <a:p>
            <a:pPr marL="0" lvl="1"/>
            <a:endParaRPr lang="en-US" sz="2000" kern="0" dirty="0">
              <a:solidFill>
                <a:srgbClr val="000000"/>
              </a:solidFill>
              <a:latin typeface="TradeGothic LT" panose="020B0506030503020504" pitchFamily="34" charset="0"/>
              <a:ea typeface="TradeGothic LT" panose="020B0506030503020504" pitchFamily="34" charset="0"/>
            </a:endParaRPr>
          </a:p>
          <a:p>
            <a:pPr marL="285750" lvl="1" indent="-285750">
              <a:buFont typeface="Arial" panose="020B0604020202020204" pitchFamily="34" charset="0"/>
              <a:buChar char="•"/>
            </a:pPr>
            <a:endParaRPr lang="en-US" sz="2000" kern="0" dirty="0">
              <a:solidFill>
                <a:srgbClr val="000000"/>
              </a:solidFill>
              <a:latin typeface="TradeGothic LT" panose="020B0506030503020504" pitchFamily="34" charset="0"/>
              <a:ea typeface="TradeGothic LT" panose="020B0506030503020504" pitchFamily="34" charset="0"/>
            </a:endParaRPr>
          </a:p>
          <a:p>
            <a:pPr marL="285750" lvl="1" indent="-285750">
              <a:buFont typeface="Arial" panose="020B0604020202020204" pitchFamily="34" charset="0"/>
              <a:buChar char="•"/>
            </a:pPr>
            <a:endParaRPr lang="en-US" sz="2000" dirty="0">
              <a:latin typeface="TradeGothic LT" panose="020B0506030503020504" pitchFamily="34" charset="0"/>
              <a:ea typeface="TradeGothic LT" panose="020B05060305030205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309236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</p:spPr>
        <p:txBody>
          <a:bodyPr/>
          <a:lstStyle/>
          <a:p>
            <a:r>
              <a:rPr lang="en-US" b="1" dirty="0">
                <a:solidFill>
                  <a:schemeClr val="accent1"/>
                </a:solidFill>
                <a:latin typeface="TradeGothic LT" panose="020B0506030503020504" pitchFamily="34" charset="0"/>
                <a:ea typeface="TradeGothic LT" panose="020B0506030503020504" pitchFamily="34" charset="0"/>
              </a:rPr>
              <a:t>NPRR1188 and </a:t>
            </a:r>
            <a:r>
              <a:rPr lang="en-US" dirty="0">
                <a:latin typeface="TradeGothic LT" panose="020B0506030503020504" pitchFamily="34" charset="0"/>
                <a:ea typeface="TradeGothic LT" panose="020B0506030503020504" pitchFamily="34" charset="0"/>
              </a:rPr>
              <a:t>NPRR1194</a:t>
            </a:r>
            <a:r>
              <a:rPr lang="en-US" b="1" dirty="0">
                <a:solidFill>
                  <a:schemeClr val="accent1"/>
                </a:solidFill>
                <a:latin typeface="TradeGothic LT" panose="020B0506030503020504" pitchFamily="34" charset="0"/>
                <a:ea typeface="TradeGothic LT" panose="020B0506030503020504" pitchFamily="34" charset="0"/>
              </a:rPr>
              <a:t> Status Update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381000" y="914400"/>
            <a:ext cx="8305800" cy="49552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1" indent="-285750">
              <a:buFont typeface="Arial" panose="020B0604020202020204" pitchFamily="34" charset="0"/>
              <a:buChar char="•"/>
            </a:pPr>
            <a:r>
              <a:rPr lang="en-US" altLang="en-US" sz="2400" kern="0" dirty="0">
                <a:solidFill>
                  <a:srgbClr val="000000"/>
                </a:solidFill>
                <a:latin typeface="TradeGothic LT" panose="020B0506030503020504" pitchFamily="34" charset="0"/>
                <a:ea typeface="TradeGothic LT" panose="020B0506030503020504" pitchFamily="34" charset="0"/>
              </a:rPr>
              <a:t>NPRR1188 has been tabled by PRS and referred to the Large Flexible Load Task Force.</a:t>
            </a:r>
          </a:p>
          <a:p>
            <a:pPr marL="742950" lvl="2" indent="-285750">
              <a:buFont typeface="Arial" panose="020B0604020202020204" pitchFamily="34" charset="0"/>
              <a:buChar char="•"/>
            </a:pPr>
            <a:r>
              <a:rPr lang="en-US" altLang="en-US" sz="2400" kern="0" dirty="0">
                <a:solidFill>
                  <a:srgbClr val="000000"/>
                </a:solidFill>
                <a:latin typeface="TradeGothic LT" panose="020B0506030503020504" pitchFamily="34" charset="0"/>
                <a:ea typeface="TradeGothic LT" panose="020B0506030503020504" pitchFamily="34" charset="0"/>
              </a:rPr>
              <a:t>Requires a registered controllable load resource that is located behind the POI of a generator to have its own EPS meter measuring only the CLR load energy.</a:t>
            </a:r>
          </a:p>
          <a:p>
            <a:pPr marL="285750" lvl="1" indent="-285750">
              <a:buFont typeface="Arial" panose="020B0604020202020204" pitchFamily="34" charset="0"/>
              <a:buChar char="•"/>
            </a:pPr>
            <a:endParaRPr lang="en-US" altLang="en-US" sz="2400" kern="0" dirty="0">
              <a:solidFill>
                <a:srgbClr val="000000"/>
              </a:solidFill>
              <a:latin typeface="TradeGothic LT" panose="020B0506030503020504" pitchFamily="34" charset="0"/>
              <a:ea typeface="TradeGothic LT" panose="020B0506030503020504" pitchFamily="34" charset="0"/>
            </a:endParaRPr>
          </a:p>
          <a:p>
            <a:pPr marL="285750" lvl="1" indent="-285750">
              <a:buFont typeface="Arial" panose="020B0604020202020204" pitchFamily="34" charset="0"/>
              <a:buChar char="•"/>
            </a:pPr>
            <a:r>
              <a:rPr lang="en-US" altLang="en-US" sz="2400" kern="0" dirty="0">
                <a:solidFill>
                  <a:srgbClr val="000000"/>
                </a:solidFill>
                <a:latin typeface="TradeGothic LT" panose="020B0506030503020504" pitchFamily="34" charset="0"/>
                <a:ea typeface="TradeGothic LT" panose="020B0506030503020504" pitchFamily="34" charset="0"/>
              </a:rPr>
              <a:t>NPRR1194 continues to be tabled at WMS.</a:t>
            </a:r>
          </a:p>
          <a:p>
            <a:pPr marL="742950" lvl="2" indent="-285750">
              <a:buFont typeface="Arial" panose="020B0604020202020204" pitchFamily="34" charset="0"/>
              <a:buChar char="•"/>
            </a:pPr>
            <a:r>
              <a:rPr lang="en-US" altLang="en-US" sz="2400" kern="0" dirty="0">
                <a:solidFill>
                  <a:srgbClr val="000000"/>
                </a:solidFill>
                <a:latin typeface="TradeGothic LT" panose="020B0506030503020504" pitchFamily="34" charset="0"/>
                <a:ea typeface="TradeGothic LT" panose="020B0506030503020504" pitchFamily="34" charset="0"/>
              </a:rPr>
              <a:t>Prohibits netting of auxiliary loads with the resource output from resources that receive WSL.</a:t>
            </a:r>
          </a:p>
          <a:p>
            <a:pPr marL="0" lvl="1"/>
            <a:endParaRPr lang="en-US" sz="2000" kern="0" dirty="0">
              <a:solidFill>
                <a:srgbClr val="000000"/>
              </a:solidFill>
              <a:latin typeface="TradeGothic LT" panose="020B0506030503020504" pitchFamily="34" charset="0"/>
              <a:ea typeface="TradeGothic LT" panose="020B0506030503020504" pitchFamily="34" charset="0"/>
            </a:endParaRPr>
          </a:p>
          <a:p>
            <a:pPr marL="285750" lvl="1" indent="-285750">
              <a:buFont typeface="Arial" panose="020B0604020202020204" pitchFamily="34" charset="0"/>
              <a:buChar char="•"/>
            </a:pPr>
            <a:endParaRPr lang="en-US" sz="2000" kern="0" dirty="0">
              <a:solidFill>
                <a:srgbClr val="000000"/>
              </a:solidFill>
              <a:latin typeface="TradeGothic LT" panose="020B0506030503020504" pitchFamily="34" charset="0"/>
              <a:ea typeface="TradeGothic LT" panose="020B0506030503020504" pitchFamily="34" charset="0"/>
            </a:endParaRPr>
          </a:p>
          <a:p>
            <a:pPr marL="0" lvl="1"/>
            <a:endParaRPr lang="en-US" sz="2000" kern="0" dirty="0">
              <a:solidFill>
                <a:srgbClr val="000000"/>
              </a:solidFill>
              <a:latin typeface="TradeGothic LT" panose="020B0506030503020504" pitchFamily="34" charset="0"/>
              <a:ea typeface="TradeGothic LT" panose="020B0506030503020504" pitchFamily="34" charset="0"/>
            </a:endParaRPr>
          </a:p>
          <a:p>
            <a:pPr marL="285750" lvl="1" indent="-285750">
              <a:buFont typeface="Arial" panose="020B0604020202020204" pitchFamily="34" charset="0"/>
              <a:buChar char="•"/>
            </a:pPr>
            <a:endParaRPr lang="en-US" sz="2000" kern="0" dirty="0">
              <a:solidFill>
                <a:srgbClr val="000000"/>
              </a:solidFill>
              <a:latin typeface="TradeGothic LT" panose="020B0506030503020504" pitchFamily="34" charset="0"/>
              <a:ea typeface="TradeGothic LT" panose="020B0506030503020504" pitchFamily="34" charset="0"/>
            </a:endParaRPr>
          </a:p>
          <a:p>
            <a:pPr marL="285750" lvl="1" indent="-285750">
              <a:buFont typeface="Arial" panose="020B0604020202020204" pitchFamily="34" charset="0"/>
              <a:buChar char="•"/>
            </a:pPr>
            <a:endParaRPr lang="en-US" sz="2000" dirty="0">
              <a:latin typeface="TradeGothic LT" panose="020B0506030503020504" pitchFamily="34" charset="0"/>
              <a:ea typeface="TradeGothic LT" panose="020B05060305030205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7429690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</p:spPr>
        <p:txBody>
          <a:bodyPr/>
          <a:lstStyle/>
          <a:p>
            <a:r>
              <a:rPr lang="en-US" b="1" dirty="0">
                <a:solidFill>
                  <a:schemeClr val="accent1"/>
                </a:solidFill>
                <a:latin typeface="TradeGothic LT" panose="020B0506030503020504" pitchFamily="34" charset="0"/>
                <a:ea typeface="TradeGothic LT" panose="020B0506030503020504" pitchFamily="34" charset="0"/>
              </a:rPr>
              <a:t>Next </a:t>
            </a:r>
            <a:r>
              <a:rPr lang="en-US" b="1">
                <a:solidFill>
                  <a:schemeClr val="accent1"/>
                </a:solidFill>
                <a:latin typeface="TradeGothic LT" panose="020B0506030503020504" pitchFamily="34" charset="0"/>
                <a:ea typeface="TradeGothic LT" panose="020B0506030503020504" pitchFamily="34" charset="0"/>
              </a:rPr>
              <a:t>MWG meeting 12/12</a:t>
            </a:r>
            <a:endParaRPr lang="en-US" b="1" dirty="0">
              <a:solidFill>
                <a:schemeClr val="accent1"/>
              </a:solidFill>
              <a:latin typeface="TradeGothic LT" panose="020B0506030503020504" pitchFamily="34" charset="0"/>
              <a:ea typeface="TradeGothic LT" panose="020B05060305030205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381000" y="914400"/>
            <a:ext cx="80010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1" indent="-285750">
              <a:buFont typeface="Arial" panose="020B0604020202020204" pitchFamily="34" charset="0"/>
              <a:buChar char="•"/>
            </a:pPr>
            <a:r>
              <a:rPr lang="en-US" altLang="en-US" sz="2400" kern="0" dirty="0">
                <a:solidFill>
                  <a:srgbClr val="000000"/>
                </a:solidFill>
                <a:latin typeface="TradeGothic LT" panose="020B0506030503020504" pitchFamily="34" charset="0"/>
                <a:ea typeface="TradeGothic LT" panose="020B0506030503020504" pitchFamily="34" charset="0"/>
              </a:rPr>
              <a:t>A WebEx only MWG meeting is scheduled for 12/12/23 to continue discussion on the outstanding items.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036713606"/>
      </p:ext>
    </p:extLst>
  </p:cSld>
  <p:clrMapOvr>
    <a:masterClrMapping/>
  </p:clrMapOvr>
</p:sld>
</file>

<file path=ppt/theme/theme1.xml><?xml version="1.0" encoding="utf-8"?>
<a:theme xmlns:a="http://schemas.openxmlformats.org/drawingml/2006/main" name="1_Custom Design">
  <a:themeElements>
    <a:clrScheme name="ERCOT Identity v.2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EC7"/>
      </a:accent1>
      <a:accent2>
        <a:srgbClr val="5B6770"/>
      </a:accent2>
      <a:accent3>
        <a:srgbClr val="26D07C"/>
      </a:accent3>
      <a:accent4>
        <a:srgbClr val="003865"/>
      </a:accent4>
      <a:accent5>
        <a:srgbClr val="685BC7"/>
      </a:accent5>
      <a:accent6>
        <a:srgbClr val="890C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 v.2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EC7"/>
      </a:accent1>
      <a:accent2>
        <a:srgbClr val="5B6770"/>
      </a:accent2>
      <a:accent3>
        <a:srgbClr val="26D07C"/>
      </a:accent3>
      <a:accent4>
        <a:srgbClr val="003865"/>
      </a:accent4>
      <a:accent5>
        <a:srgbClr val="685BC7"/>
      </a:accent5>
      <a:accent6>
        <a:srgbClr val="890C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9D3683894B5264EB8E83338F6BA777E" ma:contentTypeVersion="0" ma:contentTypeDescription="Create a new document." ma:contentTypeScope="" ma:versionID="6d9fae79e75f4a0e2854e81853c40662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73B813C5-B896-4665-8CDA-23C23DD459F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C0E9AA12-8AF9-4AA6-90FE-24669859CDF3}">
  <ds:schemaRefs>
    <ds:schemaRef ds:uri="http://purl.org/dc/terms/"/>
    <ds:schemaRef ds:uri="http://schemas.openxmlformats.org/package/2006/metadata/core-properties"/>
    <ds:schemaRef ds:uri="http://purl.org/dc/dcmitype/"/>
    <ds:schemaRef ds:uri="c34af464-7aa1-4edd-9be4-83dffc1cb926"/>
    <ds:schemaRef ds:uri="http://purl.org/dc/elements/1.1/"/>
    <ds:schemaRef ds:uri="http://schemas.microsoft.com/office/2006/metadata/properties"/>
    <ds:schemaRef ds:uri="http://schemas.microsoft.com/office/2006/documentManagement/types"/>
    <ds:schemaRef ds:uri="http://schemas.microsoft.com/office/infopath/2007/PartnerControl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E4A68982-DD5D-44FD-B77F-4C531465FE5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12398</TotalTime>
  <Words>416</Words>
  <Application>Microsoft Office PowerPoint</Application>
  <PresentationFormat>On-screen Show (4:3)</PresentationFormat>
  <Paragraphs>51</Paragraphs>
  <Slides>7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Arial</vt:lpstr>
      <vt:lpstr>Calibri</vt:lpstr>
      <vt:lpstr>TradeGothic LT</vt:lpstr>
      <vt:lpstr>1_Custom Design</vt:lpstr>
      <vt:lpstr>Office Theme</vt:lpstr>
      <vt:lpstr>PowerPoint Presentation</vt:lpstr>
      <vt:lpstr>NPRR1197 Discussion (Subtractive Metering)</vt:lpstr>
      <vt:lpstr>NPRR1200 and SMOGRR028 Discussion (Current Limiting Reactors)</vt:lpstr>
      <vt:lpstr>NPRR1195 Discussion</vt:lpstr>
      <vt:lpstr>NPRR1193 and SMOGRR027</vt:lpstr>
      <vt:lpstr>NPRR1188 and NPRR1194 Status Update</vt:lpstr>
      <vt:lpstr>Next MWG meeting 12/12</vt:lpstr>
    </vt:vector>
  </TitlesOfParts>
  <Company>The Electric Reliability Council of Texas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Blum, Michael K</cp:lastModifiedBy>
  <cp:revision>341</cp:revision>
  <cp:lastPrinted>2016-01-21T20:53:15Z</cp:lastPrinted>
  <dcterms:created xsi:type="dcterms:W3CDTF">2016-01-21T15:20:31Z</dcterms:created>
  <dcterms:modified xsi:type="dcterms:W3CDTF">2023-11-20T14:08:12Z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0x010100D9D3683894B5264EB8E83338F6BA777E</vt:lpwstr>
  </property>
  <property fmtid="{D5CDD505-2E9C-101B-9397-08002B2CF9AE}" pid="3" name="MSIP_Label_7084cbda-52b8-46fb-a7b7-cb5bd465ed85_Enabled">
    <vt:lpwstr>true</vt:lpwstr>
  </property>
  <property fmtid="{D5CDD505-2E9C-101B-9397-08002B2CF9AE}" pid="4" name="MSIP_Label_7084cbda-52b8-46fb-a7b7-cb5bd465ed85_SetDate">
    <vt:lpwstr>2023-10-19T12:53:30Z</vt:lpwstr>
  </property>
  <property fmtid="{D5CDD505-2E9C-101B-9397-08002B2CF9AE}" pid="5" name="MSIP_Label_7084cbda-52b8-46fb-a7b7-cb5bd465ed85_Method">
    <vt:lpwstr>Standard</vt:lpwstr>
  </property>
  <property fmtid="{D5CDD505-2E9C-101B-9397-08002B2CF9AE}" pid="6" name="MSIP_Label_7084cbda-52b8-46fb-a7b7-cb5bd465ed85_Name">
    <vt:lpwstr>Internal</vt:lpwstr>
  </property>
  <property fmtid="{D5CDD505-2E9C-101B-9397-08002B2CF9AE}" pid="7" name="MSIP_Label_7084cbda-52b8-46fb-a7b7-cb5bd465ed85_SiteId">
    <vt:lpwstr>0afb747d-bff7-4596-a9fc-950ef9e0ec45</vt:lpwstr>
  </property>
  <property fmtid="{D5CDD505-2E9C-101B-9397-08002B2CF9AE}" pid="8" name="MSIP_Label_7084cbda-52b8-46fb-a7b7-cb5bd465ed85_ActionId">
    <vt:lpwstr>9cb86894-6c01-44dd-96c7-ac59748ed38e</vt:lpwstr>
  </property>
  <property fmtid="{D5CDD505-2E9C-101B-9397-08002B2CF9AE}" pid="9" name="MSIP_Label_7084cbda-52b8-46fb-a7b7-cb5bd465ed85_ContentBits">
    <vt:lpwstr>0</vt:lpwstr>
  </property>
  <property fmtid="{D5CDD505-2E9C-101B-9397-08002B2CF9AE}" pid="10" name="MSIP_Label_e3ac3a1a-de19-428b-b395-6d250d7743fb_Enabled">
    <vt:lpwstr>true</vt:lpwstr>
  </property>
  <property fmtid="{D5CDD505-2E9C-101B-9397-08002B2CF9AE}" pid="11" name="MSIP_Label_e3ac3a1a-de19-428b-b395-6d250d7743fb_SetDate">
    <vt:lpwstr>2023-11-16T21:19:10Z</vt:lpwstr>
  </property>
  <property fmtid="{D5CDD505-2E9C-101B-9397-08002B2CF9AE}" pid="12" name="MSIP_Label_e3ac3a1a-de19-428b-b395-6d250d7743fb_Method">
    <vt:lpwstr>Standard</vt:lpwstr>
  </property>
  <property fmtid="{D5CDD505-2E9C-101B-9397-08002B2CF9AE}" pid="13" name="MSIP_Label_e3ac3a1a-de19-428b-b395-6d250d7743fb_Name">
    <vt:lpwstr>Internal Use Only</vt:lpwstr>
  </property>
  <property fmtid="{D5CDD505-2E9C-101B-9397-08002B2CF9AE}" pid="14" name="MSIP_Label_e3ac3a1a-de19-428b-b395-6d250d7743fb_SiteId">
    <vt:lpwstr>88cc5fd7-fd78-44b6-ad75-b6915088974f</vt:lpwstr>
  </property>
  <property fmtid="{D5CDD505-2E9C-101B-9397-08002B2CF9AE}" pid="15" name="MSIP_Label_e3ac3a1a-de19-428b-b395-6d250d7743fb_ActionId">
    <vt:lpwstr>489110ee-bc3d-4157-bf1c-cea6f674724a</vt:lpwstr>
  </property>
  <property fmtid="{D5CDD505-2E9C-101B-9397-08002B2CF9AE}" pid="16" name="MSIP_Label_e3ac3a1a-de19-428b-b395-6d250d7743fb_ContentBits">
    <vt:lpwstr>0</vt:lpwstr>
  </property>
</Properties>
</file>