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5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327"/>
  </p:normalViewPr>
  <p:slideViewPr>
    <p:cSldViewPr snapToGrid="0">
      <p:cViewPr varScale="1">
        <p:scale>
          <a:sx n="128" d="100"/>
          <a:sy n="128" d="100"/>
        </p:scale>
        <p:origin x="4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308CC-F60D-1F1D-AD35-F11E760815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E64D2D-9A78-0982-7822-5BB9894EB2A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0575894-CAFB-8627-1713-2EADBD438269}"/>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5" name="Footer Placeholder 4">
            <a:extLst>
              <a:ext uri="{FF2B5EF4-FFF2-40B4-BE49-F238E27FC236}">
                <a16:creationId xmlns:a16="http://schemas.microsoft.com/office/drawing/2014/main" id="{1B80AA97-71DF-615F-7A6B-03D7EB6965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99E12F-1748-7048-7A18-CA0EB425FE19}"/>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269727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7CB20-D144-B3DA-F9B7-A54F1A7107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B2FB361-EA05-F264-869C-5014732C88B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8DAD8C-8CC0-BE0F-3285-C6EDB1555AB0}"/>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5" name="Footer Placeholder 4">
            <a:extLst>
              <a:ext uri="{FF2B5EF4-FFF2-40B4-BE49-F238E27FC236}">
                <a16:creationId xmlns:a16="http://schemas.microsoft.com/office/drawing/2014/main" id="{91CD049E-915B-D49F-429F-0DDF3BC3E8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661731-C642-08E6-CD7A-6EC86618EFDF}"/>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2288485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58CE25-11FA-5CE3-E5BC-97D49B0DFD7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14B711-735F-5CB1-A565-A23AAD3880F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A264D0-AEF6-7C6F-0F3A-1CA1374696A8}"/>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5" name="Footer Placeholder 4">
            <a:extLst>
              <a:ext uri="{FF2B5EF4-FFF2-40B4-BE49-F238E27FC236}">
                <a16:creationId xmlns:a16="http://schemas.microsoft.com/office/drawing/2014/main" id="{476B0E8A-9D4A-1DEA-9148-D50E44D73C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F2CF1A-37ED-3BC1-FED1-4A44566A6804}"/>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2400879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76248-491D-D186-8EB3-B154CC88A2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A3CD79-6D27-4B97-E4F5-850C7E2DE4F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CFCF83-A307-E3E7-3EB3-039672F5E5F2}"/>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5" name="Footer Placeholder 4">
            <a:extLst>
              <a:ext uri="{FF2B5EF4-FFF2-40B4-BE49-F238E27FC236}">
                <a16:creationId xmlns:a16="http://schemas.microsoft.com/office/drawing/2014/main" id="{F87F12A1-D1DC-7622-4215-03CF42A887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46C502-C4C4-A59B-B9B6-14B84EF2A7B5}"/>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3487447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6F1F6-F989-BEBA-0970-BA4433D870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B0DCFF-D0A6-E954-5D88-7351FCBEB13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36CAA7-05D3-891A-1898-E6BC3115F7A4}"/>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5" name="Footer Placeholder 4">
            <a:extLst>
              <a:ext uri="{FF2B5EF4-FFF2-40B4-BE49-F238E27FC236}">
                <a16:creationId xmlns:a16="http://schemas.microsoft.com/office/drawing/2014/main" id="{63D38D77-5584-7A37-B7A5-CF16B50A9C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F22E45-23F1-0039-CE11-8F296A5E12E4}"/>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3647506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FAFB4-8E8D-8348-1DC1-F1CB7002F0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6ED8B9-14AE-3F74-3C8C-C8E42751B3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D6981F-46AE-AACC-891E-766282550B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DC6DC1E-9850-0006-93B8-9B1BDD403A53}"/>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6" name="Footer Placeholder 5">
            <a:extLst>
              <a:ext uri="{FF2B5EF4-FFF2-40B4-BE49-F238E27FC236}">
                <a16:creationId xmlns:a16="http://schemas.microsoft.com/office/drawing/2014/main" id="{34C62C7C-1BD7-0FF1-20B0-8626D8CC17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E664F9-9470-6BF2-D622-6078C028631D}"/>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3290352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49170-AE23-1503-0E23-E19BF52B80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C1DF39A-9B8A-70D4-B364-CA9CD94450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96ACDB-2866-BDEC-C285-EAF1408EB3D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58DA143-C0ED-6F19-D43E-ED91DA2389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72189F-AB22-D006-A94C-DF959CAF972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AD7AC04-69D9-8A5D-CFFD-7FA176BECBF1}"/>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8" name="Footer Placeholder 7">
            <a:extLst>
              <a:ext uri="{FF2B5EF4-FFF2-40B4-BE49-F238E27FC236}">
                <a16:creationId xmlns:a16="http://schemas.microsoft.com/office/drawing/2014/main" id="{11D8B500-6A6D-79FB-77D3-6CDE269FFE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00230D7-503D-66FA-9C58-2F564DC8AE02}"/>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1157881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A1DD3-0CF0-A1EF-DC68-41304F89B95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7908C5C-1F42-D2CF-F263-00002A5DD6C7}"/>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4" name="Footer Placeholder 3">
            <a:extLst>
              <a:ext uri="{FF2B5EF4-FFF2-40B4-BE49-F238E27FC236}">
                <a16:creationId xmlns:a16="http://schemas.microsoft.com/office/drawing/2014/main" id="{5E857C23-811E-6090-8B78-61503868762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DAAF4E-EF17-31A2-1E97-373EF493501F}"/>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129014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5C6800-2914-A425-64B2-55A1D5F153F6}"/>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3" name="Footer Placeholder 2">
            <a:extLst>
              <a:ext uri="{FF2B5EF4-FFF2-40B4-BE49-F238E27FC236}">
                <a16:creationId xmlns:a16="http://schemas.microsoft.com/office/drawing/2014/main" id="{4B4DC00F-5CE5-DBFD-222A-27B9B341430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DD1AEB3-528C-9A19-6617-9EA0CA5C0EB8}"/>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3348154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34075-66D4-D392-B103-2EDACE2E4F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0DEB5D-6CCD-1372-1DBE-CD59CC4774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7525972-782C-CB57-5BA3-F83A34129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9F75AA-73A8-CF5C-9BB6-2B0AF3C24713}"/>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6" name="Footer Placeholder 5">
            <a:extLst>
              <a:ext uri="{FF2B5EF4-FFF2-40B4-BE49-F238E27FC236}">
                <a16:creationId xmlns:a16="http://schemas.microsoft.com/office/drawing/2014/main" id="{CFB3DDEB-52EE-FA0F-91CE-F25DE1EB37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998ABD-7ACA-BFA1-4A6E-C24CC5A3F69E}"/>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221742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30967-1CBA-8DA7-9492-B33D8F83FE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7C4431E-3CBF-FC98-EC29-FE2816A3C5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B71855B-A5E9-63AC-C820-F2608A7922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98B900-D834-55F1-344F-DDA750A95562}"/>
              </a:ext>
            </a:extLst>
          </p:cNvPr>
          <p:cNvSpPr>
            <a:spLocks noGrp="1"/>
          </p:cNvSpPr>
          <p:nvPr>
            <p:ph type="dt" sz="half" idx="10"/>
          </p:nvPr>
        </p:nvSpPr>
        <p:spPr/>
        <p:txBody>
          <a:bodyPr/>
          <a:lstStyle/>
          <a:p>
            <a:fld id="{2DE04388-1D09-E94B-9A6A-1E00CDE26F98}" type="datetimeFigureOut">
              <a:rPr lang="en-US" smtClean="0"/>
              <a:t>12/1/23</a:t>
            </a:fld>
            <a:endParaRPr lang="en-US"/>
          </a:p>
        </p:txBody>
      </p:sp>
      <p:sp>
        <p:nvSpPr>
          <p:cNvPr id="6" name="Footer Placeholder 5">
            <a:extLst>
              <a:ext uri="{FF2B5EF4-FFF2-40B4-BE49-F238E27FC236}">
                <a16:creationId xmlns:a16="http://schemas.microsoft.com/office/drawing/2014/main" id="{C19CDE04-2253-B577-5858-64AC815862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1831DF-FDC0-1449-699A-03B9247D3A4E}"/>
              </a:ext>
            </a:extLst>
          </p:cNvPr>
          <p:cNvSpPr>
            <a:spLocks noGrp="1"/>
          </p:cNvSpPr>
          <p:nvPr>
            <p:ph type="sldNum" sz="quarter" idx="12"/>
          </p:nvPr>
        </p:nvSpPr>
        <p:spPr/>
        <p:txBody>
          <a:bodyPr/>
          <a:lstStyle/>
          <a:p>
            <a:fld id="{B1398B9D-2A57-7C46-AF40-E8C8607A9D8C}" type="slidenum">
              <a:rPr lang="en-US" smtClean="0"/>
              <a:t>‹#›</a:t>
            </a:fld>
            <a:endParaRPr lang="en-US"/>
          </a:p>
        </p:txBody>
      </p:sp>
    </p:spTree>
    <p:extLst>
      <p:ext uri="{BB962C8B-B14F-4D97-AF65-F5344CB8AC3E}">
        <p14:creationId xmlns:p14="http://schemas.microsoft.com/office/powerpoint/2010/main" val="1872934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796675-A521-F578-F38C-D8C2B0C0F4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7AECB3E-3700-52E3-BE9F-76945C487C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970735-9180-75CC-C5B7-1BFEB67145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E04388-1D09-E94B-9A6A-1E00CDE26F98}" type="datetimeFigureOut">
              <a:rPr lang="en-US" smtClean="0"/>
              <a:t>12/1/23</a:t>
            </a:fld>
            <a:endParaRPr lang="en-US"/>
          </a:p>
        </p:txBody>
      </p:sp>
      <p:sp>
        <p:nvSpPr>
          <p:cNvPr id="5" name="Footer Placeholder 4">
            <a:extLst>
              <a:ext uri="{FF2B5EF4-FFF2-40B4-BE49-F238E27FC236}">
                <a16:creationId xmlns:a16="http://schemas.microsoft.com/office/drawing/2014/main" id="{20543148-1D17-E399-1B24-A8CD899605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3DA25E3-8B7A-3ED6-A2C6-6DF77BBF1A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398B9D-2A57-7C46-AF40-E8C8607A9D8C}" type="slidenum">
              <a:rPr lang="en-US" smtClean="0"/>
              <a:t>‹#›</a:t>
            </a:fld>
            <a:endParaRPr lang="en-US"/>
          </a:p>
        </p:txBody>
      </p:sp>
    </p:spTree>
    <p:extLst>
      <p:ext uri="{BB962C8B-B14F-4D97-AF65-F5344CB8AC3E}">
        <p14:creationId xmlns:p14="http://schemas.microsoft.com/office/powerpoint/2010/main" val="25731802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nerc.com/pa/Stand/Reliability%20Standards/PRC-024-3.pdf" TargetMode="External"/><Relationship Id="rId2" Type="http://schemas.openxmlformats.org/officeDocument/2006/relationships/hyperlink" Target="https://www.ferc.gov/media/e-1-rm22-12-00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4F7CC-A68D-CDA3-9039-3CC441AB5862}"/>
              </a:ext>
            </a:extLst>
          </p:cNvPr>
          <p:cNvSpPr>
            <a:spLocks noGrp="1"/>
          </p:cNvSpPr>
          <p:nvPr>
            <p:ph type="ctrTitle"/>
          </p:nvPr>
        </p:nvSpPr>
        <p:spPr/>
        <p:txBody>
          <a:bodyPr>
            <a:normAutofit fontScale="90000"/>
          </a:bodyPr>
          <a:lstStyle/>
          <a:p>
            <a:r>
              <a:rPr lang="en-US" dirty="0"/>
              <a:t>FERC Order 901</a:t>
            </a:r>
            <a:br>
              <a:rPr lang="en-US" dirty="0"/>
            </a:br>
            <a:r>
              <a:rPr lang="en-US" dirty="0"/>
              <a:t>and</a:t>
            </a:r>
            <a:br>
              <a:rPr lang="en-US" dirty="0"/>
            </a:br>
            <a:r>
              <a:rPr lang="en-US" dirty="0"/>
              <a:t> NOGRR 245</a:t>
            </a:r>
          </a:p>
        </p:txBody>
      </p:sp>
      <p:sp>
        <p:nvSpPr>
          <p:cNvPr id="3" name="Subtitle 2">
            <a:extLst>
              <a:ext uri="{FF2B5EF4-FFF2-40B4-BE49-F238E27FC236}">
                <a16:creationId xmlns:a16="http://schemas.microsoft.com/office/drawing/2014/main" id="{AD72B85E-06EB-55A3-96B9-805BCFB4FE5E}"/>
              </a:ext>
            </a:extLst>
          </p:cNvPr>
          <p:cNvSpPr>
            <a:spLocks noGrp="1"/>
          </p:cNvSpPr>
          <p:nvPr>
            <p:ph type="subTitle" idx="1"/>
          </p:nvPr>
        </p:nvSpPr>
        <p:spPr/>
        <p:txBody>
          <a:bodyPr/>
          <a:lstStyle/>
          <a:p>
            <a:r>
              <a:rPr lang="en-US" dirty="0"/>
              <a:t>Eric Goff</a:t>
            </a:r>
          </a:p>
          <a:p>
            <a:r>
              <a:rPr lang="en-US" dirty="0" err="1"/>
              <a:t>eric@goffpolicy.com</a:t>
            </a:r>
            <a:endParaRPr lang="en-US" dirty="0"/>
          </a:p>
        </p:txBody>
      </p:sp>
    </p:spTree>
    <p:extLst>
      <p:ext uri="{BB962C8B-B14F-4D97-AF65-F5344CB8AC3E}">
        <p14:creationId xmlns:p14="http://schemas.microsoft.com/office/powerpoint/2010/main" val="1539516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73898-A551-19C9-AEC4-E377E74DA076}"/>
              </a:ext>
            </a:extLst>
          </p:cNvPr>
          <p:cNvSpPr>
            <a:spLocks noGrp="1"/>
          </p:cNvSpPr>
          <p:nvPr>
            <p:ph type="title"/>
          </p:nvPr>
        </p:nvSpPr>
        <p:spPr/>
        <p:txBody>
          <a:bodyPr/>
          <a:lstStyle/>
          <a:p>
            <a:r>
              <a:rPr lang="en-US" dirty="0"/>
              <a:t>FERC Order 901, #193</a:t>
            </a:r>
          </a:p>
        </p:txBody>
      </p:sp>
      <p:sp>
        <p:nvSpPr>
          <p:cNvPr id="3" name="Content Placeholder 2">
            <a:extLst>
              <a:ext uri="{FF2B5EF4-FFF2-40B4-BE49-F238E27FC236}">
                <a16:creationId xmlns:a16="http://schemas.microsoft.com/office/drawing/2014/main" id="{67FFD1B2-EE5A-FCB8-2E89-B1BA2F7B1FED}"/>
              </a:ext>
            </a:extLst>
          </p:cNvPr>
          <p:cNvSpPr>
            <a:spLocks noGrp="1"/>
          </p:cNvSpPr>
          <p:nvPr>
            <p:ph idx="1"/>
          </p:nvPr>
        </p:nvSpPr>
        <p:spPr>
          <a:xfrm>
            <a:off x="838200" y="1825624"/>
            <a:ext cx="10515600" cy="4783897"/>
          </a:xfrm>
        </p:spPr>
        <p:txBody>
          <a:bodyPr>
            <a:normAutofit fontScale="77500" lnSpcReduction="20000"/>
          </a:bodyPr>
          <a:lstStyle/>
          <a:p>
            <a:pPr rtl="0"/>
            <a:r>
              <a:rPr lang="en-US" dirty="0">
                <a:effectLst/>
                <a:latin typeface="Arial" panose="020B0604020202020204" pitchFamily="34" charset="0"/>
              </a:rPr>
              <a:t>“Regarding ACP/SEIA’s request for an explicit exemption for existing IBRs with equipment limitations, we agree that a </a:t>
            </a:r>
            <a:r>
              <a:rPr lang="en-US" i="1" dirty="0">
                <a:effectLst/>
                <a:latin typeface="Arial" panose="020B0604020202020204" pitchFamily="34" charset="0"/>
              </a:rPr>
              <a:t>subset of existing registered IBRs –typically older IBR technology </a:t>
            </a:r>
            <a:r>
              <a:rPr lang="en-US" b="1" i="1" dirty="0">
                <a:effectLst/>
                <a:latin typeface="Arial" panose="020B0604020202020204" pitchFamily="34" charset="0"/>
              </a:rPr>
              <a:t>with hardware that needs to be physically replaced</a:t>
            </a:r>
            <a:r>
              <a:rPr lang="en-US" i="1" dirty="0">
                <a:effectLst/>
                <a:latin typeface="Arial" panose="020B0604020202020204" pitchFamily="34" charset="0"/>
              </a:rPr>
              <a:t> </a:t>
            </a:r>
            <a:r>
              <a:rPr lang="en-US" b="1" i="1" dirty="0">
                <a:effectLst/>
                <a:latin typeface="Arial" panose="020B0604020202020204" pitchFamily="34" charset="0"/>
              </a:rPr>
              <a:t>and whose settings and configurations cannot be modified using software updates </a:t>
            </a:r>
            <a:r>
              <a:rPr lang="en-US" i="1" dirty="0">
                <a:effectLst/>
                <a:latin typeface="Arial" panose="020B0604020202020204" pitchFamily="34" charset="0"/>
              </a:rPr>
              <a:t>–maybe unable to implement the voltage ride though performance requirements directed herein.</a:t>
            </a:r>
            <a:r>
              <a:rPr lang="en-US" dirty="0">
                <a:effectLst/>
                <a:latin typeface="Arial" panose="020B0604020202020204" pitchFamily="34" charset="0"/>
              </a:rPr>
              <a:t> Therefore, we direct NERC through its standard development process to determine whether the new or modified Reliability Standards should provide for a </a:t>
            </a:r>
            <a:r>
              <a:rPr lang="en-US" i="1" dirty="0">
                <a:effectLst/>
                <a:latin typeface="Arial" panose="020B0604020202020204" pitchFamily="34" charset="0"/>
              </a:rPr>
              <a:t>limited and documented exemption for certain registered IBRs from voltage ride through performance requirements</a:t>
            </a:r>
            <a:r>
              <a:rPr lang="en-US" dirty="0">
                <a:effectLst/>
                <a:latin typeface="Arial" panose="020B0604020202020204" pitchFamily="34" charset="0"/>
              </a:rPr>
              <a:t>. Any such exemption should be only for voltage ride-through performance for those existing IBRs that are </a:t>
            </a:r>
            <a:r>
              <a:rPr lang="en-US" b="1" dirty="0">
                <a:effectLst/>
                <a:latin typeface="Arial" panose="020B0604020202020204" pitchFamily="34" charset="0"/>
              </a:rPr>
              <a:t>unable to modify their coordinated protection and control settings to meet the requirements without physical modification of the IBRs’ equipment.</a:t>
            </a:r>
            <a:r>
              <a:rPr lang="en-US" dirty="0">
                <a:effectLst/>
                <a:latin typeface="Arial" panose="020B0604020202020204" pitchFamily="34" charset="0"/>
              </a:rPr>
              <a:t> Further, we direct NERC to ensure that any such exemption would be applicable for only existing equipment that is unable to meet voltage ride-through performance. </a:t>
            </a:r>
            <a:r>
              <a:rPr lang="en-US" b="1" dirty="0">
                <a:effectLst/>
                <a:latin typeface="Arial" panose="020B0604020202020204" pitchFamily="34" charset="0"/>
              </a:rPr>
              <a:t>When such existing equipment is replaced, the exemption would no longer apply,</a:t>
            </a:r>
            <a:r>
              <a:rPr lang="en-US" dirty="0">
                <a:effectLst/>
                <a:latin typeface="Arial" panose="020B0604020202020204" pitchFamily="34" charset="0"/>
              </a:rPr>
              <a:t> and the new equipment must comply with the appropriate IBR performance requirements specified in the Reliability Standards (e.g., voltage and frequency ride through, phase lock loop, ramp rates, etc.).”</a:t>
            </a:r>
            <a:endParaRPr lang="en-US" dirty="0"/>
          </a:p>
        </p:txBody>
      </p:sp>
    </p:spTree>
    <p:extLst>
      <p:ext uri="{BB962C8B-B14F-4D97-AF65-F5344CB8AC3E}">
        <p14:creationId xmlns:p14="http://schemas.microsoft.com/office/powerpoint/2010/main" val="2080356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D504C-434A-ECD6-F618-41B7711749A8}"/>
              </a:ext>
            </a:extLst>
          </p:cNvPr>
          <p:cNvSpPr>
            <a:spLocks noGrp="1"/>
          </p:cNvSpPr>
          <p:nvPr>
            <p:ph type="title"/>
          </p:nvPr>
        </p:nvSpPr>
        <p:spPr/>
        <p:txBody>
          <a:bodyPr/>
          <a:lstStyle/>
          <a:p>
            <a:r>
              <a:rPr lang="en-US" dirty="0"/>
              <a:t>FERC Order 901, #193, continued</a:t>
            </a:r>
          </a:p>
        </p:txBody>
      </p:sp>
      <p:sp>
        <p:nvSpPr>
          <p:cNvPr id="3" name="Content Placeholder 2">
            <a:extLst>
              <a:ext uri="{FF2B5EF4-FFF2-40B4-BE49-F238E27FC236}">
                <a16:creationId xmlns:a16="http://schemas.microsoft.com/office/drawing/2014/main" id="{E0C2AF69-7A97-209E-F1BC-AF50DFD0F3A0}"/>
              </a:ext>
            </a:extLst>
          </p:cNvPr>
          <p:cNvSpPr>
            <a:spLocks noGrp="1"/>
          </p:cNvSpPr>
          <p:nvPr>
            <p:ph idx="1"/>
          </p:nvPr>
        </p:nvSpPr>
        <p:spPr/>
        <p:txBody>
          <a:bodyPr>
            <a:normAutofit fontScale="85000" lnSpcReduction="20000"/>
          </a:bodyPr>
          <a:lstStyle/>
          <a:p>
            <a:r>
              <a:rPr lang="en-US" dirty="0">
                <a:effectLst/>
                <a:latin typeface="Arial" panose="020B0604020202020204" pitchFamily="34" charset="0"/>
              </a:rPr>
              <a:t>“The concern that there are existing registered IBRs unable to meet voltage ride through requirements should diminish over time as legacy IBRs are replaced with or </a:t>
            </a:r>
            <a:r>
              <a:rPr lang="en-US" b="0" i="0" u="none" strike="noStrike" dirty="0">
                <a:effectLst/>
                <a:latin typeface="Arial" panose="020B0604020202020204" pitchFamily="34" charset="0"/>
              </a:rPr>
              <a:t>upgraded to newer IBR technology that does not require such accommodation. We encourage NERC’s standard drafting team to consider currently effective Reliability Standard PRC-024-3, Requirement R3 as an example for establishing registered IBR technology exemptions.</a:t>
            </a:r>
            <a:r>
              <a:rPr lang="en-US" dirty="0">
                <a:latin typeface="Arial" panose="020B0604020202020204" pitchFamily="34" charset="0"/>
              </a:rPr>
              <a:t> </a:t>
            </a:r>
            <a:r>
              <a:rPr lang="en-US" b="0" i="0" u="none" strike="noStrike" dirty="0">
                <a:effectLst/>
                <a:latin typeface="Arial" panose="020B0604020202020204" pitchFamily="34" charset="0"/>
              </a:rPr>
              <a:t>Finally, </a:t>
            </a:r>
            <a:r>
              <a:rPr lang="en-US" b="1" i="0" u="none" strike="noStrike" dirty="0">
                <a:effectLst/>
                <a:latin typeface="Arial" panose="020B0604020202020204" pitchFamily="34" charset="0"/>
              </a:rPr>
              <a:t>we direct NERC</a:t>
            </a:r>
            <a:r>
              <a:rPr lang="en-US" b="0" i="0" u="none" strike="noStrike" dirty="0">
                <a:effectLst/>
                <a:latin typeface="Arial" panose="020B0604020202020204" pitchFamily="34" charset="0"/>
              </a:rPr>
              <a:t>, through its standard development process, </a:t>
            </a:r>
            <a:r>
              <a:rPr lang="en-US" b="1" i="0" u="none" strike="noStrike" dirty="0">
                <a:effectLst/>
                <a:latin typeface="Arial" panose="020B0604020202020204" pitchFamily="34" charset="0"/>
              </a:rPr>
              <a:t>to require the limited and documented exemption list (i.e., IBR generator owner and operator exemptions) to be communicated with their respective Bulk-Power System planners and operators</a:t>
            </a:r>
            <a:r>
              <a:rPr lang="en-US" b="0" i="0" u="none" strike="noStrike" dirty="0">
                <a:effectLst/>
                <a:latin typeface="Arial" panose="020B0604020202020204" pitchFamily="34" charset="0"/>
              </a:rPr>
              <a:t>(e.g., the IBR generator owner’s or operator’s planning coordinator, transmission planner, reliability coordinator, transmission operator, and balancing authority). </a:t>
            </a:r>
            <a:r>
              <a:rPr lang="en-US" b="1" i="0" u="none" strike="noStrike" dirty="0">
                <a:effectLst/>
                <a:latin typeface="Arial" panose="020B0604020202020204" pitchFamily="34" charset="0"/>
              </a:rPr>
              <a:t>The Bulk-Power System planners and operators’ mitigation activity directives are discussed below in section IV.E.2.”</a:t>
            </a:r>
            <a:br>
              <a:rPr lang="en-US" dirty="0"/>
            </a:br>
            <a:endParaRPr lang="en-US" dirty="0"/>
          </a:p>
        </p:txBody>
      </p:sp>
    </p:spTree>
    <p:extLst>
      <p:ext uri="{BB962C8B-B14F-4D97-AF65-F5344CB8AC3E}">
        <p14:creationId xmlns:p14="http://schemas.microsoft.com/office/powerpoint/2010/main" val="1355981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3BFF2-B978-6C97-3D61-38E3F8EA8481}"/>
              </a:ext>
            </a:extLst>
          </p:cNvPr>
          <p:cNvSpPr>
            <a:spLocks noGrp="1"/>
          </p:cNvSpPr>
          <p:nvPr>
            <p:ph type="title"/>
          </p:nvPr>
        </p:nvSpPr>
        <p:spPr/>
        <p:txBody>
          <a:bodyPr/>
          <a:lstStyle/>
          <a:p>
            <a:r>
              <a:rPr lang="en-US" dirty="0"/>
              <a:t>FERC Order 901</a:t>
            </a:r>
          </a:p>
        </p:txBody>
      </p:sp>
      <p:sp>
        <p:nvSpPr>
          <p:cNvPr id="3" name="Content Placeholder 2">
            <a:extLst>
              <a:ext uri="{FF2B5EF4-FFF2-40B4-BE49-F238E27FC236}">
                <a16:creationId xmlns:a16="http://schemas.microsoft.com/office/drawing/2014/main" id="{AAED08F2-33E8-B1E5-4205-6E2DFA16B597}"/>
              </a:ext>
            </a:extLst>
          </p:cNvPr>
          <p:cNvSpPr>
            <a:spLocks noGrp="1"/>
          </p:cNvSpPr>
          <p:nvPr>
            <p:ph idx="1"/>
          </p:nvPr>
        </p:nvSpPr>
        <p:spPr/>
        <p:txBody>
          <a:bodyPr>
            <a:normAutofit fontScale="92500" lnSpcReduction="20000"/>
          </a:bodyPr>
          <a:lstStyle/>
          <a:p>
            <a:r>
              <a:rPr lang="en-US" dirty="0"/>
              <a:t>199. “</a:t>
            </a:r>
            <a:r>
              <a:rPr lang="en-US" b="0" i="0" u="none" strike="noStrike" dirty="0">
                <a:effectLst/>
                <a:latin typeface="Arial" panose="020B0604020202020204" pitchFamily="34" charset="0"/>
              </a:rPr>
              <a:t>Pursuant to section 215(d)(5) of the FPA, we modify the NOPR proposal. To the extent NERC determines that a limited and documented exemption for those registered IBRs currently in operation and unable to meet voltage ride-through requirements is appropriate due to their inability to modify their coordinated protection and control settings, we direct NERC to develop new or modified Reliability Standards to mitigate the reliability impacts to the Bulk-Power System of such an exemption. As NERC will consider the reliability impacts to the Bulk-Power System caused by an such exemption, we believe that the concerns raised by NYSRC and Indicated Trade Associations on the appropriate registered entity responsible for implementing the mitigation activities, and the nature of such mitigation, should be addressed in the NERC standards development process.”</a:t>
            </a:r>
            <a:endParaRPr lang="en-US" dirty="0"/>
          </a:p>
        </p:txBody>
      </p:sp>
    </p:spTree>
    <p:extLst>
      <p:ext uri="{BB962C8B-B14F-4D97-AF65-F5344CB8AC3E}">
        <p14:creationId xmlns:p14="http://schemas.microsoft.com/office/powerpoint/2010/main" val="2661737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B94C6-60A6-CB74-FAF2-06C0AB50E09A}"/>
              </a:ext>
            </a:extLst>
          </p:cNvPr>
          <p:cNvSpPr>
            <a:spLocks noGrp="1"/>
          </p:cNvSpPr>
          <p:nvPr>
            <p:ph type="title"/>
          </p:nvPr>
        </p:nvSpPr>
        <p:spPr/>
        <p:txBody>
          <a:bodyPr/>
          <a:lstStyle/>
          <a:p>
            <a:r>
              <a:rPr lang="en-US" dirty="0"/>
              <a:t>Links </a:t>
            </a:r>
          </a:p>
        </p:txBody>
      </p:sp>
      <p:sp>
        <p:nvSpPr>
          <p:cNvPr id="3" name="Content Placeholder 2">
            <a:extLst>
              <a:ext uri="{FF2B5EF4-FFF2-40B4-BE49-F238E27FC236}">
                <a16:creationId xmlns:a16="http://schemas.microsoft.com/office/drawing/2014/main" id="{57C4B6C1-9214-2ADC-CC0A-F90A50DE0727}"/>
              </a:ext>
            </a:extLst>
          </p:cNvPr>
          <p:cNvSpPr>
            <a:spLocks noGrp="1"/>
          </p:cNvSpPr>
          <p:nvPr>
            <p:ph idx="1"/>
          </p:nvPr>
        </p:nvSpPr>
        <p:spPr/>
        <p:txBody>
          <a:bodyPr/>
          <a:lstStyle/>
          <a:p>
            <a:r>
              <a:rPr lang="en-US" dirty="0"/>
              <a:t>FERC Order 901: </a:t>
            </a:r>
            <a:r>
              <a:rPr lang="en-US" dirty="0">
                <a:hlinkClick r:id="rId2"/>
              </a:rPr>
              <a:t>https://www.ferc.gov/media/e-1-rm22-12-000</a:t>
            </a:r>
            <a:endParaRPr lang="en-US" dirty="0"/>
          </a:p>
          <a:p>
            <a:r>
              <a:rPr lang="en-US" dirty="0"/>
              <a:t>PRC-024-3: </a:t>
            </a:r>
            <a:r>
              <a:rPr lang="en-US" dirty="0">
                <a:hlinkClick r:id="rId3"/>
              </a:rPr>
              <a:t>https://www.nerc.com/pa/Stand/Reliability%20Standards/PRC-024-3.pdf</a:t>
            </a:r>
            <a:endParaRPr lang="en-US" dirty="0"/>
          </a:p>
          <a:p>
            <a:endParaRPr lang="en-US" dirty="0"/>
          </a:p>
        </p:txBody>
      </p:sp>
    </p:spTree>
    <p:extLst>
      <p:ext uri="{BB962C8B-B14F-4D97-AF65-F5344CB8AC3E}">
        <p14:creationId xmlns:p14="http://schemas.microsoft.com/office/powerpoint/2010/main" val="1451667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589</Words>
  <Application>Microsoft Macintosh PowerPoint</Application>
  <PresentationFormat>Widescreen</PresentationFormat>
  <Paragraphs>12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FERC Order 901 and  NOGRR 245</vt:lpstr>
      <vt:lpstr>FERC Order 901, #193</vt:lpstr>
      <vt:lpstr>FERC Order 901, #193, continued</vt:lpstr>
      <vt:lpstr>FERC Order 901</vt:lpstr>
      <vt:lpstr>Links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FERC Order 901</dc:title>
  <dc:creator>ewg</dc:creator>
  <cp:lastModifiedBy>ewg</cp:lastModifiedBy>
  <cp:revision>5</cp:revision>
  <dcterms:created xsi:type="dcterms:W3CDTF">2023-12-01T04:11:32Z</dcterms:created>
  <dcterms:modified xsi:type="dcterms:W3CDTF">2023-12-01T14:03:42Z</dcterms:modified>
</cp:coreProperties>
</file>