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3"/>
  </p:notesMasterIdLst>
  <p:handoutMasterIdLst>
    <p:handoutMasterId r:id="rId14"/>
  </p:handoutMasterIdLst>
  <p:sldIdLst>
    <p:sldId id="260" r:id="rId5"/>
    <p:sldId id="369" r:id="rId6"/>
    <p:sldId id="294" r:id="rId7"/>
    <p:sldId id="372" r:id="rId8"/>
    <p:sldId id="713" r:id="rId9"/>
    <p:sldId id="714" r:id="rId10"/>
    <p:sldId id="703" r:id="rId11"/>
    <p:sldId id="705" r:id="rId12"/>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92" d="100"/>
          <a:sy n="92" d="100"/>
        </p:scale>
        <p:origin x="2088" y="8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12/3/2023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12/3/2023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526608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138861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24640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November 2023</a:t>
            </a:r>
          </a:p>
        </p:txBody>
      </p:sp>
    </p:spTree>
    <p:extLst>
      <p:ext uri="{BB962C8B-B14F-4D97-AF65-F5344CB8AC3E}">
        <p14:creationId xmlns:p14="http://schemas.microsoft.com/office/powerpoint/2010/main" val="1085757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36088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64743610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December 4,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76498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NPRR1181</a:t>
            </a:r>
            <a:r>
              <a:rPr lang="en-US" b="0"/>
              <a:t>, Submission of Coal and Lignite Inventory Notifications [</a:t>
            </a:r>
            <a:r>
              <a:rPr lang="en-US" b="0" dirty="0"/>
              <a:t>ERCOT]</a:t>
            </a:r>
          </a:p>
          <a:p>
            <a:pPr marL="0" indent="0" eaLnBrk="1" hangingPunct="1">
              <a:spcBef>
                <a:spcPts val="1200"/>
              </a:spcBef>
              <a:spcAft>
                <a:spcPts val="1200"/>
              </a:spcAft>
              <a:buFontTx/>
              <a:buNone/>
              <a:defRPr/>
            </a:pPr>
            <a:r>
              <a:rPr lang="en-US" dirty="0"/>
              <a:t>Revision Requests Recommended for Approval by PRS – Unopposed with Impacts (Vote):</a:t>
            </a:r>
          </a:p>
          <a:p>
            <a:pPr>
              <a:spcAft>
                <a:spcPts val="600"/>
              </a:spcAft>
            </a:pPr>
            <a:r>
              <a:rPr lang="en-US" b="0" dirty="0"/>
              <a:t>NPRR1201, Limitations on Resettlement Timeline and Default Uplift Exposure Adjustments [ERCOT]</a:t>
            </a:r>
          </a:p>
          <a:p>
            <a:pPr lvl="1">
              <a:spcAft>
                <a:spcPts val="600"/>
              </a:spcAft>
            </a:pPr>
            <a:r>
              <a:rPr lang="en-US" dirty="0"/>
              <a:t>IA: Between $40K and $70K			Priority 2024; Rank 4080</a:t>
            </a:r>
          </a:p>
          <a:p>
            <a:pPr>
              <a:spcAft>
                <a:spcPts val="600"/>
              </a:spcAft>
            </a:pPr>
            <a:r>
              <a:rPr lang="en-US" b="0" dirty="0"/>
              <a:t>NPRR1204, Considerations of State of Charge with Real-Time Co-Optimization Implementation – URGENT [ERCOT]</a:t>
            </a:r>
          </a:p>
          <a:p>
            <a:pPr lvl="1">
              <a:spcAft>
                <a:spcPts val="600"/>
              </a:spcAft>
            </a:pPr>
            <a:r>
              <a:rPr lang="en-US" dirty="0"/>
              <a:t>IA: Between $750K and $1.0M		Priority 2023; Rank 235</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NPRR1181, Market Participant’s Return of Settlement Funds to ERCOT Following Receipt of Overpayment </a:t>
            </a:r>
            <a:endParaRPr lang="en-US" sz="1800" dirty="0"/>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a:effectLst/>
                <a:latin typeface="Arial" panose="020B0604020202020204" pitchFamily="34" charset="0"/>
                <a:ea typeface="Times New Roman" panose="02020603050405020304" pitchFamily="18" charset="0"/>
              </a:rPr>
              <a:t>Sponsor:  </a:t>
            </a:r>
            <a:r>
              <a:rPr lang="en-US" sz="1800">
                <a:effectLst/>
                <a:latin typeface="Arial" panose="020B0604020202020204" pitchFamily="34" charset="0"/>
                <a:ea typeface="Times New Roman" panose="02020603050405020304" pitchFamily="18" charset="0"/>
              </a:rPr>
              <a:t>ERCOT</a:t>
            </a:r>
            <a:endParaRPr lang="en-US" sz="180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will be updated;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creates a new requirement for Qualified Scheduling Entities (QSEs) representing coal or lignite Generation Resources to submit to ERCOT a Seasonal declaration of coal and lignite inventory levels.  The NPRR also adds requirements for the QSEs to notify ERCOT when coal or lignite inventory drops below target and critical levels.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10/12/23, PRS voted unanimously to recommend approval of NPRR1181 as amended by the 9/19/23 Luminant comments.  On 11/9/23, PRS voted unanimously to endorse and forward to TAC the 10/12/23 PRS Report and 5/16/23 Impact Analysis for NPRR1181.</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NPRR1201, Limitations on Resettlement Timeline and Default Uplift Exposure Adjustments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0" y="678426"/>
            <a:ext cx="8923020"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600" b="1" dirty="0">
                <a:effectLst/>
                <a:ea typeface="Times New Roman" panose="02020603050405020304" pitchFamily="18" charset="0"/>
              </a:rPr>
              <a:t>Sponsor:  </a:t>
            </a:r>
            <a:r>
              <a:rPr lang="en-US" sz="1600" dirty="0">
                <a:effectLst/>
                <a:ea typeface="Times New Roman" panose="02020603050405020304" pitchFamily="18" charset="0"/>
              </a:rPr>
              <a:t>ERCOT</a:t>
            </a:r>
            <a:endParaRPr lang="en-US" sz="16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600" b="1" dirty="0">
                <a:effectLst/>
                <a:ea typeface="Times New Roman" panose="02020603050405020304" pitchFamily="18" charset="0"/>
              </a:rPr>
              <a:t>Proposed Effective Date:  </a:t>
            </a:r>
            <a:r>
              <a:rPr lang="en-US" sz="1600" dirty="0">
                <a:effectLst/>
                <a:ea typeface="Times New Roman" panose="02020603050405020304" pitchFamily="18" charset="0"/>
              </a:rPr>
              <a:t>The first of the month following PUCT approval for Sections 9.2.5, DAM Resettlement Statement, and 9.5.6, RTM Resettlement Statement; Upon system implementation (Priority 2024; Rank 4080) for Section 9.19.1, Default Uplift Invoices</a:t>
            </a:r>
            <a:endParaRPr lang="en-US" sz="16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600" b="1" dirty="0">
                <a:effectLst/>
                <a:ea typeface="Times New Roman" panose="02020603050405020304" pitchFamily="18" charset="0"/>
              </a:rPr>
              <a:t>ERCOT Impact Analysis:  </a:t>
            </a:r>
            <a:r>
              <a:rPr lang="en-US" sz="1600" dirty="0">
                <a:effectLst/>
                <a:ea typeface="Times New Roman" panose="02020603050405020304" pitchFamily="18" charset="0"/>
              </a:rPr>
              <a:t>Between $40K and $70K; no impacts to ERCOT staffing; impacts to Credit Management Systems (CMM) and </a:t>
            </a:r>
            <a:r>
              <a:rPr lang="x-none" sz="1600" dirty="0">
                <a:effectLst/>
                <a:ea typeface="Times New Roman" panose="02020603050405020304" pitchFamily="18" charset="0"/>
              </a:rPr>
              <a:t>Settlements &amp; Billing Systems</a:t>
            </a:r>
            <a:r>
              <a:rPr lang="en-US" sz="1600" dirty="0">
                <a:effectLst/>
                <a:ea typeface="Times New Roman" panose="02020603050405020304" pitchFamily="18" charset="0"/>
              </a:rPr>
              <a:t>; no impacts to E</a:t>
            </a:r>
            <a:r>
              <a:rPr lang="x-none" sz="1600" dirty="0">
                <a:effectLst/>
                <a:ea typeface="Times New Roman" panose="02020603050405020304" pitchFamily="18" charset="0"/>
              </a:rPr>
              <a:t>RCOT business processes</a:t>
            </a:r>
            <a:r>
              <a:rPr lang="en-US" sz="1600" dirty="0">
                <a:effectLst/>
                <a:ea typeface="Times New Roman" panose="02020603050405020304" pitchFamily="18" charset="0"/>
              </a:rPr>
              <a:t>; no impacts to ERCOT grid operations and practices.</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Revision Description:  </a:t>
            </a:r>
            <a:r>
              <a:rPr lang="en-US" sz="1600" dirty="0">
                <a:effectLst/>
                <a:ea typeface="Times New Roman" panose="02020603050405020304" pitchFamily="18" charset="0"/>
              </a:rPr>
              <a:t>This NPRR reduces exposures for both ERCOT and Market Participants for resettlements and Default Uplift Invoices for historical Operating Days.  This NPRR limits timeline for resettlement due to errors that are discovered, and a Market Notice of the error is provided to Market Participants, within one year after the Operating Day.  This limit does not apply to resettlement due to an Alternative Dispute Resolution (ADR), a Return of Settlement Funds (RSF), or a resettlement directed by the ERCOT Board to address unusual circumstances; and adjusts the Maximum MWh Activity formula in Section 9.19.1 to only consider Congestion Revenue Rights (CRRs) owned during the Operating Days of the reference month, and to not consider CRRs that may have been bought or sold for the month, but are no longer owned on the given Operating Days of the reference month.</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PRS Decision:</a:t>
            </a:r>
            <a:r>
              <a:rPr lang="en-US" sz="1600" dirty="0">
                <a:effectLst/>
                <a:ea typeface="Times New Roman" panose="02020603050405020304" pitchFamily="18" charset="0"/>
              </a:rPr>
              <a:t>  On 10/12/23, PRS voted unanimously to recommend approval of NPRR1201 as submitted.  On 11/9/23, PRS voted unanimously to endorse and forward to TAC the 10/12/23 PRS Report and 9/20/23 Impact Analysis for NPRR1201 with a proposed effective date of the first of the month following PUCT approval for Sections 9.2.5 and 9.5.6 and upon system implementation for Section 9.19.1 with a recommended priority of 2024 and rank of 4080.</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76970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NPRR1204, Considerations of State of Charge with Real-Time Co-Optimization Implementation – URGENT </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88494" y="678426"/>
            <a:ext cx="8517673"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implementation of PR447, Real-Time Co-Optimization (RTC) – Priority 2023; Rank 235</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Between $750K and $1.0M; no impacts to ERCOT staffing; impacts to Market Operation Systems and Energy Management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  (The budgetary and system impacts reflected above are captured in PR447.)</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implements the State of Charge (SOC) concepts necessary for awareness, accounting, and monitoring of SOC for Energy Storage Resources (ESRs) within the Real-Time Co-optimization plus Batteries (“RTC+B”) implementation and allow the design to evolve from the interim solutions being proposed under NPRR1186, Improvements Prior to the RTC+B Project for Better ESR State of Charge Awareness, Accounting, and Monitoring.</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11/9/23, PRS voted unanimously to grant NPRR1204 Urgent status; to recommend approval of NPRR1204 as amended by the 11/3/23 ERCOT comments; and to forward to TAC NPRR1204 and the 10/10/23 Impact Analysis with a recommended priority of 2023 and rank of 235.</a:t>
            </a:r>
            <a:endParaRPr lang="en-US" sz="1800" dirty="0">
              <a:effectLst/>
              <a:latin typeface="Times New Roman" panose="02020603050405020304" pitchFamily="18" charset="0"/>
              <a:ea typeface="Times New Roman" panose="02020603050405020304" pitchFamily="18" charset="0"/>
            </a:endParaRPr>
          </a:p>
          <a:p>
            <a:pPr marR="0" lvl="0">
              <a:spcBef>
                <a:spcPts val="0"/>
              </a:spcBef>
              <a:spcAft>
                <a:spcPts val="0"/>
              </a:spcAft>
              <a:tabLst>
                <a:tab pos="228600" algn="l"/>
              </a:tabLst>
            </a:pP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38144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81387"/>
          <a:ext cx="8839200" cy="393192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NPRR992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OBDRR043/44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LPGRR070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NPRR1136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NPRR1175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OBDRR048</a:t>
                      </a:r>
                      <a:endParaRPr kumimoji="0" lang="en-US" sz="120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NOGRR249</a:t>
                      </a:r>
                      <a:r>
                        <a:rPr kumimoji="0" lang="en-US" sz="900" b="0" i="0" u="none" strike="noStrike" kern="1200" cap="none" normalizeH="0" baseline="0" dirty="0">
                          <a:ln>
                            <a:noFill/>
                          </a:ln>
                          <a:solidFill>
                            <a:srgbClr val="FF0000"/>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NPRR1026</a:t>
                      </a:r>
                      <a:r>
                        <a:rPr kumimoji="0" lang="en-US" sz="900" b="0" i="0" u="none" strike="sngStrike" kern="1200" cap="none" normalizeH="0" baseline="0" dirty="0">
                          <a:ln>
                            <a:noFill/>
                          </a:ln>
                          <a:solidFill>
                            <a:schemeClr val="tx1"/>
                          </a:solidFill>
                          <a:effectLst/>
                          <a:latin typeface="Courier New" pitchFamily="49" charset="0"/>
                          <a:ea typeface="+mn-ea"/>
                          <a:cs typeface="+mn-cs"/>
                        </a:rPr>
                        <a:t>(a)</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NPRR1026</a:t>
                      </a:r>
                      <a:r>
                        <a:rPr kumimoji="0" lang="en-US" sz="900" b="0" i="0" u="none" strike="noStrike" kern="1200" cap="none" normalizeH="0" baseline="0" dirty="0">
                          <a:ln>
                            <a:noFill/>
                          </a:ln>
                          <a:solidFill>
                            <a:srgbClr val="FF0000"/>
                          </a:solidFill>
                          <a:effectLst/>
                          <a:latin typeface="Courier New" pitchFamily="49" charset="0"/>
                          <a:ea typeface="+mn-ea"/>
                          <a:cs typeface="+mn-cs"/>
                        </a:rPr>
                        <a:t>(a)</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PGRR081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RRGRR033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NPRR1153</a:t>
                      </a: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8073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8897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7910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849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8037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849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191"/>
            <a:ext cx="2505302" cy="58477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NPRR1026(a) – SLF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NOGRR249(a) – </a:t>
            </a:r>
            <a:r>
              <a:rPr kumimoji="0" lang="en-US" sz="800" b="0" i="0" u="none" strike="noStrike" kern="0" cap="none" spc="0" normalizeH="0" baseline="0" noProof="0" dirty="0" err="1">
                <a:ln>
                  <a:noFill/>
                </a:ln>
                <a:solidFill>
                  <a:srgbClr val="FF0000"/>
                </a:solidFill>
                <a:effectLst/>
                <a:uLnTx/>
                <a:uFillTx/>
                <a:latin typeface="Arial" charset="0"/>
                <a:ea typeface="+mn-ea"/>
                <a:cs typeface="+mn-cs"/>
              </a:rPr>
              <a:t>GridGeo</a:t>
            </a:r>
            <a:r>
              <a:rPr kumimoji="0" lang="en-US" sz="800" b="0" i="0" u="none" strike="noStrike" kern="0" cap="none" spc="0" normalizeH="0" baseline="0" noProof="0" dirty="0">
                <a:ln>
                  <a:noFill/>
                </a:ln>
                <a:solidFill>
                  <a:srgbClr val="FF0000"/>
                </a:solidFill>
                <a:effectLst/>
                <a:uLnTx/>
                <a:uFillTx/>
                <a:latin typeface="Arial" charset="0"/>
                <a:ea typeface="+mn-ea"/>
                <a:cs typeface="+mn-cs"/>
              </a:rPr>
              <a:t>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36811"/>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484,825(b),826,829,841,857,879,885,904,918,930,936,941,945,963,965,975,987,995,1004,1006,1007,1019,1023,1030,1032,1034,1057, 1077,1105, 1111,1128,1131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a:t>
                      </a:r>
                      <a:r>
                        <a:rPr lang="en-US" sz="900" b="0" strike="noStrike" kern="1200" baseline="0" dirty="0">
                          <a:solidFill>
                            <a:srgbClr val="FF0000"/>
                          </a:solidFill>
                          <a:latin typeface="+mn-lt"/>
                          <a:ea typeface="+mn-ea"/>
                          <a:cs typeface="+mn-cs"/>
                        </a:rPr>
                        <a:t>103</a:t>
                      </a:r>
                      <a:r>
                        <a:rPr lang="en-US" sz="900" b="0" strike="noStrike" kern="1200" baseline="0" dirty="0">
                          <a:solidFill>
                            <a:schemeClr val="tx1"/>
                          </a:solidFill>
                          <a:latin typeface="+mn-lt"/>
                          <a:ea typeface="+mn-ea"/>
                          <a:cs typeface="+mn-cs"/>
                        </a:rPr>
                        <a:t>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60" name="TextBox 59">
            <a:extLst>
              <a:ext uri="{FF2B5EF4-FFF2-40B4-BE49-F238E27FC236}">
                <a16:creationId xmlns:a16="http://schemas.microsoft.com/office/drawing/2014/main" id="{8CBAE244-09AA-489A-8D85-C1603BFB5D1C}"/>
              </a:ext>
            </a:extLst>
          </p:cNvPr>
          <p:cNvSpPr txBox="1"/>
          <p:nvPr/>
        </p:nvSpPr>
        <p:spPr>
          <a:xfrm>
            <a:off x="2806558" y="145158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89707"/>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80915" y="1397185"/>
            <a:ext cx="370549" cy="264687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45454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46711" y="1391476"/>
            <a:ext cx="416949" cy="33239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6020114" y="3399638"/>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11/2</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8264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316362"/>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716025" y="1200302"/>
            <a:ext cx="370549" cy="256993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1A615B54-2AA6-8B76-5F70-7479D7CF1C64}"/>
              </a:ext>
            </a:extLst>
          </p:cNvPr>
          <p:cNvSpPr txBox="1"/>
          <p:nvPr/>
        </p:nvSpPr>
        <p:spPr>
          <a:xfrm>
            <a:off x="1291752" y="1394355"/>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 name="TextBox 12">
            <a:extLst>
              <a:ext uri="{FF2B5EF4-FFF2-40B4-BE49-F238E27FC236}">
                <a16:creationId xmlns:a16="http://schemas.microsoft.com/office/drawing/2014/main" id="{90B21521-06B7-DAF1-A0C8-8C7BACEDBBA3}"/>
              </a:ext>
            </a:extLst>
          </p:cNvPr>
          <p:cNvSpPr txBox="1">
            <a:spLocks noChangeArrowheads="1"/>
          </p:cNvSpPr>
          <p:nvPr/>
        </p:nvSpPr>
        <p:spPr bwMode="auto">
          <a:xfrm>
            <a:off x="4570093" y="317927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4C36C19D-4DB6-38B4-FA0F-59241A00EA59}"/>
              </a:ext>
            </a:extLst>
          </p:cNvPr>
          <p:cNvSpPr txBox="1"/>
          <p:nvPr/>
        </p:nvSpPr>
        <p:spPr>
          <a:xfrm>
            <a:off x="5721867" y="16827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606184" y="4755511"/>
            <a:ext cx="43421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July 2023 – Jan. 2024</a:t>
            </a:r>
          </a:p>
        </p:txBody>
      </p:sp>
      <p:sp>
        <p:nvSpPr>
          <p:cNvPr id="9" name="TextBox 12">
            <a:extLst>
              <a:ext uri="{FF2B5EF4-FFF2-40B4-BE49-F238E27FC236}">
                <a16:creationId xmlns:a16="http://schemas.microsoft.com/office/drawing/2014/main" id="{78871F62-5B18-09C7-5271-70F92EC0C91E}"/>
              </a:ext>
            </a:extLst>
          </p:cNvPr>
          <p:cNvSpPr txBox="1">
            <a:spLocks noChangeArrowheads="1"/>
          </p:cNvSpPr>
          <p:nvPr/>
        </p:nvSpPr>
        <p:spPr bwMode="auto">
          <a:xfrm>
            <a:off x="6025794" y="1773619"/>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a:t>
            </a:r>
          </a:p>
        </p:txBody>
      </p:sp>
      <p:sp>
        <p:nvSpPr>
          <p:cNvPr id="7" name="TextBox 12">
            <a:extLst>
              <a:ext uri="{FF2B5EF4-FFF2-40B4-BE49-F238E27FC236}">
                <a16:creationId xmlns:a16="http://schemas.microsoft.com/office/drawing/2014/main" id="{2FBCA51C-2DDB-C907-32BA-EDE176CF9712}"/>
              </a:ext>
            </a:extLst>
          </p:cNvPr>
          <p:cNvSpPr txBox="1">
            <a:spLocks noChangeArrowheads="1"/>
          </p:cNvSpPr>
          <p:nvPr/>
        </p:nvSpPr>
        <p:spPr bwMode="auto">
          <a:xfrm>
            <a:off x="3124200" y="4124462"/>
            <a:ext cx="144589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6/28</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11" name="TextBox 10">
            <a:extLst>
              <a:ext uri="{FF2B5EF4-FFF2-40B4-BE49-F238E27FC236}">
                <a16:creationId xmlns:a16="http://schemas.microsoft.com/office/drawing/2014/main" id="{0F6F9E4D-B682-8965-C98B-92AB3542239E}"/>
              </a:ext>
            </a:extLst>
          </p:cNvPr>
          <p:cNvSpPr txBox="1"/>
          <p:nvPr/>
        </p:nvSpPr>
        <p:spPr>
          <a:xfrm>
            <a:off x="4244167" y="4427844"/>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12" name="TextBox 12">
            <a:extLst>
              <a:ext uri="{FF2B5EF4-FFF2-40B4-BE49-F238E27FC236}">
                <a16:creationId xmlns:a16="http://schemas.microsoft.com/office/drawing/2014/main" id="{E95D181E-BA7E-CE40-563F-8C6AA0954567}"/>
              </a:ext>
            </a:extLst>
          </p:cNvPr>
          <p:cNvSpPr txBox="1">
            <a:spLocks noChangeArrowheads="1"/>
          </p:cNvSpPr>
          <p:nvPr/>
        </p:nvSpPr>
        <p:spPr bwMode="auto">
          <a:xfrm>
            <a:off x="6027083" y="4051302"/>
            <a:ext cx="142863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11/17</a:t>
            </a:r>
          </a:p>
        </p:txBody>
      </p:sp>
      <p:cxnSp>
        <p:nvCxnSpPr>
          <p:cNvPr id="13" name="Straight Arrow Connector 12">
            <a:extLst>
              <a:ext uri="{FF2B5EF4-FFF2-40B4-BE49-F238E27FC236}">
                <a16:creationId xmlns:a16="http://schemas.microsoft.com/office/drawing/2014/main" id="{61B54BE9-BDAD-932A-24BF-47689D8C8F21}"/>
              </a:ext>
            </a:extLst>
          </p:cNvPr>
          <p:cNvCxnSpPr>
            <a:cxnSpLocks/>
          </p:cNvCxnSpPr>
          <p:nvPr/>
        </p:nvCxnSpPr>
        <p:spPr>
          <a:xfrm flipH="1">
            <a:off x="8558253" y="1860604"/>
            <a:ext cx="422950" cy="76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E1134D4-BAB6-74EE-1E56-D1FFB5F6CA02}"/>
              </a:ext>
            </a:extLst>
          </p:cNvPr>
          <p:cNvCxnSpPr>
            <a:cxnSpLocks/>
          </p:cNvCxnSpPr>
          <p:nvPr/>
        </p:nvCxnSpPr>
        <p:spPr>
          <a:xfrm flipH="1">
            <a:off x="8610600" y="3722131"/>
            <a:ext cx="400921" cy="121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BA26272-ACBB-2EF4-1C1D-3BC0BA4AF78A}"/>
              </a:ext>
            </a:extLst>
          </p:cNvPr>
          <p:cNvSpPr txBox="1"/>
          <p:nvPr/>
        </p:nvSpPr>
        <p:spPr>
          <a:xfrm>
            <a:off x="7130230" y="4103257"/>
            <a:ext cx="416949" cy="49244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18" name="TextBox 12">
            <a:extLst>
              <a:ext uri="{FF2B5EF4-FFF2-40B4-BE49-F238E27FC236}">
                <a16:creationId xmlns:a16="http://schemas.microsoft.com/office/drawing/2014/main" id="{1E37C074-3BBB-8053-E711-761665B08929}"/>
              </a:ext>
            </a:extLst>
          </p:cNvPr>
          <p:cNvSpPr txBox="1">
            <a:spLocks noChangeArrowheads="1"/>
          </p:cNvSpPr>
          <p:nvPr/>
        </p:nvSpPr>
        <p:spPr bwMode="auto">
          <a:xfrm>
            <a:off x="7467095" y="2819400"/>
            <a:ext cx="150867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11/19 </a:t>
            </a:r>
            <a:r>
              <a:rPr kumimoji="0" lang="en-US" sz="1000" b="1" i="0" u="none" strike="noStrike" kern="1200" cap="none" spc="0" normalizeH="0" baseline="0" noProof="0" dirty="0">
                <a:ln>
                  <a:noFill/>
                </a:ln>
                <a:solidFill>
                  <a:srgbClr val="FF0000"/>
                </a:solidFill>
                <a:effectLst/>
                <a:uLnTx/>
                <a:uFillTx/>
                <a:latin typeface="Arial" charset="0"/>
                <a:ea typeface="+mn-ea"/>
                <a:cs typeface="+mn-cs"/>
              </a:rPr>
              <a:t>and</a:t>
            </a:r>
            <a:r>
              <a:rPr kumimoji="0" lang="en-US" sz="1200" b="1" i="0" u="none" strike="noStrike" kern="1200" cap="none" spc="0" normalizeH="0" baseline="0" noProof="0" dirty="0">
                <a:ln>
                  <a:noFill/>
                </a:ln>
                <a:solidFill>
                  <a:srgbClr val="FF0000"/>
                </a:solidFill>
                <a:effectLst/>
                <a:uLnTx/>
                <a:uFillTx/>
                <a:latin typeface="Arial" charset="0"/>
                <a:ea typeface="+mn-ea"/>
                <a:cs typeface="+mn-cs"/>
              </a:rPr>
              <a:t> 12/1</a:t>
            </a:r>
          </a:p>
        </p:txBody>
      </p:sp>
      <p:cxnSp>
        <p:nvCxnSpPr>
          <p:cNvPr id="19" name="Straight Arrow Connector 18">
            <a:extLst>
              <a:ext uri="{FF2B5EF4-FFF2-40B4-BE49-F238E27FC236}">
                <a16:creationId xmlns:a16="http://schemas.microsoft.com/office/drawing/2014/main" id="{BBD4C114-EC21-D5EB-94E7-57EECFD852F7}"/>
              </a:ext>
            </a:extLst>
          </p:cNvPr>
          <p:cNvCxnSpPr>
            <a:cxnSpLocks/>
          </p:cNvCxnSpPr>
          <p:nvPr/>
        </p:nvCxnSpPr>
        <p:spPr>
          <a:xfrm>
            <a:off x="8262692" y="2632776"/>
            <a:ext cx="0" cy="226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12">
            <a:extLst>
              <a:ext uri="{FF2B5EF4-FFF2-40B4-BE49-F238E27FC236}">
                <a16:creationId xmlns:a16="http://schemas.microsoft.com/office/drawing/2014/main" id="{221C9625-25D8-395B-4525-F1FB6C1FCE28}"/>
              </a:ext>
            </a:extLst>
          </p:cNvPr>
          <p:cNvSpPr txBox="1">
            <a:spLocks noChangeArrowheads="1"/>
          </p:cNvSpPr>
          <p:nvPr/>
        </p:nvSpPr>
        <p:spPr bwMode="auto">
          <a:xfrm>
            <a:off x="7467600" y="4105816"/>
            <a:ext cx="150867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12/12</a:t>
            </a:r>
          </a:p>
        </p:txBody>
      </p:sp>
      <p:cxnSp>
        <p:nvCxnSpPr>
          <p:cNvPr id="31" name="Straight Arrow Connector 30">
            <a:extLst>
              <a:ext uri="{FF2B5EF4-FFF2-40B4-BE49-F238E27FC236}">
                <a16:creationId xmlns:a16="http://schemas.microsoft.com/office/drawing/2014/main" id="{0CB7B594-68E4-60E6-1617-B808A7D96440}"/>
              </a:ext>
            </a:extLst>
          </p:cNvPr>
          <p:cNvCxnSpPr>
            <a:cxnSpLocks/>
          </p:cNvCxnSpPr>
          <p:nvPr/>
        </p:nvCxnSpPr>
        <p:spPr>
          <a:xfrm flipH="1">
            <a:off x="8610600" y="4405857"/>
            <a:ext cx="400921" cy="121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933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53484"/>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6512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58323"/>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18732"/>
          <a:ext cx="8839200" cy="30601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SCR822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rgbClr val="FF0000"/>
                          </a:solidFill>
                          <a:effectLst/>
                          <a:latin typeface="Courier New" pitchFamily="49" charset="0"/>
                        </a:rPr>
                        <a:t>Public API Enhancements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NPRR1132</a:t>
                      </a:r>
                      <a:r>
                        <a:rPr kumimoji="0" lang="en-US" sz="900" b="0" i="0" u="none" strike="noStrike" kern="1200" cap="none" normalizeH="0" baseline="0" dirty="0">
                          <a:ln>
                            <a:noFill/>
                          </a:ln>
                          <a:solidFill>
                            <a:srgbClr val="FF0000"/>
                          </a:solidFill>
                          <a:effectLst/>
                          <a:latin typeface="Courier New" pitchFamily="49" charset="0"/>
                          <a:ea typeface="+mn-ea"/>
                          <a:cs typeface="+mn-cs"/>
                        </a:rPr>
                        <a:t>(a)</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NOGRR249</a:t>
                      </a:r>
                      <a:r>
                        <a:rPr kumimoji="0" lang="en-US" sz="900" b="0" i="0" u="none" strike="noStrike" kern="1200" cap="none" normalizeH="0" baseline="0" dirty="0">
                          <a:ln>
                            <a:noFill/>
                          </a:ln>
                          <a:solidFill>
                            <a:srgbClr val="FF0000"/>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NPRR1153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PGRR103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RRGRR033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NPRR1026</a:t>
                      </a:r>
                      <a:r>
                        <a:rPr kumimoji="0" lang="en-US" sz="900" b="0" i="0" u="none" strike="sng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NPRR1026</a:t>
                      </a:r>
                      <a:r>
                        <a:rPr kumimoji="0" lang="en-US" sz="900" b="0" i="0" u="none" strike="noStrike" kern="1200" cap="none" normalizeH="0" baseline="0" dirty="0">
                          <a:ln>
                            <a:noFill/>
                          </a:ln>
                          <a:solidFill>
                            <a:srgbClr val="FF0000"/>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Forecast Presentation Platform</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58976"/>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1808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2632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1644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1772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80063" y="5565285"/>
            <a:ext cx="2505302" cy="707886"/>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NPRR1132(a) – Operating Limits in Cold and Hot 	Conditions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NOGRR249(b) – MIS posting</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8892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329904"/>
            <a:ext cx="370549" cy="19851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244994" y="1319468"/>
            <a:ext cx="416949" cy="176971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9994"/>
            <a:ext cx="370549" cy="10156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 name="TextBox 12">
            <a:extLst>
              <a:ext uri="{FF2B5EF4-FFF2-40B4-BE49-F238E27FC236}">
                <a16:creationId xmlns:a16="http://schemas.microsoft.com/office/drawing/2014/main" id="{A7DCBF6B-E33A-AD6A-39BE-0E7EB11DF59E}"/>
              </a:ext>
            </a:extLst>
          </p:cNvPr>
          <p:cNvSpPr txBox="1">
            <a:spLocks noChangeArrowheads="1"/>
          </p:cNvSpPr>
          <p:nvPr/>
        </p:nvSpPr>
        <p:spPr bwMode="auto">
          <a:xfrm>
            <a:off x="1600200" y="2145635"/>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Q1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RIOO</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5" name="TextBox 4">
            <a:extLst>
              <a:ext uri="{FF2B5EF4-FFF2-40B4-BE49-F238E27FC236}">
                <a16:creationId xmlns:a16="http://schemas.microsoft.com/office/drawing/2014/main" id="{827984A6-51EA-1C82-0527-C5E27E8151D8}"/>
              </a:ext>
            </a:extLst>
          </p:cNvPr>
          <p:cNvSpPr txBox="1"/>
          <p:nvPr/>
        </p:nvSpPr>
        <p:spPr>
          <a:xfrm>
            <a:off x="2763144" y="2190225"/>
            <a:ext cx="370549" cy="242374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858011"/>
          <a:ext cx="8839200" cy="1578283"/>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85735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86559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855723"/>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364174"/>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cxnSp>
        <p:nvCxnSpPr>
          <p:cNvPr id="18" name="Straight Arrow Connector 17">
            <a:extLst>
              <a:ext uri="{FF2B5EF4-FFF2-40B4-BE49-F238E27FC236}">
                <a16:creationId xmlns:a16="http://schemas.microsoft.com/office/drawing/2014/main" id="{0629A9EF-6D9F-A439-6154-7978433D8DC1}"/>
              </a:ext>
            </a:extLst>
          </p:cNvPr>
          <p:cNvCxnSpPr>
            <a:cxnSpLocks/>
          </p:cNvCxnSpPr>
          <p:nvPr/>
        </p:nvCxnSpPr>
        <p:spPr>
          <a:xfrm flipH="1">
            <a:off x="206340" y="1895970"/>
            <a:ext cx="3106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75B39E2-742A-1D0C-D123-744064439D16}"/>
              </a:ext>
            </a:extLst>
          </p:cNvPr>
          <p:cNvSpPr txBox="1"/>
          <p:nvPr/>
        </p:nvSpPr>
        <p:spPr>
          <a:xfrm>
            <a:off x="4227253" y="1318176"/>
            <a:ext cx="416949" cy="338554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14" name="Straight Arrow Connector 13">
            <a:extLst>
              <a:ext uri="{FF2B5EF4-FFF2-40B4-BE49-F238E27FC236}">
                <a16:creationId xmlns:a16="http://schemas.microsoft.com/office/drawing/2014/main" id="{BA84CB67-511E-FA9F-E827-02DA9DFC969F}"/>
              </a:ext>
            </a:extLst>
          </p:cNvPr>
          <p:cNvCxnSpPr>
            <a:cxnSpLocks/>
          </p:cNvCxnSpPr>
          <p:nvPr/>
        </p:nvCxnSpPr>
        <p:spPr>
          <a:xfrm flipV="1">
            <a:off x="2895600" y="1728821"/>
            <a:ext cx="437847" cy="268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86E1BDA-8054-94C8-65FB-4FF3CFBCE13C}"/>
              </a:ext>
            </a:extLst>
          </p:cNvPr>
          <p:cNvCxnSpPr>
            <a:cxnSpLocks/>
          </p:cNvCxnSpPr>
          <p:nvPr/>
        </p:nvCxnSpPr>
        <p:spPr>
          <a:xfrm flipH="1">
            <a:off x="206340" y="3657600"/>
            <a:ext cx="16793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514293"/>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2/1</a:t>
            </a:r>
          </a:p>
        </p:txBody>
      </p:sp>
      <p:cxnSp>
        <p:nvCxnSpPr>
          <p:cNvPr id="23" name="Straight Arrow Connector 22">
            <a:extLst>
              <a:ext uri="{FF2B5EF4-FFF2-40B4-BE49-F238E27FC236}">
                <a16:creationId xmlns:a16="http://schemas.microsoft.com/office/drawing/2014/main" id="{F6BE45DB-6D14-44D1-265E-4266E7BD882E}"/>
              </a:ext>
            </a:extLst>
          </p:cNvPr>
          <p:cNvCxnSpPr>
            <a:cxnSpLocks/>
          </p:cNvCxnSpPr>
          <p:nvPr/>
        </p:nvCxnSpPr>
        <p:spPr>
          <a:xfrm>
            <a:off x="1680555" y="2003809"/>
            <a:ext cx="1211628"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7F0A97E-D997-305F-B0F1-500EB7994C8B}"/>
              </a:ext>
            </a:extLst>
          </p:cNvPr>
          <p:cNvCxnSpPr>
            <a:cxnSpLocks/>
          </p:cNvCxnSpPr>
          <p:nvPr/>
        </p:nvCxnSpPr>
        <p:spPr>
          <a:xfrm flipH="1" flipV="1">
            <a:off x="191812" y="2348828"/>
            <a:ext cx="1791894" cy="355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64F05C0-B009-DB19-3741-9C011199BE36}"/>
              </a:ext>
            </a:extLst>
          </p:cNvPr>
          <p:cNvCxnSpPr>
            <a:cxnSpLocks/>
          </p:cNvCxnSpPr>
          <p:nvPr/>
        </p:nvCxnSpPr>
        <p:spPr>
          <a:xfrm flipV="1">
            <a:off x="7831662" y="1888087"/>
            <a:ext cx="474138" cy="142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3BE9A20-8BDF-3845-5696-D127080E6DC7}"/>
              </a:ext>
            </a:extLst>
          </p:cNvPr>
          <p:cNvCxnSpPr>
            <a:cxnSpLocks/>
          </p:cNvCxnSpPr>
          <p:nvPr/>
        </p:nvCxnSpPr>
        <p:spPr>
          <a:xfrm>
            <a:off x="2806558" y="3195689"/>
            <a:ext cx="5033345" cy="119374"/>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FE2CE56-65BC-89C5-4655-904CAE04BBCA}"/>
              </a:ext>
            </a:extLst>
          </p:cNvPr>
          <p:cNvCxnSpPr>
            <a:cxnSpLocks/>
          </p:cNvCxnSpPr>
          <p:nvPr/>
        </p:nvCxnSpPr>
        <p:spPr>
          <a:xfrm>
            <a:off x="2849972" y="2522739"/>
            <a:ext cx="571583" cy="683013"/>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ED50F5B-BD0D-088D-2C42-8F6C63BC5AB2}"/>
              </a:ext>
            </a:extLst>
          </p:cNvPr>
          <p:cNvCxnSpPr>
            <a:cxnSpLocks/>
          </p:cNvCxnSpPr>
          <p:nvPr/>
        </p:nvCxnSpPr>
        <p:spPr>
          <a:xfrm flipV="1">
            <a:off x="1806255" y="2820026"/>
            <a:ext cx="0" cy="6089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F8C624D-37C7-5030-8312-7DF8D5AF47CB}"/>
              </a:ext>
            </a:extLst>
          </p:cNvPr>
          <p:cNvCxnSpPr>
            <a:cxnSpLocks/>
          </p:cNvCxnSpPr>
          <p:nvPr/>
        </p:nvCxnSpPr>
        <p:spPr>
          <a:xfrm>
            <a:off x="1498587" y="1411255"/>
            <a:ext cx="180848" cy="583739"/>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3117927" y="233855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3/1</a:t>
            </a:r>
          </a:p>
        </p:txBody>
      </p:sp>
      <p:cxnSp>
        <p:nvCxnSpPr>
          <p:cNvPr id="22" name="Straight Arrow Connector 21">
            <a:extLst>
              <a:ext uri="{FF2B5EF4-FFF2-40B4-BE49-F238E27FC236}">
                <a16:creationId xmlns:a16="http://schemas.microsoft.com/office/drawing/2014/main" id="{BD4EF06D-42B1-3FCF-8B8D-785D055AFA4E}"/>
              </a:ext>
            </a:extLst>
          </p:cNvPr>
          <p:cNvCxnSpPr>
            <a:cxnSpLocks/>
          </p:cNvCxnSpPr>
          <p:nvPr/>
        </p:nvCxnSpPr>
        <p:spPr>
          <a:xfrm>
            <a:off x="4466840" y="1436816"/>
            <a:ext cx="727523" cy="22100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2BCC1F9-48A6-82EB-A9C9-9FCB67F5E028}"/>
              </a:ext>
            </a:extLst>
          </p:cNvPr>
          <p:cNvCxnSpPr>
            <a:cxnSpLocks/>
          </p:cNvCxnSpPr>
          <p:nvPr/>
        </p:nvCxnSpPr>
        <p:spPr>
          <a:xfrm flipH="1">
            <a:off x="4700342" y="1665704"/>
            <a:ext cx="486138" cy="950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1308C18-2B0F-E603-D92C-83E376312421}"/>
              </a:ext>
            </a:extLst>
          </p:cNvPr>
          <p:cNvCxnSpPr>
            <a:cxnSpLocks/>
          </p:cNvCxnSpPr>
          <p:nvPr/>
        </p:nvCxnSpPr>
        <p:spPr>
          <a:xfrm flipV="1">
            <a:off x="1813034" y="3421504"/>
            <a:ext cx="152509" cy="7496"/>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911169"/>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9796</TotalTime>
  <Words>1473</Words>
  <Application>Microsoft Office PowerPoint</Application>
  <PresentationFormat>On-screen Show (4:3)</PresentationFormat>
  <Paragraphs>477</Paragraphs>
  <Slides>8</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Courier New</vt:lpstr>
      <vt:lpstr>Times New Roman</vt:lpstr>
      <vt:lpstr>Wingdings</vt:lpstr>
      <vt:lpstr>Custom Design</vt:lpstr>
      <vt:lpstr>Office Theme</vt:lpstr>
      <vt:lpstr>PowerPoint Presentation</vt:lpstr>
      <vt:lpstr>Summary of PRS Update</vt:lpstr>
      <vt:lpstr>Appendix</vt:lpstr>
      <vt:lpstr>NPRR1181, Market Participant’s Return of Settlement Funds to ERCOT Following Receipt of Overpayment </vt:lpstr>
      <vt:lpstr>NPRR1201, Limitations on Resettlement Timeline and Default Uplift Exposure Adjustments</vt:lpstr>
      <vt:lpstr>NPRR1204, Considerations of State of Charge with Real-Time Co-Optimization Implementation – URGENT </vt:lpstr>
      <vt:lpstr>2023 Release Targets – Approved NPRRs / SCRs / xGRRs </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Clifton, Suzy</cp:lastModifiedBy>
  <cp:revision>607</cp:revision>
  <cp:lastPrinted>2013-01-30T23:16:36Z</cp:lastPrinted>
  <dcterms:created xsi:type="dcterms:W3CDTF">2010-04-12T23:12:02Z</dcterms:created>
  <dcterms:modified xsi:type="dcterms:W3CDTF">2023-12-04T05:16:47Z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