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3"/>
  </p:notesMasterIdLst>
  <p:handoutMasterIdLst>
    <p:handoutMasterId r:id="rId14"/>
  </p:handoutMasterIdLst>
  <p:sldIdLst>
    <p:sldId id="260" r:id="rId5"/>
    <p:sldId id="369" r:id="rId6"/>
    <p:sldId id="294" r:id="rId7"/>
    <p:sldId id="372" r:id="rId8"/>
    <p:sldId id="713" r:id="rId9"/>
    <p:sldId id="714" r:id="rId10"/>
    <p:sldId id="703" r:id="rId11"/>
    <p:sldId id="705" r:id="rId12"/>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BC50F68-F7D2-4F76-AFEE-10EF10F098B7}" v="6" dt="2023-06-16T15:12:51.250"/>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779" autoAdjust="0"/>
    <p:restoredTop sz="94595" autoAdjust="0"/>
  </p:normalViewPr>
  <p:slideViewPr>
    <p:cSldViewPr snapToGrid="0" snapToObjects="1">
      <p:cViewPr varScale="1">
        <p:scale>
          <a:sx n="92" d="100"/>
          <a:sy n="92" d="100"/>
        </p:scale>
        <p:origin x="2088" y="84"/>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Master" Target="slideMasters/slide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presProps" Target="presProps.xml"/><Relationship Id="rId10" Type="http://schemas.openxmlformats.org/officeDocument/2006/relationships/slide" Target="slides/slide6.xml"/><Relationship Id="rId19" Type="http://schemas.microsoft.com/office/2015/10/relationships/revisionInfo" Target="revisionInfo.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12/3/2023</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12/3/2023</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370716979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4</a:t>
            </a:fld>
            <a:endParaRPr lang="en-US" altLang="en-US"/>
          </a:p>
        </p:txBody>
      </p:sp>
    </p:spTree>
    <p:extLst>
      <p:ext uri="{BB962C8B-B14F-4D97-AF65-F5344CB8AC3E}">
        <p14:creationId xmlns:p14="http://schemas.microsoft.com/office/powerpoint/2010/main" val="33140605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5</a:t>
            </a:fld>
            <a:endParaRPr lang="en-US" altLang="en-US"/>
          </a:p>
        </p:txBody>
      </p:sp>
    </p:spTree>
    <p:extLst>
      <p:ext uri="{BB962C8B-B14F-4D97-AF65-F5344CB8AC3E}">
        <p14:creationId xmlns:p14="http://schemas.microsoft.com/office/powerpoint/2010/main" val="52660893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313886149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363207694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0231578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42464085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November 2023</a:t>
            </a:r>
          </a:p>
        </p:txBody>
      </p:sp>
    </p:spTree>
    <p:extLst>
      <p:ext uri="{BB962C8B-B14F-4D97-AF65-F5344CB8AC3E}">
        <p14:creationId xmlns:p14="http://schemas.microsoft.com/office/powerpoint/2010/main" val="108575774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283608842"/>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1647436102"/>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5: 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December 4, 2023</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296555" y="764983"/>
            <a:ext cx="8531226" cy="5595138"/>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and No Impact (Vote):</a:t>
            </a:r>
          </a:p>
          <a:p>
            <a:pPr>
              <a:spcAft>
                <a:spcPts val="600"/>
              </a:spcAft>
            </a:pPr>
            <a:r>
              <a:rPr lang="en-US" b="0" dirty="0"/>
              <a:t>NPRR1181</a:t>
            </a:r>
            <a:r>
              <a:rPr lang="en-US" b="0"/>
              <a:t>, Submission of Coal and Lignite Inventory Notifications [</a:t>
            </a:r>
            <a:r>
              <a:rPr lang="en-US" b="0" dirty="0"/>
              <a:t>ERCOT]</a:t>
            </a:r>
          </a:p>
          <a:p>
            <a:pPr marL="0" indent="0" eaLnBrk="1" hangingPunct="1">
              <a:spcBef>
                <a:spcPts val="1200"/>
              </a:spcBef>
              <a:spcAft>
                <a:spcPts val="1200"/>
              </a:spcAft>
              <a:buFontTx/>
              <a:buNone/>
              <a:defRPr/>
            </a:pPr>
            <a:r>
              <a:rPr lang="en-US" dirty="0"/>
              <a:t>Revision Requests Recommended for Approval by PRS – Unopposed with Impacts (Vote):</a:t>
            </a:r>
          </a:p>
          <a:p>
            <a:pPr>
              <a:spcAft>
                <a:spcPts val="600"/>
              </a:spcAft>
            </a:pPr>
            <a:r>
              <a:rPr lang="en-US" b="0" dirty="0"/>
              <a:t>NPRR1201, Limitations on Resettlement Timeline and Default Uplift Exposure Adjustments [ERCOT]</a:t>
            </a:r>
          </a:p>
          <a:p>
            <a:pPr lvl="1">
              <a:spcAft>
                <a:spcPts val="600"/>
              </a:spcAft>
            </a:pPr>
            <a:r>
              <a:rPr lang="en-US" dirty="0"/>
              <a:t>IA: Between $40K and $70K			Priority 2024; Rank 4080</a:t>
            </a:r>
          </a:p>
          <a:p>
            <a:pPr>
              <a:spcAft>
                <a:spcPts val="600"/>
              </a:spcAft>
            </a:pPr>
            <a:r>
              <a:rPr lang="en-US" b="0" dirty="0"/>
              <a:t>NPRR1204, Considerations of State of Charge with Real-Time Co-Optimization Implementation – URGENT [ERCOT]</a:t>
            </a:r>
          </a:p>
          <a:p>
            <a:pPr lvl="1">
              <a:spcAft>
                <a:spcPts val="600"/>
              </a:spcAft>
            </a:pPr>
            <a:r>
              <a:rPr lang="en-US" dirty="0"/>
              <a:t>IA: Between $750K and $1.0M		Priority 2023; Rank 235</a:t>
            </a:r>
          </a:p>
          <a:p>
            <a:pPr>
              <a:spcAft>
                <a:spcPts val="600"/>
              </a:spcAft>
            </a:pPr>
            <a:endParaRPr lang="en-US" b="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23736476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b="1" i="1" dirty="0">
                <a:effectLst/>
                <a:latin typeface="Arial" panose="020B0604020202020204" pitchFamily="34" charset="0"/>
                <a:ea typeface="Times New Roman" panose="02020603050405020304" pitchFamily="18" charset="0"/>
              </a:rPr>
              <a:t>NPRR1181, Market Participant’s Return of Settlement Funds to ERCOT Following Receipt of Overpayment </a:t>
            </a:r>
            <a:endParaRPr lang="en-US" sz="1800" dirty="0"/>
          </a:p>
        </p:txBody>
      </p:sp>
      <p:sp>
        <p:nvSpPr>
          <p:cNvPr id="14339" name="Rectangle 2"/>
          <p:cNvSpPr>
            <a:spLocks noChangeArrowheads="1"/>
          </p:cNvSpPr>
          <p:nvPr/>
        </p:nvSpPr>
        <p:spPr bwMode="auto">
          <a:xfrm>
            <a:off x="70288" y="678426"/>
            <a:ext cx="8732520"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Bef>
                <a:spcPts val="0"/>
              </a:spcBef>
              <a:spcAft>
                <a:spcPts val="0"/>
              </a:spcAft>
            </a:pPr>
            <a:r>
              <a:rPr lang="en-US" sz="1800" b="1">
                <a:effectLst/>
                <a:latin typeface="Arial" panose="020B0604020202020204" pitchFamily="34" charset="0"/>
                <a:ea typeface="Times New Roman" panose="02020603050405020304" pitchFamily="18" charset="0"/>
              </a:rPr>
              <a:t>Sponsor:  </a:t>
            </a:r>
            <a:r>
              <a:rPr lang="en-US" sz="1800">
                <a:effectLst/>
                <a:latin typeface="Arial" panose="020B0604020202020204" pitchFamily="34" charset="0"/>
                <a:ea typeface="Times New Roman" panose="02020603050405020304" pitchFamily="18" charset="0"/>
              </a:rPr>
              <a:t>ERCOT</a:t>
            </a:r>
            <a:endParaRPr lang="en-US" sz="1800">
              <a:effectLst/>
              <a:latin typeface="Times New Roman" panose="02020603050405020304" pitchFamily="18" charset="0"/>
              <a:ea typeface="Times New Roman" panose="02020603050405020304" pitchFamily="18" charset="0"/>
            </a:endParaRPr>
          </a:p>
          <a:p>
            <a:pPr marL="228600" marR="0" algn="just">
              <a:spcBef>
                <a:spcPts val="0"/>
              </a:spcBef>
              <a:spcAft>
                <a:spcPts val="0"/>
              </a:spcAft>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The first of the month following Public Utility Commission of Texas (PUCT) approval</a:t>
            </a:r>
            <a:endParaRPr lang="en-US" sz="1800" dirty="0">
              <a:effectLst/>
              <a:latin typeface="Times New Roman" panose="02020603050405020304" pitchFamily="18" charset="0"/>
              <a:ea typeface="Times New Roman" panose="02020603050405020304" pitchFamily="18" charset="0"/>
            </a:endParaRPr>
          </a:p>
          <a:p>
            <a:pPr marL="228600" marR="0" algn="just">
              <a:spcBef>
                <a:spcPts val="0"/>
              </a:spcBef>
              <a:spcAft>
                <a:spcPts val="0"/>
              </a:spcAft>
            </a:pPr>
            <a:r>
              <a:rPr lang="en-US" sz="1800" b="1" dirty="0">
                <a:effectLst/>
                <a:latin typeface="Arial" panose="020B0604020202020204" pitchFamily="34" charset="0"/>
                <a:ea typeface="Times New Roman" panose="02020603050405020304" pitchFamily="18" charset="0"/>
              </a:rPr>
              <a:t>ERCOT Impact Analysis:  </a:t>
            </a:r>
            <a:r>
              <a:rPr lang="en-US" sz="1800" dirty="0">
                <a:effectLst/>
                <a:latin typeface="Arial" panose="020B0604020202020204" pitchFamily="34" charset="0"/>
                <a:ea typeface="Times New Roman" panose="02020603050405020304" pitchFamily="18" charset="0"/>
              </a:rPr>
              <a:t>No budgetary impact; no impacts to ERCOT staffing; no impacts to ERCOT computer systems; E</a:t>
            </a:r>
            <a:r>
              <a:rPr lang="x-none" sz="1800" dirty="0">
                <a:effectLst/>
                <a:latin typeface="Arial" panose="020B0604020202020204" pitchFamily="34" charset="0"/>
                <a:ea typeface="Times New Roman" panose="02020603050405020304" pitchFamily="18" charset="0"/>
              </a:rPr>
              <a:t>RCOT business processes</a:t>
            </a:r>
            <a:r>
              <a:rPr lang="en-US" sz="1800" dirty="0">
                <a:effectLst/>
                <a:latin typeface="Arial" panose="020B0604020202020204" pitchFamily="34" charset="0"/>
                <a:ea typeface="Times New Roman" panose="02020603050405020304" pitchFamily="18" charset="0"/>
              </a:rPr>
              <a:t> will be updated; no impacts to ERCOT grid operations and practices.</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NPRR creates a new requirement for Qualified Scheduling Entities (QSEs) representing coal or lignite Generation Resources to submit to ERCOT a Seasonal declaration of coal and lignite inventory levels.  The NPRR also adds requirements for the QSEs to notify ERCOT when coal or lignite inventory drops below target and critical levels.</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PRS Decision:</a:t>
            </a:r>
            <a:r>
              <a:rPr lang="en-US" sz="1800" dirty="0">
                <a:effectLst/>
                <a:latin typeface="Arial" panose="020B0604020202020204" pitchFamily="34" charset="0"/>
                <a:ea typeface="Times New Roman" panose="02020603050405020304" pitchFamily="18" charset="0"/>
              </a:rPr>
              <a:t>  On 10/12/23, PRS voted unanimously to recommend approval of NPRR1181 as amended by the 9/19/23 Luminant comments.  On 11/9/23, PRS voted unanimously to endorse and forward to TAC the 10/12/23 PRS Report and 5/16/23 Impact Analysis for NPRR1181.</a:t>
            </a: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187009961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NPRR1201, Limitations on Resettlement Timeline and Default Uplift Exposure Adjustments</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0" y="678426"/>
            <a:ext cx="8923020" cy="57554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Bef>
                <a:spcPts val="0"/>
              </a:spcBef>
              <a:spcAft>
                <a:spcPts val="0"/>
              </a:spcAft>
            </a:pPr>
            <a:r>
              <a:rPr lang="en-US" sz="1600" b="1" dirty="0">
                <a:effectLst/>
                <a:ea typeface="Times New Roman" panose="02020603050405020304" pitchFamily="18" charset="0"/>
              </a:rPr>
              <a:t>Sponsor:  </a:t>
            </a:r>
            <a:r>
              <a:rPr lang="en-US" sz="1600" dirty="0">
                <a:effectLst/>
                <a:ea typeface="Times New Roman" panose="02020603050405020304" pitchFamily="18" charset="0"/>
              </a:rPr>
              <a:t>ERCOT</a:t>
            </a:r>
            <a:endParaRPr lang="en-US" sz="1600" dirty="0">
              <a:effectLst/>
              <a:latin typeface="Times New Roman" panose="02020603050405020304" pitchFamily="18" charset="0"/>
              <a:ea typeface="Times New Roman" panose="02020603050405020304" pitchFamily="18" charset="0"/>
            </a:endParaRPr>
          </a:p>
          <a:p>
            <a:pPr marL="228600" marR="0" algn="just">
              <a:spcBef>
                <a:spcPts val="0"/>
              </a:spcBef>
              <a:spcAft>
                <a:spcPts val="0"/>
              </a:spcAft>
            </a:pPr>
            <a:r>
              <a:rPr lang="en-US" sz="1600" b="1" dirty="0">
                <a:effectLst/>
                <a:ea typeface="Times New Roman" panose="02020603050405020304" pitchFamily="18" charset="0"/>
              </a:rPr>
              <a:t>Proposed Effective Date:  </a:t>
            </a:r>
            <a:r>
              <a:rPr lang="en-US" sz="1600" dirty="0">
                <a:effectLst/>
                <a:ea typeface="Times New Roman" panose="02020603050405020304" pitchFamily="18" charset="0"/>
              </a:rPr>
              <a:t>The first of the month following PUCT approval for Sections 9.2.5, DAM Resettlement Statement, and 9.5.6, RTM Resettlement Statement; Upon system implementation (Priority 2024; Rank 4080) for Section 9.19.1, Default Uplift Invoices</a:t>
            </a:r>
            <a:endParaRPr lang="en-US" sz="1600" dirty="0">
              <a:effectLst/>
              <a:latin typeface="Times New Roman" panose="02020603050405020304" pitchFamily="18" charset="0"/>
              <a:ea typeface="Times New Roman" panose="02020603050405020304" pitchFamily="18" charset="0"/>
            </a:endParaRPr>
          </a:p>
          <a:p>
            <a:pPr marL="228600" marR="0" algn="just">
              <a:spcBef>
                <a:spcPts val="0"/>
              </a:spcBef>
              <a:spcAft>
                <a:spcPts val="0"/>
              </a:spcAft>
            </a:pPr>
            <a:r>
              <a:rPr lang="en-US" sz="1600" b="1" dirty="0">
                <a:effectLst/>
                <a:ea typeface="Times New Roman" panose="02020603050405020304" pitchFamily="18" charset="0"/>
              </a:rPr>
              <a:t>ERCOT Impact Analysis:  </a:t>
            </a:r>
            <a:r>
              <a:rPr lang="en-US" sz="1600" dirty="0">
                <a:effectLst/>
                <a:ea typeface="Times New Roman" panose="02020603050405020304" pitchFamily="18" charset="0"/>
              </a:rPr>
              <a:t>Between $40K and $70K; no impacts to ERCOT staffing; impacts to Credit Management Systems (CMM) and </a:t>
            </a:r>
            <a:r>
              <a:rPr lang="x-none" sz="1600" dirty="0">
                <a:effectLst/>
                <a:ea typeface="Times New Roman" panose="02020603050405020304" pitchFamily="18" charset="0"/>
              </a:rPr>
              <a:t>Settlements &amp; Billing Systems</a:t>
            </a:r>
            <a:r>
              <a:rPr lang="en-US" sz="1600" dirty="0">
                <a:effectLst/>
                <a:ea typeface="Times New Roman" panose="02020603050405020304" pitchFamily="18" charset="0"/>
              </a:rPr>
              <a:t>; no impacts to E</a:t>
            </a:r>
            <a:r>
              <a:rPr lang="x-none" sz="1600" dirty="0">
                <a:effectLst/>
                <a:ea typeface="Times New Roman" panose="02020603050405020304" pitchFamily="18" charset="0"/>
              </a:rPr>
              <a:t>RCOT business processes</a:t>
            </a:r>
            <a:r>
              <a:rPr lang="en-US" sz="1600" dirty="0">
                <a:effectLst/>
                <a:ea typeface="Times New Roman" panose="02020603050405020304" pitchFamily="18" charset="0"/>
              </a:rPr>
              <a:t>; no impacts to ERCOT grid operations and practices.</a:t>
            </a:r>
            <a:endParaRPr lang="en-US" sz="16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600" b="1" dirty="0">
                <a:effectLst/>
                <a:ea typeface="Times New Roman" panose="02020603050405020304" pitchFamily="18" charset="0"/>
              </a:rPr>
              <a:t>Revision Description:  </a:t>
            </a:r>
            <a:r>
              <a:rPr lang="en-US" sz="1600" dirty="0">
                <a:effectLst/>
                <a:ea typeface="Times New Roman" panose="02020603050405020304" pitchFamily="18" charset="0"/>
              </a:rPr>
              <a:t>This NPRR reduces exposures for both ERCOT and Market Participants for resettlements and Default Uplift Invoices for historical Operating Days.  This NPRR limits timeline for resettlement due to errors that are discovered, and a Market Notice of the error is provided to Market Participants, within one year after the Operating Day.  This limit does not apply to resettlement due to an Alternative Dispute Resolution (ADR), a Return of Settlement Funds (RSF), or a resettlement directed by the ERCOT Board to address unusual circumstances; and adjusts the Maximum MWh Activity formula in Section 9.19.1 to only consider Congestion Revenue Rights (CRRs) owned during the Operating Days of the reference month, and to not consider CRRs that may have been bought or sold for the month, but are no longer owned on the given Operating Days of the reference month.</a:t>
            </a:r>
            <a:endParaRPr lang="en-US" sz="16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600" b="1" dirty="0">
                <a:effectLst/>
                <a:ea typeface="Times New Roman" panose="02020603050405020304" pitchFamily="18" charset="0"/>
              </a:rPr>
              <a:t>PRS Decision:</a:t>
            </a:r>
            <a:r>
              <a:rPr lang="en-US" sz="1600" dirty="0">
                <a:effectLst/>
                <a:ea typeface="Times New Roman" panose="02020603050405020304" pitchFamily="18" charset="0"/>
              </a:rPr>
              <a:t>  On 10/12/23, PRS voted unanimously to recommend approval of NPRR1201 as submitted.  On 11/9/23, PRS voted unanimously to endorse and forward to TAC the 10/12/23 PRS Report and 9/20/23 Impact Analysis for NPRR1201 with a proposed effective date of the first of the month following PUCT approval for Sections 9.2.5 and 9.5.6 and upon system implementation for Section 9.19.1 with a recommended priority of 2024 and rank of 4080.</a:t>
            </a:r>
            <a:endParaRPr lang="en-US" sz="16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327697013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spcBef>
                <a:spcPts val="0"/>
              </a:spcBef>
              <a:spcAft>
                <a:spcPts val="0"/>
              </a:spcAft>
              <a:tabLst>
                <a:tab pos="228600" algn="l"/>
              </a:tabLst>
            </a:pPr>
            <a:r>
              <a:rPr lang="en-US" sz="1800" b="1" i="1" dirty="0">
                <a:effectLst/>
                <a:latin typeface="Arial" panose="020B0604020202020204" pitchFamily="34" charset="0"/>
                <a:ea typeface="Times New Roman" panose="02020603050405020304" pitchFamily="18" charset="0"/>
              </a:rPr>
              <a:t>NPRR1204, Considerations of State of Charge with Real-Time Co-Optimization Implementation – URGENT </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88494" y="678426"/>
            <a:ext cx="8517673" cy="563231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Sponsor:  </a:t>
            </a:r>
            <a:r>
              <a:rPr lang="en-US" sz="1800" dirty="0">
                <a:effectLst/>
                <a:latin typeface="Arial" panose="020B0604020202020204" pitchFamily="34" charset="0"/>
                <a:ea typeface="Times New Roman" panose="02020603050405020304" pitchFamily="18" charset="0"/>
              </a:rPr>
              <a:t>ERCOT</a:t>
            </a:r>
            <a:endParaRPr lang="en-US" sz="1800" dirty="0">
              <a:effectLst/>
              <a:latin typeface="Times New Roman" panose="02020603050405020304" pitchFamily="18" charset="0"/>
              <a:ea typeface="Times New Roman" panose="02020603050405020304" pitchFamily="18" charset="0"/>
            </a:endParaRPr>
          </a:p>
          <a:p>
            <a:pPr marL="228600" marR="0" algn="just">
              <a:spcBef>
                <a:spcPts val="0"/>
              </a:spcBef>
              <a:spcAft>
                <a:spcPts val="0"/>
              </a:spcAft>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Upon implementation of PR447, Real-Time Co-Optimization (RTC) – Priority 2023; Rank 235</a:t>
            </a:r>
            <a:endParaRPr lang="en-US" sz="1800" dirty="0">
              <a:effectLst/>
              <a:latin typeface="Times New Roman" panose="02020603050405020304" pitchFamily="18" charset="0"/>
              <a:ea typeface="Times New Roman" panose="02020603050405020304" pitchFamily="18" charset="0"/>
            </a:endParaRPr>
          </a:p>
          <a:p>
            <a:pPr marL="228600" marR="0" algn="just">
              <a:spcBef>
                <a:spcPts val="0"/>
              </a:spcBef>
              <a:spcAft>
                <a:spcPts val="0"/>
              </a:spcAft>
            </a:pPr>
            <a:r>
              <a:rPr lang="en-US" sz="1800" b="1" dirty="0">
                <a:effectLst/>
                <a:latin typeface="Arial" panose="020B0604020202020204" pitchFamily="34" charset="0"/>
                <a:ea typeface="Times New Roman" panose="02020603050405020304" pitchFamily="18" charset="0"/>
              </a:rPr>
              <a:t>ERCOT Impact Analysis:  </a:t>
            </a:r>
            <a:r>
              <a:rPr lang="en-US" sz="1800" dirty="0">
                <a:effectLst/>
                <a:latin typeface="Arial" panose="020B0604020202020204" pitchFamily="34" charset="0"/>
                <a:ea typeface="Times New Roman" panose="02020603050405020304" pitchFamily="18" charset="0"/>
              </a:rPr>
              <a:t>Between $750K and $1.0M; no impacts to ERCOT staffing; impacts to Market Operation Systems and Energy Management Systems; no impacts to E</a:t>
            </a:r>
            <a:r>
              <a:rPr lang="x-none" sz="1800" dirty="0">
                <a:effectLst/>
                <a:latin typeface="Arial" panose="020B0604020202020204" pitchFamily="34" charset="0"/>
                <a:ea typeface="Times New Roman" panose="02020603050405020304" pitchFamily="18" charset="0"/>
              </a:rPr>
              <a:t>RCOT business processes</a:t>
            </a:r>
            <a:r>
              <a:rPr lang="en-US" sz="1800" dirty="0">
                <a:effectLst/>
                <a:latin typeface="Arial" panose="020B0604020202020204" pitchFamily="34" charset="0"/>
                <a:ea typeface="Times New Roman" panose="02020603050405020304" pitchFamily="18" charset="0"/>
              </a:rPr>
              <a:t>; no impacts to ERCOT grid operations and practices.  (The budgetary and system impacts reflected above are captured in PR447.)</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NPRR</a:t>
            </a:r>
            <a:r>
              <a:rPr lang="en-US" sz="1800" dirty="0">
                <a:effectLst/>
                <a:latin typeface="Times New Roman" panose="02020603050405020304" pitchFamily="18" charset="0"/>
                <a:ea typeface="Times New Roman" panose="02020603050405020304" pitchFamily="18" charset="0"/>
              </a:rPr>
              <a:t> </a:t>
            </a:r>
            <a:r>
              <a:rPr lang="en-US" sz="1800" dirty="0">
                <a:effectLst/>
                <a:latin typeface="Arial" panose="020B0604020202020204" pitchFamily="34" charset="0"/>
                <a:ea typeface="Times New Roman" panose="02020603050405020304" pitchFamily="18" charset="0"/>
              </a:rPr>
              <a:t>implements the State of Charge (SOC) concepts necessary for awareness, accounting, and monitoring of SOC for Energy Storage Resources (ESRs) within the Real-Time Co-optimization plus Batteries (“RTC+B”) implementation and allow the design to evolve from the interim solutions being proposed under NPRR1186, Improvements Prior to the RTC+B Project for Better ESR State of Charge Awareness, Accounting, and Monitoring.</a:t>
            </a:r>
            <a:endParaRPr lang="en-US" sz="1800" dirty="0">
              <a:effectLst/>
              <a:latin typeface="Times New Roman" panose="02020603050405020304" pitchFamily="18" charset="0"/>
              <a:ea typeface="Times New Roman" panose="02020603050405020304" pitchFamily="18" charset="0"/>
            </a:endParaRPr>
          </a:p>
          <a:p>
            <a:pPr marL="228600" marR="0">
              <a:spcBef>
                <a:spcPts val="0"/>
              </a:spcBef>
              <a:spcAft>
                <a:spcPts val="0"/>
              </a:spcAft>
            </a:pPr>
            <a:r>
              <a:rPr lang="en-US" sz="1800" b="1" dirty="0">
                <a:effectLst/>
                <a:latin typeface="Arial" panose="020B0604020202020204" pitchFamily="34" charset="0"/>
                <a:ea typeface="Times New Roman" panose="02020603050405020304" pitchFamily="18" charset="0"/>
              </a:rPr>
              <a:t>PRS Decision:</a:t>
            </a:r>
            <a:r>
              <a:rPr lang="en-US" sz="1800" dirty="0">
                <a:effectLst/>
                <a:latin typeface="Arial" panose="020B0604020202020204" pitchFamily="34" charset="0"/>
                <a:ea typeface="Times New Roman" panose="02020603050405020304" pitchFamily="18" charset="0"/>
              </a:rPr>
              <a:t>  On 11/9/23, PRS voted unanimously to grant NPRR1204 Urgent status; to recommend approval of NPRR1204 as amended by the 11/3/23 ERCOT comments; and to forward to TAC NPRR1204 and the 10/10/23 Impact Analysis with a recommended priority of 2023 and rank of 235.</a:t>
            </a:r>
            <a:endParaRPr lang="en-US" sz="1800" dirty="0">
              <a:effectLst/>
              <a:latin typeface="Times New Roman" panose="02020603050405020304" pitchFamily="18" charset="0"/>
              <a:ea typeface="Times New Roman" panose="02020603050405020304" pitchFamily="18" charset="0"/>
            </a:endParaRPr>
          </a:p>
          <a:p>
            <a:pPr marR="0" lvl="0">
              <a:spcBef>
                <a:spcPts val="0"/>
              </a:spcBef>
              <a:spcAft>
                <a:spcPts val="0"/>
              </a:spcAft>
              <a:tabLst>
                <a:tab pos="228600" algn="l"/>
              </a:tabLst>
            </a:pPr>
            <a:endParaRPr lang="en-US" sz="1800"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29381446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59449"/>
            <a:ext cx="7924800" cy="435268"/>
          </a:xfrm>
        </p:spPr>
        <p:txBody>
          <a:bodyPr/>
          <a:lstStyle/>
          <a:p>
            <a:r>
              <a:rPr lang="en-US" sz="2200" b="1" dirty="0">
                <a:solidFill>
                  <a:schemeClr val="accent1"/>
                </a:solidFill>
              </a:rPr>
              <a:t>2023 Release Targets – Approved NPRRs / SCRs / xGRRs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7</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90890"/>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957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881387"/>
          <a:ext cx="8839200" cy="3931920"/>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398312">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1/31 – 2/2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3/28 – 3/30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June</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6/6 – 6/8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7/25 – 7/27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10/3 – 10/5</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12/5 – 12/7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2384641">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NPRR1020</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None</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ECRS</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Courier New" pitchFamily="49" charset="0"/>
                          <a:ea typeface="+mn-ea"/>
                          <a:cs typeface="+mn-cs"/>
                        </a:rPr>
                        <a:t>(NPRR863)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NPRR903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NPRR992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NPRR1015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NPRR1085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NPRR1096</a:t>
                      </a:r>
                      <a:r>
                        <a:rPr kumimoji="0" lang="en-US" sz="900" b="0" i="0" u="none" strike="noStrike" kern="1200" cap="none" normalizeH="0" baseline="0" dirty="0">
                          <a:ln>
                            <a:noFill/>
                          </a:ln>
                          <a:solidFill>
                            <a:schemeClr val="tx1"/>
                          </a:solidFill>
                          <a:effectLst/>
                          <a:latin typeface="Courier New" pitchFamily="49" charset="0"/>
                          <a:ea typeface="+mn-ea"/>
                          <a:cs typeface="+mn-cs"/>
                        </a:rPr>
                        <a:t>(b)</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NPRR1148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NOGRR186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NOGRR187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OBDRR043/44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NPRR1135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6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000" b="0" i="0" u="none" strike="noStrike" kern="1200" cap="none" normalizeH="0" baseline="0" dirty="0">
                          <a:ln>
                            <a:noFill/>
                          </a:ln>
                          <a:solidFill>
                            <a:schemeClr val="tx1"/>
                          </a:solidFill>
                          <a:effectLst/>
                          <a:latin typeface="Courier New" pitchFamily="49" charset="0"/>
                          <a:ea typeface="+mn-ea"/>
                          <a:cs typeface="+mn-cs"/>
                        </a:rPr>
                        <a:t>Securitization Phase 2A – Maine Invoice and Credit Exposure</a:t>
                      </a:r>
                      <a:endParaRPr kumimoji="0" lang="en-US" sz="10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SCR789 </a:t>
                      </a:r>
                      <a:r>
                        <a:rPr kumimoji="0" lang="en-US" sz="1050" b="0" i="0" u="none" strike="noStrike" kern="1200" cap="none" normalizeH="0" baseline="0" dirty="0">
                          <a:ln>
                            <a:noFill/>
                          </a:ln>
                          <a:solidFill>
                            <a:schemeClr val="tx1"/>
                          </a:solidFill>
                          <a:effectLst/>
                          <a:latin typeface="Courier New" pitchFamily="49" charset="0"/>
                          <a:ea typeface="+mn-ea"/>
                          <a:cs typeface="+mn-cs"/>
                        </a:rPr>
                        <a:t>Ph2</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NPRR1112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kern="1200" cap="none" normalizeH="0" baseline="0" dirty="0">
                          <a:ln>
                            <a:noFill/>
                          </a:ln>
                          <a:solidFill>
                            <a:schemeClr val="tx1"/>
                          </a:solidFill>
                          <a:effectLst/>
                          <a:latin typeface="Courier New" pitchFamily="49" charset="0"/>
                          <a:ea typeface="+mn-ea"/>
                          <a:cs typeface="+mn-cs"/>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NPRR1154</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LPGRR070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NPRR1163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NPRR1136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NPRR1175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NPRR1189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OBDRR048</a:t>
                      </a:r>
                      <a:endParaRPr kumimoji="0" lang="en-US" sz="1200" b="0" i="0" u="none" strike="sng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6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EMS Upgrade</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SCR824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SCR807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SCR816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SCR822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NOGRR249</a:t>
                      </a:r>
                      <a:r>
                        <a:rPr kumimoji="0" lang="en-US" sz="900" b="0" i="0" u="none" strike="noStrike" kern="1200" cap="none" normalizeH="0" baseline="0" dirty="0">
                          <a:ln>
                            <a:noFill/>
                          </a:ln>
                          <a:solidFill>
                            <a:srgbClr val="FF0000"/>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NPRR1026</a:t>
                      </a:r>
                      <a:r>
                        <a:rPr kumimoji="0" lang="en-US" sz="900" b="0" i="0" u="none" strike="sngStrike" kern="1200" cap="none" normalizeH="0" baseline="0" dirty="0">
                          <a:ln>
                            <a:noFill/>
                          </a:ln>
                          <a:solidFill>
                            <a:schemeClr val="tx1"/>
                          </a:solidFill>
                          <a:effectLst/>
                          <a:latin typeface="Courier New" pitchFamily="49" charset="0"/>
                          <a:ea typeface="+mn-ea"/>
                          <a:cs typeface="+mn-cs"/>
                        </a:rPr>
                        <a:t>(a)</a:t>
                      </a: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NPRR1164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a:ln>
                            <a:noFill/>
                          </a:ln>
                          <a:solidFill>
                            <a:srgbClr val="FF0000"/>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 </a:t>
                      </a: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NPRR1026</a:t>
                      </a:r>
                      <a:r>
                        <a:rPr kumimoji="0" lang="en-US" sz="900" b="0" i="0" u="none" strike="noStrike" kern="1200" cap="none" normalizeH="0" baseline="0" dirty="0">
                          <a:ln>
                            <a:noFill/>
                          </a:ln>
                          <a:solidFill>
                            <a:srgbClr val="FF0000"/>
                          </a:solidFill>
                          <a:effectLst/>
                          <a:latin typeface="Courier New" pitchFamily="49" charset="0"/>
                          <a:ea typeface="+mn-ea"/>
                          <a:cs typeface="+mn-cs"/>
                        </a:rPr>
                        <a:t>(a)</a:t>
                      </a: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NPRR1164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PGRR081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RRGRR033</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NPRR1153</a:t>
                      </a: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963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88073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8897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87910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8499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88037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8499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6470115" y="5603191"/>
            <a:ext cx="2505302" cy="584775"/>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NPRR1020(a) – EPS Metering portion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NPRR1026(a) – SLF – RIOO portion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NPRR1096(b) – ECRS portion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FF0000"/>
                </a:solidFill>
                <a:effectLst/>
                <a:uLnTx/>
                <a:uFillTx/>
                <a:latin typeface="Arial" charset="0"/>
                <a:ea typeface="+mn-ea"/>
                <a:cs typeface="+mn-cs"/>
              </a:rPr>
              <a:t>NOGRR249(a) – </a:t>
            </a:r>
            <a:r>
              <a:rPr kumimoji="0" lang="en-US" sz="800" b="0" i="0" u="none" strike="noStrike" kern="0" cap="none" spc="0" normalizeH="0" baseline="0" noProof="0" dirty="0" err="1">
                <a:ln>
                  <a:noFill/>
                </a:ln>
                <a:solidFill>
                  <a:srgbClr val="FF0000"/>
                </a:solidFill>
                <a:effectLst/>
                <a:uLnTx/>
                <a:uFillTx/>
                <a:latin typeface="Arial" charset="0"/>
                <a:ea typeface="+mn-ea"/>
                <a:cs typeface="+mn-cs"/>
              </a:rPr>
              <a:t>GridGeo</a:t>
            </a:r>
            <a:r>
              <a:rPr kumimoji="0" lang="en-US" sz="800" b="0" i="0" u="none" strike="noStrike" kern="0" cap="none" spc="0" normalizeH="0" baseline="0" noProof="0" dirty="0">
                <a:ln>
                  <a:noFill/>
                </a:ln>
                <a:solidFill>
                  <a:srgbClr val="FF0000"/>
                </a:solidFill>
                <a:effectLst/>
                <a:uLnTx/>
                <a:uFillTx/>
                <a:latin typeface="Arial" charset="0"/>
                <a:ea typeface="+mn-ea"/>
                <a:cs typeface="+mn-cs"/>
              </a:rPr>
              <a:t> portion</a:t>
            </a:r>
          </a:p>
        </p:txBody>
      </p:sp>
      <p:graphicFrame>
        <p:nvGraphicFramePr>
          <p:cNvPr id="40" name="Table 39">
            <a:extLst>
              <a:ext uri="{FF2B5EF4-FFF2-40B4-BE49-F238E27FC236}">
                <a16:creationId xmlns:a16="http://schemas.microsoft.com/office/drawing/2014/main" id="{BB347731-9DCF-4A6B-84CF-377681286AF3}"/>
              </a:ext>
            </a:extLst>
          </p:cNvPr>
          <p:cNvGraphicFramePr>
            <a:graphicFrameLocks noGrp="1"/>
          </p:cNvGraphicFramePr>
          <p:nvPr/>
        </p:nvGraphicFramePr>
        <p:xfrm>
          <a:off x="176358" y="5136811"/>
          <a:ext cx="8799059" cy="365760"/>
        </p:xfrm>
        <a:graphic>
          <a:graphicData uri="http://schemas.openxmlformats.org/drawingml/2006/table">
            <a:tbl>
              <a:tblPr firstRow="1" bandRow="1"/>
              <a:tblGrid>
                <a:gridCol w="509442">
                  <a:extLst>
                    <a:ext uri="{9D8B030D-6E8A-4147-A177-3AD203B41FA5}">
                      <a16:colId xmlns:a16="http://schemas.microsoft.com/office/drawing/2014/main" val="20000"/>
                    </a:ext>
                  </a:extLst>
                </a:gridCol>
                <a:gridCol w="8289617">
                  <a:extLst>
                    <a:ext uri="{9D8B030D-6E8A-4147-A177-3AD203B41FA5}">
                      <a16:colId xmlns:a16="http://schemas.microsoft.com/office/drawing/2014/main" val="20001"/>
                    </a:ext>
                  </a:extLst>
                </a:gridCol>
              </a:tblGrid>
              <a:tr h="293370">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100" b="1" dirty="0">
                          <a:solidFill>
                            <a:schemeClr val="tx1"/>
                          </a:solidFill>
                        </a:rPr>
                        <a:t>TBD</a:t>
                      </a: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900" b="1" strike="noStrike" kern="1200" baseline="0" dirty="0">
                          <a:solidFill>
                            <a:schemeClr val="tx1"/>
                          </a:solidFill>
                          <a:latin typeface="+mn-lt"/>
                          <a:ea typeface="+mn-ea"/>
                          <a:cs typeface="+mn-cs"/>
                        </a:rPr>
                        <a:t>NPRRs</a:t>
                      </a:r>
                      <a:r>
                        <a:rPr lang="en-US" sz="900" b="0" strike="noStrike" kern="1200" baseline="0" dirty="0">
                          <a:solidFill>
                            <a:schemeClr val="tx1"/>
                          </a:solidFill>
                          <a:latin typeface="+mn-lt"/>
                          <a:ea typeface="+mn-ea"/>
                          <a:cs typeface="+mn-cs"/>
                        </a:rPr>
                        <a:t>: 484,825(b),826,829,841,857,879,885,904,918,930,936,941,945,963,965,975,987,995,1004,1006,1007,1019,1023,1030,1032,1034,1057, 1077,1105, 1111,1128,1131  </a:t>
                      </a:r>
                      <a:r>
                        <a:rPr lang="en-US" sz="900" b="1" strike="noStrike" kern="1200" baseline="0" dirty="0">
                          <a:solidFill>
                            <a:schemeClr val="tx1"/>
                          </a:solidFill>
                          <a:latin typeface="+mn-lt"/>
                          <a:ea typeface="+mn-ea"/>
                          <a:cs typeface="+mn-cs"/>
                        </a:rPr>
                        <a:t>SCRs</a:t>
                      </a:r>
                      <a:r>
                        <a:rPr lang="en-US" sz="900" b="0" strike="noStrike" kern="1200" baseline="0" dirty="0">
                          <a:solidFill>
                            <a:schemeClr val="tx1"/>
                          </a:solidFill>
                          <a:latin typeface="+mn-lt"/>
                          <a:ea typeface="+mn-ea"/>
                          <a:cs typeface="+mn-cs"/>
                        </a:rPr>
                        <a:t>: 799,805,810,818,819  </a:t>
                      </a:r>
                      <a:r>
                        <a:rPr lang="en-US" sz="900" b="1" strike="noStrike" kern="1200" baseline="0" dirty="0">
                          <a:solidFill>
                            <a:schemeClr val="tx1"/>
                          </a:solidFill>
                          <a:latin typeface="+mn-lt"/>
                          <a:ea typeface="+mn-ea"/>
                          <a:cs typeface="+mn-cs"/>
                        </a:rPr>
                        <a:t>PGRRs</a:t>
                      </a:r>
                      <a:r>
                        <a:rPr lang="en-US" sz="900" b="0" strike="noStrike" kern="1200" baseline="0" dirty="0">
                          <a:solidFill>
                            <a:schemeClr val="tx1"/>
                          </a:solidFill>
                          <a:latin typeface="+mn-lt"/>
                          <a:ea typeface="+mn-ea"/>
                          <a:cs typeface="+mn-cs"/>
                        </a:rPr>
                        <a:t>: 066,076,088,091,094,099,</a:t>
                      </a:r>
                      <a:r>
                        <a:rPr lang="en-US" sz="900" b="0" strike="noStrike" kern="1200" baseline="0" dirty="0">
                          <a:solidFill>
                            <a:srgbClr val="FF0000"/>
                          </a:solidFill>
                          <a:latin typeface="+mn-lt"/>
                          <a:ea typeface="+mn-ea"/>
                          <a:cs typeface="+mn-cs"/>
                        </a:rPr>
                        <a:t>103</a:t>
                      </a:r>
                      <a:r>
                        <a:rPr lang="en-US" sz="900" b="0" strike="noStrike" kern="1200" baseline="0" dirty="0">
                          <a:solidFill>
                            <a:schemeClr val="tx1"/>
                          </a:solidFill>
                          <a:latin typeface="+mn-lt"/>
                          <a:ea typeface="+mn-ea"/>
                          <a:cs typeface="+mn-cs"/>
                        </a:rPr>
                        <a:t>  </a:t>
                      </a:r>
                      <a:r>
                        <a:rPr lang="en-US" sz="900" b="1" strike="noStrike" kern="1200" baseline="0" dirty="0">
                          <a:solidFill>
                            <a:schemeClr val="tx1"/>
                          </a:solidFill>
                          <a:latin typeface="+mn-lt"/>
                          <a:ea typeface="+mn-ea"/>
                          <a:cs typeface="+mn-cs"/>
                        </a:rPr>
                        <a:t>Other</a:t>
                      </a:r>
                      <a:r>
                        <a:rPr lang="en-US" sz="900" b="0" strike="noStrike" kern="1200" baseline="0" dirty="0">
                          <a:solidFill>
                            <a:schemeClr val="tx1"/>
                          </a:solidFill>
                          <a:latin typeface="+mn-lt"/>
                          <a:ea typeface="+mn-ea"/>
                          <a:cs typeface="+mn-cs"/>
                        </a:rPr>
                        <a:t>: OBDRR009,OBDRR017,RRGRR028</a:t>
                      </a:r>
                      <a:endParaRPr lang="en-US" sz="900" b="0" strike="sngStrike" kern="1200" baseline="0" dirty="0">
                        <a:solidFill>
                          <a:schemeClr val="tx1"/>
                        </a:solidFill>
                        <a:latin typeface="+mn-lt"/>
                        <a:ea typeface="+mn-ea"/>
                        <a:cs typeface="+mn-cs"/>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extLst>
                  <a:ext uri="{0D108BD9-81ED-4DB2-BD59-A6C34878D82A}">
                    <a16:rowId xmlns:a16="http://schemas.microsoft.com/office/drawing/2014/main" val="10000"/>
                  </a:ext>
                </a:extLst>
              </a:tr>
            </a:tbl>
          </a:graphicData>
        </a:graphic>
      </p:graphicFrame>
      <p:sp>
        <p:nvSpPr>
          <p:cNvPr id="60" name="TextBox 59">
            <a:extLst>
              <a:ext uri="{FF2B5EF4-FFF2-40B4-BE49-F238E27FC236}">
                <a16:creationId xmlns:a16="http://schemas.microsoft.com/office/drawing/2014/main" id="{8CBAE244-09AA-489A-8D85-C1603BFB5D1C}"/>
              </a:ext>
            </a:extLst>
          </p:cNvPr>
          <p:cNvSpPr txBox="1"/>
          <p:nvPr/>
        </p:nvSpPr>
        <p:spPr>
          <a:xfrm>
            <a:off x="2806558" y="1451582"/>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66" name="TextBox 65">
            <a:extLst>
              <a:ext uri="{FF2B5EF4-FFF2-40B4-BE49-F238E27FC236}">
                <a16:creationId xmlns:a16="http://schemas.microsoft.com/office/drawing/2014/main" id="{43FABC49-64BA-4341-9620-8FAE27F64974}"/>
              </a:ext>
            </a:extLst>
          </p:cNvPr>
          <p:cNvSpPr txBox="1"/>
          <p:nvPr/>
        </p:nvSpPr>
        <p:spPr>
          <a:xfrm>
            <a:off x="4256524" y="1389707"/>
            <a:ext cx="370549" cy="2523768"/>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67" name="TextBox 66">
            <a:extLst>
              <a:ext uri="{FF2B5EF4-FFF2-40B4-BE49-F238E27FC236}">
                <a16:creationId xmlns:a16="http://schemas.microsoft.com/office/drawing/2014/main" id="{677FB7AA-0425-4ECC-9149-91187034677E}"/>
              </a:ext>
            </a:extLst>
          </p:cNvPr>
          <p:cNvSpPr txBox="1"/>
          <p:nvPr/>
        </p:nvSpPr>
        <p:spPr>
          <a:xfrm>
            <a:off x="7180915" y="1397185"/>
            <a:ext cx="370549" cy="2646878"/>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rPr>
              <a:t> </a:t>
            </a: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25" name="TextBox 24">
            <a:extLst>
              <a:ext uri="{FF2B5EF4-FFF2-40B4-BE49-F238E27FC236}">
                <a16:creationId xmlns:a16="http://schemas.microsoft.com/office/drawing/2014/main" id="{6694C33D-5A6E-4835-8D60-5683CF0A7FFE}"/>
              </a:ext>
            </a:extLst>
          </p:cNvPr>
          <p:cNvSpPr txBox="1"/>
          <p:nvPr/>
        </p:nvSpPr>
        <p:spPr>
          <a:xfrm>
            <a:off x="8678397" y="1454540"/>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26" name="TextBox 25">
            <a:extLst>
              <a:ext uri="{FF2B5EF4-FFF2-40B4-BE49-F238E27FC236}">
                <a16:creationId xmlns:a16="http://schemas.microsoft.com/office/drawing/2014/main" id="{8479C2DE-7FC2-4409-B720-81664285021C}"/>
              </a:ext>
            </a:extLst>
          </p:cNvPr>
          <p:cNvSpPr txBox="1"/>
          <p:nvPr/>
        </p:nvSpPr>
        <p:spPr>
          <a:xfrm>
            <a:off x="8646711" y="1391476"/>
            <a:ext cx="416949" cy="332398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p:txBody>
      </p:sp>
      <p:sp>
        <p:nvSpPr>
          <p:cNvPr id="28" name="TextBox 12">
            <a:extLst>
              <a:ext uri="{FF2B5EF4-FFF2-40B4-BE49-F238E27FC236}">
                <a16:creationId xmlns:a16="http://schemas.microsoft.com/office/drawing/2014/main" id="{086159DC-2D1C-470F-8874-21F198816B68}"/>
              </a:ext>
            </a:extLst>
          </p:cNvPr>
          <p:cNvSpPr txBox="1">
            <a:spLocks noChangeArrowheads="1"/>
          </p:cNvSpPr>
          <p:nvPr/>
        </p:nvSpPr>
        <p:spPr bwMode="auto">
          <a:xfrm>
            <a:off x="6020114" y="3399638"/>
            <a:ext cx="143560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11/2</a:t>
            </a:r>
          </a:p>
        </p:txBody>
      </p:sp>
      <p:sp>
        <p:nvSpPr>
          <p:cNvPr id="34" name="TextBox 33">
            <a:extLst>
              <a:ext uri="{FF2B5EF4-FFF2-40B4-BE49-F238E27FC236}">
                <a16:creationId xmlns:a16="http://schemas.microsoft.com/office/drawing/2014/main" id="{6A0ADDBF-EB41-4850-814F-88AF8881525B}"/>
              </a:ext>
            </a:extLst>
          </p:cNvPr>
          <p:cNvSpPr txBox="1"/>
          <p:nvPr/>
        </p:nvSpPr>
        <p:spPr>
          <a:xfrm>
            <a:off x="2799724" y="1382649"/>
            <a:ext cx="370549" cy="96949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37" name="TextBox 12">
            <a:extLst>
              <a:ext uri="{FF2B5EF4-FFF2-40B4-BE49-F238E27FC236}">
                <a16:creationId xmlns:a16="http://schemas.microsoft.com/office/drawing/2014/main" id="{A0B95E67-5918-4A23-AE00-6AC2416D331C}"/>
              </a:ext>
            </a:extLst>
          </p:cNvPr>
          <p:cNvSpPr txBox="1">
            <a:spLocks noChangeArrowheads="1"/>
          </p:cNvSpPr>
          <p:nvPr/>
        </p:nvSpPr>
        <p:spPr bwMode="auto">
          <a:xfrm>
            <a:off x="4575456" y="2316362"/>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7/14</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9" name="TextBox 48">
            <a:extLst>
              <a:ext uri="{FF2B5EF4-FFF2-40B4-BE49-F238E27FC236}">
                <a16:creationId xmlns:a16="http://schemas.microsoft.com/office/drawing/2014/main" id="{12B2A94E-A5B3-4CF6-AAE2-12971C5EFBF2}"/>
              </a:ext>
            </a:extLst>
          </p:cNvPr>
          <p:cNvSpPr txBox="1"/>
          <p:nvPr/>
        </p:nvSpPr>
        <p:spPr>
          <a:xfrm>
            <a:off x="5716025" y="1200302"/>
            <a:ext cx="370549" cy="256993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10" name="TextBox 9">
            <a:extLst>
              <a:ext uri="{FF2B5EF4-FFF2-40B4-BE49-F238E27FC236}">
                <a16:creationId xmlns:a16="http://schemas.microsoft.com/office/drawing/2014/main" id="{1A615B54-2AA6-8B76-5F70-7479D7CF1C64}"/>
              </a:ext>
            </a:extLst>
          </p:cNvPr>
          <p:cNvSpPr txBox="1"/>
          <p:nvPr/>
        </p:nvSpPr>
        <p:spPr>
          <a:xfrm>
            <a:off x="1291752" y="1394355"/>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5" name="TextBox 12">
            <a:extLst>
              <a:ext uri="{FF2B5EF4-FFF2-40B4-BE49-F238E27FC236}">
                <a16:creationId xmlns:a16="http://schemas.microsoft.com/office/drawing/2014/main" id="{90B21521-06B7-DAF1-A0C8-8C7BACEDBBA3}"/>
              </a:ext>
            </a:extLst>
          </p:cNvPr>
          <p:cNvSpPr txBox="1">
            <a:spLocks noChangeArrowheads="1"/>
          </p:cNvSpPr>
          <p:nvPr/>
        </p:nvSpPr>
        <p:spPr bwMode="auto">
          <a:xfrm>
            <a:off x="4570093" y="3179276"/>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10/1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 name="TextBox 3">
            <a:extLst>
              <a:ext uri="{FF2B5EF4-FFF2-40B4-BE49-F238E27FC236}">
                <a16:creationId xmlns:a16="http://schemas.microsoft.com/office/drawing/2014/main" id="{4C36C19D-4DB6-38B4-FA0F-59241A00EA59}"/>
              </a:ext>
            </a:extLst>
          </p:cNvPr>
          <p:cNvSpPr txBox="1"/>
          <p:nvPr/>
        </p:nvSpPr>
        <p:spPr>
          <a:xfrm>
            <a:off x="5721867" y="1682778"/>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27" name="TextBox 12">
            <a:extLst>
              <a:ext uri="{FF2B5EF4-FFF2-40B4-BE49-F238E27FC236}">
                <a16:creationId xmlns:a16="http://schemas.microsoft.com/office/drawing/2014/main" id="{91228DEC-7DCD-4F3E-B94B-ED94A1A58744}"/>
              </a:ext>
            </a:extLst>
          </p:cNvPr>
          <p:cNvSpPr txBox="1">
            <a:spLocks noChangeArrowheads="1"/>
          </p:cNvSpPr>
          <p:nvPr/>
        </p:nvSpPr>
        <p:spPr bwMode="auto">
          <a:xfrm>
            <a:off x="4606184" y="4755511"/>
            <a:ext cx="4342170" cy="276999"/>
          </a:xfrm>
          <a:prstGeom prst="rect">
            <a:avLst/>
          </a:prstGeom>
          <a:solidFill>
            <a:schemeClr val="accent6">
              <a:lumMod val="20000"/>
              <a:lumOff val="80000"/>
            </a:schemeClr>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EMS Upgrade Freeze – </a:t>
            </a:r>
            <a:r>
              <a:rPr kumimoji="0" lang="en-US" sz="1200" b="0" i="0" u="none" strike="noStrike" kern="1200" cap="none" spc="0" normalizeH="0" baseline="0" noProof="0" dirty="0">
                <a:ln>
                  <a:noFill/>
                </a:ln>
                <a:solidFill>
                  <a:prstClr val="black"/>
                </a:solidFill>
                <a:effectLst/>
                <a:uLnTx/>
                <a:uFillTx/>
                <a:latin typeface="Arial" charset="0"/>
                <a:ea typeface="+mn-ea"/>
                <a:cs typeface="+mn-cs"/>
              </a:rPr>
              <a:t>July 2023 – Jan. 2024</a:t>
            </a:r>
          </a:p>
        </p:txBody>
      </p:sp>
      <p:sp>
        <p:nvSpPr>
          <p:cNvPr id="9" name="TextBox 12">
            <a:extLst>
              <a:ext uri="{FF2B5EF4-FFF2-40B4-BE49-F238E27FC236}">
                <a16:creationId xmlns:a16="http://schemas.microsoft.com/office/drawing/2014/main" id="{78871F62-5B18-09C7-5271-70F92EC0C91E}"/>
              </a:ext>
            </a:extLst>
          </p:cNvPr>
          <p:cNvSpPr txBox="1">
            <a:spLocks noChangeArrowheads="1"/>
          </p:cNvSpPr>
          <p:nvPr/>
        </p:nvSpPr>
        <p:spPr bwMode="auto">
          <a:xfrm>
            <a:off x="6025794" y="1773619"/>
            <a:ext cx="143560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11/1</a:t>
            </a:r>
          </a:p>
        </p:txBody>
      </p:sp>
      <p:sp>
        <p:nvSpPr>
          <p:cNvPr id="7" name="TextBox 12">
            <a:extLst>
              <a:ext uri="{FF2B5EF4-FFF2-40B4-BE49-F238E27FC236}">
                <a16:creationId xmlns:a16="http://schemas.microsoft.com/office/drawing/2014/main" id="{2FBCA51C-2DDB-C907-32BA-EDE176CF9712}"/>
              </a:ext>
            </a:extLst>
          </p:cNvPr>
          <p:cNvSpPr txBox="1">
            <a:spLocks noChangeArrowheads="1"/>
          </p:cNvSpPr>
          <p:nvPr/>
        </p:nvSpPr>
        <p:spPr bwMode="auto">
          <a:xfrm>
            <a:off x="3124200" y="4124462"/>
            <a:ext cx="1445893"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6/28</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11" name="TextBox 10">
            <a:extLst>
              <a:ext uri="{FF2B5EF4-FFF2-40B4-BE49-F238E27FC236}">
                <a16:creationId xmlns:a16="http://schemas.microsoft.com/office/drawing/2014/main" id="{0F6F9E4D-B682-8965-C98B-92AB3542239E}"/>
              </a:ext>
            </a:extLst>
          </p:cNvPr>
          <p:cNvSpPr txBox="1"/>
          <p:nvPr/>
        </p:nvSpPr>
        <p:spPr>
          <a:xfrm>
            <a:off x="4244167" y="4427844"/>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12" name="TextBox 12">
            <a:extLst>
              <a:ext uri="{FF2B5EF4-FFF2-40B4-BE49-F238E27FC236}">
                <a16:creationId xmlns:a16="http://schemas.microsoft.com/office/drawing/2014/main" id="{E95D181E-BA7E-CE40-563F-8C6AA0954567}"/>
              </a:ext>
            </a:extLst>
          </p:cNvPr>
          <p:cNvSpPr txBox="1">
            <a:spLocks noChangeArrowheads="1"/>
          </p:cNvSpPr>
          <p:nvPr/>
        </p:nvSpPr>
        <p:spPr bwMode="auto">
          <a:xfrm>
            <a:off x="6027083" y="4051302"/>
            <a:ext cx="1428639"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11/17</a:t>
            </a:r>
          </a:p>
        </p:txBody>
      </p:sp>
      <p:cxnSp>
        <p:nvCxnSpPr>
          <p:cNvPr id="13" name="Straight Arrow Connector 12">
            <a:extLst>
              <a:ext uri="{FF2B5EF4-FFF2-40B4-BE49-F238E27FC236}">
                <a16:creationId xmlns:a16="http://schemas.microsoft.com/office/drawing/2014/main" id="{61B54BE9-BDAD-932A-24BF-47689D8C8F21}"/>
              </a:ext>
            </a:extLst>
          </p:cNvPr>
          <p:cNvCxnSpPr>
            <a:cxnSpLocks/>
          </p:cNvCxnSpPr>
          <p:nvPr/>
        </p:nvCxnSpPr>
        <p:spPr>
          <a:xfrm flipH="1">
            <a:off x="8558253" y="1860604"/>
            <a:ext cx="422950" cy="7620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5" name="Straight Arrow Connector 14">
            <a:extLst>
              <a:ext uri="{FF2B5EF4-FFF2-40B4-BE49-F238E27FC236}">
                <a16:creationId xmlns:a16="http://schemas.microsoft.com/office/drawing/2014/main" id="{4E1134D4-BAB6-74EE-1E56-D1FFB5F6CA02}"/>
              </a:ext>
            </a:extLst>
          </p:cNvPr>
          <p:cNvCxnSpPr>
            <a:cxnSpLocks/>
          </p:cNvCxnSpPr>
          <p:nvPr/>
        </p:nvCxnSpPr>
        <p:spPr>
          <a:xfrm flipH="1">
            <a:off x="8610600" y="3722131"/>
            <a:ext cx="400921" cy="12147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2BA26272-ACBB-2EF4-1C1D-3BC0BA4AF78A}"/>
              </a:ext>
            </a:extLst>
          </p:cNvPr>
          <p:cNvSpPr txBox="1"/>
          <p:nvPr/>
        </p:nvSpPr>
        <p:spPr>
          <a:xfrm>
            <a:off x="7130230" y="4103257"/>
            <a:ext cx="416949" cy="492443"/>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p:txBody>
      </p:sp>
      <p:sp>
        <p:nvSpPr>
          <p:cNvPr id="18" name="TextBox 12">
            <a:extLst>
              <a:ext uri="{FF2B5EF4-FFF2-40B4-BE49-F238E27FC236}">
                <a16:creationId xmlns:a16="http://schemas.microsoft.com/office/drawing/2014/main" id="{1E37C074-3BBB-8053-E711-761665B08929}"/>
              </a:ext>
            </a:extLst>
          </p:cNvPr>
          <p:cNvSpPr txBox="1">
            <a:spLocks noChangeArrowheads="1"/>
          </p:cNvSpPr>
          <p:nvPr/>
        </p:nvSpPr>
        <p:spPr bwMode="auto">
          <a:xfrm>
            <a:off x="7467095" y="2819400"/>
            <a:ext cx="150867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11/19 </a:t>
            </a:r>
            <a:r>
              <a:rPr kumimoji="0" lang="en-US" sz="1000" b="1" i="0" u="none" strike="noStrike" kern="1200" cap="none" spc="0" normalizeH="0" baseline="0" noProof="0" dirty="0">
                <a:ln>
                  <a:noFill/>
                </a:ln>
                <a:solidFill>
                  <a:srgbClr val="FF0000"/>
                </a:solidFill>
                <a:effectLst/>
                <a:uLnTx/>
                <a:uFillTx/>
                <a:latin typeface="Arial" charset="0"/>
                <a:ea typeface="+mn-ea"/>
                <a:cs typeface="+mn-cs"/>
              </a:rPr>
              <a:t>and</a:t>
            </a:r>
            <a:r>
              <a:rPr kumimoji="0" lang="en-US" sz="1200" b="1" i="0" u="none" strike="noStrike" kern="1200" cap="none" spc="0" normalizeH="0" baseline="0" noProof="0" dirty="0">
                <a:ln>
                  <a:noFill/>
                </a:ln>
                <a:solidFill>
                  <a:srgbClr val="FF0000"/>
                </a:solidFill>
                <a:effectLst/>
                <a:uLnTx/>
                <a:uFillTx/>
                <a:latin typeface="Arial" charset="0"/>
                <a:ea typeface="+mn-ea"/>
                <a:cs typeface="+mn-cs"/>
              </a:rPr>
              <a:t> 12/1</a:t>
            </a:r>
          </a:p>
        </p:txBody>
      </p:sp>
      <p:cxnSp>
        <p:nvCxnSpPr>
          <p:cNvPr id="19" name="Straight Arrow Connector 18">
            <a:extLst>
              <a:ext uri="{FF2B5EF4-FFF2-40B4-BE49-F238E27FC236}">
                <a16:creationId xmlns:a16="http://schemas.microsoft.com/office/drawing/2014/main" id="{BBD4C114-EC21-D5EB-94E7-57EECFD852F7}"/>
              </a:ext>
            </a:extLst>
          </p:cNvPr>
          <p:cNvCxnSpPr>
            <a:cxnSpLocks/>
          </p:cNvCxnSpPr>
          <p:nvPr/>
        </p:nvCxnSpPr>
        <p:spPr>
          <a:xfrm>
            <a:off x="8262692" y="2632776"/>
            <a:ext cx="0" cy="22603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3" name="TextBox 12">
            <a:extLst>
              <a:ext uri="{FF2B5EF4-FFF2-40B4-BE49-F238E27FC236}">
                <a16:creationId xmlns:a16="http://schemas.microsoft.com/office/drawing/2014/main" id="{221C9625-25D8-395B-4525-F1FB6C1FCE28}"/>
              </a:ext>
            </a:extLst>
          </p:cNvPr>
          <p:cNvSpPr txBox="1">
            <a:spLocks noChangeArrowheads="1"/>
          </p:cNvSpPr>
          <p:nvPr/>
        </p:nvSpPr>
        <p:spPr bwMode="auto">
          <a:xfrm>
            <a:off x="7467600" y="4105816"/>
            <a:ext cx="150867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12/12</a:t>
            </a:r>
          </a:p>
        </p:txBody>
      </p:sp>
      <p:cxnSp>
        <p:nvCxnSpPr>
          <p:cNvPr id="31" name="Straight Arrow Connector 30">
            <a:extLst>
              <a:ext uri="{FF2B5EF4-FFF2-40B4-BE49-F238E27FC236}">
                <a16:creationId xmlns:a16="http://schemas.microsoft.com/office/drawing/2014/main" id="{0CB7B594-68E4-60E6-1617-B808A7D96440}"/>
              </a:ext>
            </a:extLst>
          </p:cNvPr>
          <p:cNvCxnSpPr>
            <a:cxnSpLocks/>
          </p:cNvCxnSpPr>
          <p:nvPr/>
        </p:nvCxnSpPr>
        <p:spPr>
          <a:xfrm flipH="1">
            <a:off x="8610600" y="4405857"/>
            <a:ext cx="400921" cy="12147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6793382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59449"/>
            <a:ext cx="7924800" cy="435268"/>
          </a:xfrm>
        </p:spPr>
        <p:txBody>
          <a:bodyPr/>
          <a:lstStyle/>
          <a:p>
            <a:r>
              <a:rPr lang="en-US" sz="2200" b="1" dirty="0">
                <a:solidFill>
                  <a:schemeClr val="accent1"/>
                </a:solidFill>
              </a:rPr>
              <a:t>2024 Release Targets – Approved NPRRs / SCRs / xGRRs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8</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53484"/>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5965123"/>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58323"/>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818732"/>
          <a:ext cx="8839200" cy="3060192"/>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398312">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January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2/22</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4/25</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5/30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June</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6/27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2384641">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NPRR1040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NPRR1092</a:t>
                      </a:r>
                      <a:r>
                        <a:rPr kumimoji="0" lang="en-US" sz="900" b="0" i="0" u="none" strike="noStrike" cap="none" normalizeH="0" baseline="0" dirty="0">
                          <a:ln>
                            <a:noFill/>
                          </a:ln>
                          <a:solidFill>
                            <a:schemeClr val="tx1"/>
                          </a:solidFill>
                          <a:effectLst/>
                          <a:latin typeface="Courier New" pitchFamily="49" charset="0"/>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SCR822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cap="none" normalizeH="0" baseline="0" dirty="0">
                          <a:ln>
                            <a:noFill/>
                          </a:ln>
                          <a:solidFill>
                            <a:srgbClr val="FF0000"/>
                          </a:solidFill>
                          <a:effectLst/>
                          <a:latin typeface="Courier New" pitchFamily="49" charset="0"/>
                        </a:rPr>
                        <a:t>Public API Enhancements</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NPRR1132</a:t>
                      </a:r>
                      <a:r>
                        <a:rPr kumimoji="0" lang="en-US" sz="900" b="0" i="0" u="none" strike="noStrike" kern="1200" cap="none" normalizeH="0" baseline="0" dirty="0">
                          <a:ln>
                            <a:noFill/>
                          </a:ln>
                          <a:solidFill>
                            <a:srgbClr val="FF0000"/>
                          </a:solidFill>
                          <a:effectLst/>
                          <a:latin typeface="Courier New" pitchFamily="49" charset="0"/>
                          <a:ea typeface="+mn-ea"/>
                          <a:cs typeface="+mn-cs"/>
                        </a:rPr>
                        <a:t>(a)</a:t>
                      </a: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RRGRR032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NOGRR249</a:t>
                      </a:r>
                      <a:r>
                        <a:rPr kumimoji="0" lang="en-US" sz="900" b="0" i="0" u="none" strike="noStrike" kern="1200" cap="none" normalizeH="0" baseline="0" dirty="0">
                          <a:ln>
                            <a:noFill/>
                          </a:ln>
                          <a:solidFill>
                            <a:srgbClr val="FF0000"/>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NPRR1002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NPRR1153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PGRR103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RRGRR023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RRGRR032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RRGRR033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NPRR1026</a:t>
                      </a:r>
                      <a:r>
                        <a:rPr kumimoji="0" lang="en-US" sz="900" b="0" i="0" u="none" strike="sngStrike" cap="none" normalizeH="0" baseline="0" dirty="0">
                          <a:ln>
                            <a:noFill/>
                          </a:ln>
                          <a:solidFill>
                            <a:schemeClr val="tx1"/>
                          </a:solidFill>
                          <a:effectLst/>
                          <a:latin typeface="Courier New" pitchFamily="49" charset="0"/>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NPRR1040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NPRR1186</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NPRR1026</a:t>
                      </a:r>
                      <a:r>
                        <a:rPr kumimoji="0" lang="en-US" sz="900" b="0" i="0" u="none" strike="noStrike" kern="1200" cap="none" normalizeH="0" baseline="0" dirty="0">
                          <a:ln>
                            <a:noFill/>
                          </a:ln>
                          <a:solidFill>
                            <a:srgbClr val="FF0000"/>
                          </a:solidFill>
                          <a:effectLst/>
                          <a:latin typeface="Courier New" pitchFamily="49" charset="0"/>
                          <a:ea typeface="+mn-ea"/>
                          <a:cs typeface="+mn-cs"/>
                        </a:rPr>
                        <a:t>(b)</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NPRR1149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NPRR1121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NPRR962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NPRR1196</a:t>
                      </a: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100" b="0" i="0" u="none" strike="noStrike" kern="1200" cap="none" normalizeH="0" baseline="0" dirty="0">
                          <a:ln>
                            <a:noFill/>
                          </a:ln>
                          <a:solidFill>
                            <a:schemeClr val="tx1"/>
                          </a:solidFill>
                          <a:effectLst/>
                          <a:latin typeface="Courier New" pitchFamily="49" charset="0"/>
                          <a:ea typeface="+mn-ea"/>
                          <a:cs typeface="+mn-cs"/>
                        </a:rPr>
                        <a:t>Forecast Presentation Platform</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NPRR1002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RRGRR023</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58976"/>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81808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26321"/>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81644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223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81772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223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6480063" y="5565285"/>
            <a:ext cx="2505302" cy="707886"/>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NPRR1026(b) – SLF – Reporting portion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NPRR1092(b) – Limit RUC Opt-Out Provision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FF0000"/>
                </a:solidFill>
                <a:effectLst/>
                <a:uLnTx/>
                <a:uFillTx/>
                <a:latin typeface="Arial" charset="0"/>
                <a:ea typeface="+mn-ea"/>
                <a:cs typeface="+mn-cs"/>
              </a:rPr>
              <a:t>NPRR1132(a) – Operating Limits in Cold and Hot 	Conditions – RIOO portion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FF0000"/>
                </a:solidFill>
                <a:effectLst/>
                <a:uLnTx/>
                <a:uFillTx/>
                <a:latin typeface="Arial" charset="0"/>
                <a:ea typeface="+mn-ea"/>
                <a:cs typeface="+mn-cs"/>
              </a:rPr>
              <a:t>NOGRR249(b) – MIS posting</a:t>
            </a:r>
          </a:p>
        </p:txBody>
      </p:sp>
      <p:sp>
        <p:nvSpPr>
          <p:cNvPr id="60" name="TextBox 59">
            <a:extLst>
              <a:ext uri="{FF2B5EF4-FFF2-40B4-BE49-F238E27FC236}">
                <a16:creationId xmlns:a16="http://schemas.microsoft.com/office/drawing/2014/main" id="{8CBAE244-09AA-489A-8D85-C1603BFB5D1C}"/>
              </a:ext>
            </a:extLst>
          </p:cNvPr>
          <p:cNvSpPr txBox="1"/>
          <p:nvPr/>
        </p:nvSpPr>
        <p:spPr>
          <a:xfrm>
            <a:off x="2806558" y="1388927"/>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67" name="TextBox 66">
            <a:extLst>
              <a:ext uri="{FF2B5EF4-FFF2-40B4-BE49-F238E27FC236}">
                <a16:creationId xmlns:a16="http://schemas.microsoft.com/office/drawing/2014/main" id="{677FB7AA-0425-4ECC-9149-91187034677E}"/>
              </a:ext>
            </a:extLst>
          </p:cNvPr>
          <p:cNvSpPr txBox="1"/>
          <p:nvPr/>
        </p:nvSpPr>
        <p:spPr>
          <a:xfrm>
            <a:off x="7173251" y="1329904"/>
            <a:ext cx="370549" cy="198515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26" name="TextBox 25">
            <a:extLst>
              <a:ext uri="{FF2B5EF4-FFF2-40B4-BE49-F238E27FC236}">
                <a16:creationId xmlns:a16="http://schemas.microsoft.com/office/drawing/2014/main" id="{8479C2DE-7FC2-4409-B720-81664285021C}"/>
              </a:ext>
            </a:extLst>
          </p:cNvPr>
          <p:cNvSpPr txBox="1"/>
          <p:nvPr/>
        </p:nvSpPr>
        <p:spPr>
          <a:xfrm>
            <a:off x="1244994" y="1319468"/>
            <a:ext cx="416949" cy="176971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p:txBody>
      </p:sp>
      <p:sp>
        <p:nvSpPr>
          <p:cNvPr id="34" name="TextBox 33">
            <a:extLst>
              <a:ext uri="{FF2B5EF4-FFF2-40B4-BE49-F238E27FC236}">
                <a16:creationId xmlns:a16="http://schemas.microsoft.com/office/drawing/2014/main" id="{6A0ADDBF-EB41-4850-814F-88AF8881525B}"/>
              </a:ext>
            </a:extLst>
          </p:cNvPr>
          <p:cNvSpPr txBox="1"/>
          <p:nvPr/>
        </p:nvSpPr>
        <p:spPr>
          <a:xfrm>
            <a:off x="2799724" y="1319994"/>
            <a:ext cx="370549" cy="1015663"/>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4" name="TextBox 12">
            <a:extLst>
              <a:ext uri="{FF2B5EF4-FFF2-40B4-BE49-F238E27FC236}">
                <a16:creationId xmlns:a16="http://schemas.microsoft.com/office/drawing/2014/main" id="{A7DCBF6B-E33A-AD6A-39BE-0E7EB11DF59E}"/>
              </a:ext>
            </a:extLst>
          </p:cNvPr>
          <p:cNvSpPr txBox="1">
            <a:spLocks noChangeArrowheads="1"/>
          </p:cNvSpPr>
          <p:nvPr/>
        </p:nvSpPr>
        <p:spPr bwMode="auto">
          <a:xfrm>
            <a:off x="1600200" y="2145635"/>
            <a:ext cx="1508760"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Q1 – </a:t>
            </a:r>
            <a:r>
              <a:rPr kumimoji="0" lang="en-US" sz="1200" b="1" i="0" u="none" strike="noStrike" kern="0" cap="none" spc="0" normalizeH="0" baseline="0" noProof="0" dirty="0">
                <a:ln>
                  <a:noFill/>
                </a:ln>
                <a:solidFill>
                  <a:prstClr val="black"/>
                </a:solidFill>
                <a:effectLst/>
                <a:uLnTx/>
                <a:uFillTx/>
                <a:latin typeface="Arial" charset="0"/>
                <a:ea typeface="+mn-ea"/>
                <a:cs typeface="+mn-cs"/>
              </a:rPr>
              <a:t>RIOO</a:t>
            </a:r>
            <a:endParaRPr kumimoji="0" lang="en-US" sz="1200" b="1" i="0" u="none" strike="noStrike" kern="1200" cap="none" spc="0" normalizeH="0" baseline="0" noProof="0" dirty="0">
              <a:ln>
                <a:noFill/>
              </a:ln>
              <a:solidFill>
                <a:prstClr val="black"/>
              </a:solidFill>
              <a:effectLst/>
              <a:uLnTx/>
              <a:uFillTx/>
              <a:latin typeface="Arial" charset="0"/>
              <a:ea typeface="+mn-ea"/>
              <a:cs typeface="+mn-cs"/>
            </a:endParaRPr>
          </a:p>
        </p:txBody>
      </p:sp>
      <p:sp>
        <p:nvSpPr>
          <p:cNvPr id="5" name="TextBox 4">
            <a:extLst>
              <a:ext uri="{FF2B5EF4-FFF2-40B4-BE49-F238E27FC236}">
                <a16:creationId xmlns:a16="http://schemas.microsoft.com/office/drawing/2014/main" id="{827984A6-51EA-1C82-0527-C5E27E8151D8}"/>
              </a:ext>
            </a:extLst>
          </p:cNvPr>
          <p:cNvSpPr txBox="1"/>
          <p:nvPr/>
        </p:nvSpPr>
        <p:spPr>
          <a:xfrm>
            <a:off x="2763144" y="2190225"/>
            <a:ext cx="370549" cy="2423740"/>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graphicFrame>
        <p:nvGraphicFramePr>
          <p:cNvPr id="7" name="Group 3">
            <a:extLst>
              <a:ext uri="{FF2B5EF4-FFF2-40B4-BE49-F238E27FC236}">
                <a16:creationId xmlns:a16="http://schemas.microsoft.com/office/drawing/2014/main" id="{C9891136-BD87-176C-5143-91FEF1125173}"/>
              </a:ext>
            </a:extLst>
          </p:cNvPr>
          <p:cNvGraphicFramePr>
            <a:graphicFrameLocks/>
          </p:cNvGraphicFramePr>
          <p:nvPr/>
        </p:nvGraphicFramePr>
        <p:xfrm>
          <a:off x="159776" y="3858011"/>
          <a:ext cx="8839200" cy="1578283"/>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439493">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8/22</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September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9/26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10/24</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TX SET 5.0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11/10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12/11-12/12</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1084507">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SCR813</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NPRR1095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SCR817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SCR823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RMGRR172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8" name="Flowchart: Alternate Process 7">
            <a:extLst>
              <a:ext uri="{FF2B5EF4-FFF2-40B4-BE49-F238E27FC236}">
                <a16:creationId xmlns:a16="http://schemas.microsoft.com/office/drawing/2014/main" id="{910136E5-EBFA-7A6B-2C0A-EBFE5A4B3914}"/>
              </a:ext>
            </a:extLst>
          </p:cNvPr>
          <p:cNvSpPr/>
          <p:nvPr/>
        </p:nvSpPr>
        <p:spPr>
          <a:xfrm>
            <a:off x="160363" y="3857358"/>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R7</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9" name="Flowchart: Alternate Process 8">
            <a:extLst>
              <a:ext uri="{FF2B5EF4-FFF2-40B4-BE49-F238E27FC236}">
                <a16:creationId xmlns:a16="http://schemas.microsoft.com/office/drawing/2014/main" id="{22DF4776-98CC-F894-84DE-A452FD405951}"/>
              </a:ext>
            </a:extLst>
          </p:cNvPr>
          <p:cNvSpPr/>
          <p:nvPr/>
        </p:nvSpPr>
        <p:spPr>
          <a:xfrm>
            <a:off x="1599696" y="386559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R8</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0" name="Flowchart: Alternate Process 9">
            <a:extLst>
              <a:ext uri="{FF2B5EF4-FFF2-40B4-BE49-F238E27FC236}">
                <a16:creationId xmlns:a16="http://schemas.microsoft.com/office/drawing/2014/main" id="{1197EDA7-DEFC-A6DF-BC49-02212A68763E}"/>
              </a:ext>
            </a:extLst>
          </p:cNvPr>
          <p:cNvSpPr/>
          <p:nvPr/>
        </p:nvSpPr>
        <p:spPr>
          <a:xfrm>
            <a:off x="3123696" y="3855723"/>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R9</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2" name="Flowchart: Alternate Process 11">
            <a:extLst>
              <a:ext uri="{FF2B5EF4-FFF2-40B4-BE49-F238E27FC236}">
                <a16:creationId xmlns:a16="http://schemas.microsoft.com/office/drawing/2014/main" id="{B55C91AD-E3F4-0703-F1EA-0E27F21FD4B3}"/>
              </a:ext>
            </a:extLst>
          </p:cNvPr>
          <p:cNvSpPr/>
          <p:nvPr/>
        </p:nvSpPr>
        <p:spPr>
          <a:xfrm>
            <a:off x="4571496" y="3861617"/>
            <a:ext cx="457200"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R10</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3" name="Flowchart: Alternate Process 12">
            <a:extLst>
              <a:ext uri="{FF2B5EF4-FFF2-40B4-BE49-F238E27FC236}">
                <a16:creationId xmlns:a16="http://schemas.microsoft.com/office/drawing/2014/main" id="{E8ABAEEF-D09F-B2E8-7F78-4763272CC5D3}"/>
              </a:ext>
            </a:extLst>
          </p:cNvPr>
          <p:cNvSpPr/>
          <p:nvPr/>
        </p:nvSpPr>
        <p:spPr>
          <a:xfrm>
            <a:off x="7474542" y="3861617"/>
            <a:ext cx="457200"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5" name="TextBox 14">
            <a:extLst>
              <a:ext uri="{FF2B5EF4-FFF2-40B4-BE49-F238E27FC236}">
                <a16:creationId xmlns:a16="http://schemas.microsoft.com/office/drawing/2014/main" id="{2F505729-56C5-4A43-A94F-AE7E7CB669A8}"/>
              </a:ext>
            </a:extLst>
          </p:cNvPr>
          <p:cNvSpPr txBox="1"/>
          <p:nvPr/>
        </p:nvSpPr>
        <p:spPr>
          <a:xfrm>
            <a:off x="7158882" y="4364174"/>
            <a:ext cx="370549" cy="90794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cxnSp>
        <p:nvCxnSpPr>
          <p:cNvPr id="18" name="Straight Arrow Connector 17">
            <a:extLst>
              <a:ext uri="{FF2B5EF4-FFF2-40B4-BE49-F238E27FC236}">
                <a16:creationId xmlns:a16="http://schemas.microsoft.com/office/drawing/2014/main" id="{0629A9EF-6D9F-A439-6154-7978433D8DC1}"/>
              </a:ext>
            </a:extLst>
          </p:cNvPr>
          <p:cNvCxnSpPr>
            <a:cxnSpLocks/>
          </p:cNvCxnSpPr>
          <p:nvPr/>
        </p:nvCxnSpPr>
        <p:spPr>
          <a:xfrm flipH="1">
            <a:off x="206340" y="1895970"/>
            <a:ext cx="310639"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1" name="TextBox 20">
            <a:extLst>
              <a:ext uri="{FF2B5EF4-FFF2-40B4-BE49-F238E27FC236}">
                <a16:creationId xmlns:a16="http://schemas.microsoft.com/office/drawing/2014/main" id="{275B39E2-742A-1D0C-D123-744064439D16}"/>
              </a:ext>
            </a:extLst>
          </p:cNvPr>
          <p:cNvSpPr txBox="1"/>
          <p:nvPr/>
        </p:nvSpPr>
        <p:spPr>
          <a:xfrm>
            <a:off x="4227253" y="1318176"/>
            <a:ext cx="416949" cy="338554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cxnSp>
        <p:nvCxnSpPr>
          <p:cNvPr id="14" name="Straight Arrow Connector 13">
            <a:extLst>
              <a:ext uri="{FF2B5EF4-FFF2-40B4-BE49-F238E27FC236}">
                <a16:creationId xmlns:a16="http://schemas.microsoft.com/office/drawing/2014/main" id="{BA84CB67-511E-FA9F-E827-02DA9DFC969F}"/>
              </a:ext>
            </a:extLst>
          </p:cNvPr>
          <p:cNvCxnSpPr>
            <a:cxnSpLocks/>
          </p:cNvCxnSpPr>
          <p:nvPr/>
        </p:nvCxnSpPr>
        <p:spPr>
          <a:xfrm flipV="1">
            <a:off x="2895600" y="1728821"/>
            <a:ext cx="437847" cy="26814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1" name="Straight Arrow Connector 10">
            <a:extLst>
              <a:ext uri="{FF2B5EF4-FFF2-40B4-BE49-F238E27FC236}">
                <a16:creationId xmlns:a16="http://schemas.microsoft.com/office/drawing/2014/main" id="{086E1BDA-8054-94C8-65FB-4FF3CFBCE13C}"/>
              </a:ext>
            </a:extLst>
          </p:cNvPr>
          <p:cNvCxnSpPr>
            <a:cxnSpLocks/>
          </p:cNvCxnSpPr>
          <p:nvPr/>
        </p:nvCxnSpPr>
        <p:spPr>
          <a:xfrm flipH="1">
            <a:off x="206340" y="3657600"/>
            <a:ext cx="167932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0" name="TextBox 12">
            <a:extLst>
              <a:ext uri="{FF2B5EF4-FFF2-40B4-BE49-F238E27FC236}">
                <a16:creationId xmlns:a16="http://schemas.microsoft.com/office/drawing/2014/main" id="{7B414E3D-1330-1DDD-AC5E-4E294FE8AC52}"/>
              </a:ext>
            </a:extLst>
          </p:cNvPr>
          <p:cNvSpPr txBox="1">
            <a:spLocks noChangeArrowheads="1"/>
          </p:cNvSpPr>
          <p:nvPr/>
        </p:nvSpPr>
        <p:spPr bwMode="auto">
          <a:xfrm>
            <a:off x="162065" y="2514293"/>
            <a:ext cx="14297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2/1</a:t>
            </a:r>
          </a:p>
        </p:txBody>
      </p:sp>
      <p:cxnSp>
        <p:nvCxnSpPr>
          <p:cNvPr id="23" name="Straight Arrow Connector 22">
            <a:extLst>
              <a:ext uri="{FF2B5EF4-FFF2-40B4-BE49-F238E27FC236}">
                <a16:creationId xmlns:a16="http://schemas.microsoft.com/office/drawing/2014/main" id="{F6BE45DB-6D14-44D1-265E-4266E7BD882E}"/>
              </a:ext>
            </a:extLst>
          </p:cNvPr>
          <p:cNvCxnSpPr>
            <a:cxnSpLocks/>
          </p:cNvCxnSpPr>
          <p:nvPr/>
        </p:nvCxnSpPr>
        <p:spPr>
          <a:xfrm>
            <a:off x="1680555" y="2003809"/>
            <a:ext cx="1211628" cy="0"/>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cxnSp>
        <p:nvCxnSpPr>
          <p:cNvPr id="27" name="Straight Arrow Connector 26">
            <a:extLst>
              <a:ext uri="{FF2B5EF4-FFF2-40B4-BE49-F238E27FC236}">
                <a16:creationId xmlns:a16="http://schemas.microsoft.com/office/drawing/2014/main" id="{87F0A97E-D997-305F-B0F1-500EB7994C8B}"/>
              </a:ext>
            </a:extLst>
          </p:cNvPr>
          <p:cNvCxnSpPr>
            <a:cxnSpLocks/>
          </p:cNvCxnSpPr>
          <p:nvPr/>
        </p:nvCxnSpPr>
        <p:spPr>
          <a:xfrm flipH="1" flipV="1">
            <a:off x="191812" y="2348828"/>
            <a:ext cx="1791894" cy="35518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1" name="Straight Arrow Connector 30">
            <a:extLst>
              <a:ext uri="{FF2B5EF4-FFF2-40B4-BE49-F238E27FC236}">
                <a16:creationId xmlns:a16="http://schemas.microsoft.com/office/drawing/2014/main" id="{664F05C0-B009-DB19-3741-9C011199BE36}"/>
              </a:ext>
            </a:extLst>
          </p:cNvPr>
          <p:cNvCxnSpPr>
            <a:cxnSpLocks/>
          </p:cNvCxnSpPr>
          <p:nvPr/>
        </p:nvCxnSpPr>
        <p:spPr>
          <a:xfrm flipV="1">
            <a:off x="7831662" y="1888087"/>
            <a:ext cx="474138" cy="142697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6" name="Straight Arrow Connector 35">
            <a:extLst>
              <a:ext uri="{FF2B5EF4-FFF2-40B4-BE49-F238E27FC236}">
                <a16:creationId xmlns:a16="http://schemas.microsoft.com/office/drawing/2014/main" id="{43BE9A20-8BDF-3845-5696-D127080E6DC7}"/>
              </a:ext>
            </a:extLst>
          </p:cNvPr>
          <p:cNvCxnSpPr>
            <a:cxnSpLocks/>
          </p:cNvCxnSpPr>
          <p:nvPr/>
        </p:nvCxnSpPr>
        <p:spPr>
          <a:xfrm>
            <a:off x="2806558" y="3195689"/>
            <a:ext cx="5033345" cy="119374"/>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cxnSp>
        <p:nvCxnSpPr>
          <p:cNvPr id="39" name="Straight Arrow Connector 38">
            <a:extLst>
              <a:ext uri="{FF2B5EF4-FFF2-40B4-BE49-F238E27FC236}">
                <a16:creationId xmlns:a16="http://schemas.microsoft.com/office/drawing/2014/main" id="{AFE2CE56-65BC-89C5-4655-904CAE04BBCA}"/>
              </a:ext>
            </a:extLst>
          </p:cNvPr>
          <p:cNvCxnSpPr>
            <a:cxnSpLocks/>
          </p:cNvCxnSpPr>
          <p:nvPr/>
        </p:nvCxnSpPr>
        <p:spPr>
          <a:xfrm>
            <a:off x="2849972" y="2522739"/>
            <a:ext cx="571583" cy="683013"/>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cxnSp>
        <p:nvCxnSpPr>
          <p:cNvPr id="44" name="Straight Arrow Connector 43">
            <a:extLst>
              <a:ext uri="{FF2B5EF4-FFF2-40B4-BE49-F238E27FC236}">
                <a16:creationId xmlns:a16="http://schemas.microsoft.com/office/drawing/2014/main" id="{4ED50F5B-BD0D-088D-2C42-8F6C63BC5AB2}"/>
              </a:ext>
            </a:extLst>
          </p:cNvPr>
          <p:cNvCxnSpPr>
            <a:cxnSpLocks/>
          </p:cNvCxnSpPr>
          <p:nvPr/>
        </p:nvCxnSpPr>
        <p:spPr>
          <a:xfrm flipV="1">
            <a:off x="1806255" y="2820026"/>
            <a:ext cx="0" cy="60897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8" name="Straight Arrow Connector 27">
            <a:extLst>
              <a:ext uri="{FF2B5EF4-FFF2-40B4-BE49-F238E27FC236}">
                <a16:creationId xmlns:a16="http://schemas.microsoft.com/office/drawing/2014/main" id="{CF8C624D-37C7-5030-8312-7DF8D5AF47CB}"/>
              </a:ext>
            </a:extLst>
          </p:cNvPr>
          <p:cNvCxnSpPr>
            <a:cxnSpLocks/>
          </p:cNvCxnSpPr>
          <p:nvPr/>
        </p:nvCxnSpPr>
        <p:spPr>
          <a:xfrm>
            <a:off x="1498587" y="1411255"/>
            <a:ext cx="180848" cy="583739"/>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sp>
        <p:nvSpPr>
          <p:cNvPr id="19" name="TextBox 12">
            <a:extLst>
              <a:ext uri="{FF2B5EF4-FFF2-40B4-BE49-F238E27FC236}">
                <a16:creationId xmlns:a16="http://schemas.microsoft.com/office/drawing/2014/main" id="{BD585D9C-A541-D6AA-B8B9-FB81D860B47A}"/>
              </a:ext>
            </a:extLst>
          </p:cNvPr>
          <p:cNvSpPr txBox="1">
            <a:spLocks noChangeArrowheads="1"/>
          </p:cNvSpPr>
          <p:nvPr/>
        </p:nvSpPr>
        <p:spPr bwMode="auto">
          <a:xfrm>
            <a:off x="3117927" y="2338551"/>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3/1</a:t>
            </a:r>
          </a:p>
        </p:txBody>
      </p:sp>
      <p:cxnSp>
        <p:nvCxnSpPr>
          <p:cNvPr id="22" name="Straight Arrow Connector 21">
            <a:extLst>
              <a:ext uri="{FF2B5EF4-FFF2-40B4-BE49-F238E27FC236}">
                <a16:creationId xmlns:a16="http://schemas.microsoft.com/office/drawing/2014/main" id="{BD4EF06D-42B1-3FCF-8B8D-785D055AFA4E}"/>
              </a:ext>
            </a:extLst>
          </p:cNvPr>
          <p:cNvCxnSpPr>
            <a:cxnSpLocks/>
          </p:cNvCxnSpPr>
          <p:nvPr/>
        </p:nvCxnSpPr>
        <p:spPr>
          <a:xfrm>
            <a:off x="4466840" y="1436816"/>
            <a:ext cx="727523" cy="221005"/>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cxnSp>
        <p:nvCxnSpPr>
          <p:cNvPr id="35" name="Straight Arrow Connector 34">
            <a:extLst>
              <a:ext uri="{FF2B5EF4-FFF2-40B4-BE49-F238E27FC236}">
                <a16:creationId xmlns:a16="http://schemas.microsoft.com/office/drawing/2014/main" id="{42BCC1F9-48A6-82EB-A9C9-9FCB67F5E028}"/>
              </a:ext>
            </a:extLst>
          </p:cNvPr>
          <p:cNvCxnSpPr>
            <a:cxnSpLocks/>
          </p:cNvCxnSpPr>
          <p:nvPr/>
        </p:nvCxnSpPr>
        <p:spPr>
          <a:xfrm flipH="1">
            <a:off x="4700342" y="1665704"/>
            <a:ext cx="486138" cy="95033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2" name="Straight Arrow Connector 41">
            <a:extLst>
              <a:ext uri="{FF2B5EF4-FFF2-40B4-BE49-F238E27FC236}">
                <a16:creationId xmlns:a16="http://schemas.microsoft.com/office/drawing/2014/main" id="{51308C18-2B0F-E603-D92C-83E376312421}"/>
              </a:ext>
            </a:extLst>
          </p:cNvPr>
          <p:cNvCxnSpPr>
            <a:cxnSpLocks/>
          </p:cNvCxnSpPr>
          <p:nvPr/>
        </p:nvCxnSpPr>
        <p:spPr>
          <a:xfrm flipV="1">
            <a:off x="1813034" y="3421504"/>
            <a:ext cx="152509" cy="7496"/>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555911169"/>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customXml/itemProps2.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9796</TotalTime>
  <Words>1473</Words>
  <Application>Microsoft Office PowerPoint</Application>
  <PresentationFormat>On-screen Show (4:3)</PresentationFormat>
  <Paragraphs>477</Paragraphs>
  <Slides>8</Slides>
  <Notes>7</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8</vt:i4>
      </vt:variant>
    </vt:vector>
  </HeadingPairs>
  <TitlesOfParts>
    <vt:vector size="15" baseType="lpstr">
      <vt:lpstr>Arial</vt:lpstr>
      <vt:lpstr>Calibri</vt:lpstr>
      <vt:lpstr>Courier New</vt:lpstr>
      <vt:lpstr>Times New Roman</vt:lpstr>
      <vt:lpstr>Wingdings</vt:lpstr>
      <vt:lpstr>Custom Design</vt:lpstr>
      <vt:lpstr>Office Theme</vt:lpstr>
      <vt:lpstr>PowerPoint Presentation</vt:lpstr>
      <vt:lpstr>Summary of PRS Update</vt:lpstr>
      <vt:lpstr>Appendix</vt:lpstr>
      <vt:lpstr>NPRR1181, Market Participant’s Return of Settlement Funds to ERCOT Following Receipt of Overpayment </vt:lpstr>
      <vt:lpstr>NPRR1201, Limitations on Resettlement Timeline and Default Uplift Exposure Adjustments</vt:lpstr>
      <vt:lpstr>NPRR1204, Considerations of State of Charge with Real-Time Co-Optimization Implementation – URGENT </vt:lpstr>
      <vt:lpstr>2023 Release Targets – Approved NPRRs / SCRs / xGRRs </vt:lpstr>
      <vt:lpstr>2024 Release Targets –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Clifton, Suzy</cp:lastModifiedBy>
  <cp:revision>607</cp:revision>
  <cp:lastPrinted>2013-01-30T23:16:36Z</cp:lastPrinted>
  <dcterms:created xsi:type="dcterms:W3CDTF">2010-04-12T23:12:02Z</dcterms:created>
  <dcterms:modified xsi:type="dcterms:W3CDTF">2023-12-04T05:16:47Z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y fmtid="{D5CDD505-2E9C-101B-9397-08002B2CF9AE}" pid="3" name="MSIP_Label_7084cbda-52b8-46fb-a7b7-cb5bd465ed85_Enabled">
    <vt:lpwstr>true</vt:lpwstr>
  </property>
  <property fmtid="{D5CDD505-2E9C-101B-9397-08002B2CF9AE}" pid="4" name="MSIP_Label_7084cbda-52b8-46fb-a7b7-cb5bd465ed85_SetDate">
    <vt:lpwstr>2023-07-14T17:21:52Z</vt:lpwstr>
  </property>
  <property fmtid="{D5CDD505-2E9C-101B-9397-08002B2CF9AE}" pid="5" name="MSIP_Label_7084cbda-52b8-46fb-a7b7-cb5bd465ed85_Method">
    <vt:lpwstr>Standard</vt:lpwstr>
  </property>
  <property fmtid="{D5CDD505-2E9C-101B-9397-08002B2CF9AE}" pid="6" name="MSIP_Label_7084cbda-52b8-46fb-a7b7-cb5bd465ed85_Name">
    <vt:lpwstr>Internal</vt:lpwstr>
  </property>
  <property fmtid="{D5CDD505-2E9C-101B-9397-08002B2CF9AE}" pid="7" name="MSIP_Label_7084cbda-52b8-46fb-a7b7-cb5bd465ed85_SiteId">
    <vt:lpwstr>0afb747d-bff7-4596-a9fc-950ef9e0ec45</vt:lpwstr>
  </property>
  <property fmtid="{D5CDD505-2E9C-101B-9397-08002B2CF9AE}" pid="8" name="MSIP_Label_7084cbda-52b8-46fb-a7b7-cb5bd465ed85_ActionId">
    <vt:lpwstr>d8e5c145-1c97-4dfa-ac29-6cd666e16cb8</vt:lpwstr>
  </property>
  <property fmtid="{D5CDD505-2E9C-101B-9397-08002B2CF9AE}" pid="9" name="MSIP_Label_7084cbda-52b8-46fb-a7b7-cb5bd465ed85_ContentBits">
    <vt:lpwstr>0</vt:lpwstr>
  </property>
</Properties>
</file>

<file path=docProps/thumbnail.jpeg>
</file>