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9" r:id="rId2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2AC9"/>
    <a:srgbClr val="B889DB"/>
    <a:srgbClr val="8FAADC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29" autoAdjust="0"/>
    <p:restoredTop sz="94660"/>
  </p:normalViewPr>
  <p:slideViewPr>
    <p:cSldViewPr snapToGrid="0">
      <p:cViewPr varScale="1">
        <p:scale>
          <a:sx n="86" d="100"/>
          <a:sy n="86" d="100"/>
        </p:scale>
        <p:origin x="739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D2D6D90C-504F-4534-81E7-CF0F01EA416E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67469844-944F-4A56-BD38-52AF8B5A1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96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7E812D-3B46-6CE2-353C-F254EF5197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0DDD10-D370-CAEF-1CB5-B9015508FC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F34CD-FF73-8234-FA6A-2D18D9852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4A178-80B7-4DA0-9288-7535259365E0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5E4A0D-68A8-F425-4C8F-F2FA41A0B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FD4F52-0577-76D0-D1DD-52FAF582C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9E00B-46A3-456D-B3E2-FAD360766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268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DB931-A7AD-67D0-A153-9842D53A3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EBC2A5-38FD-BAF7-0864-AE2C5AD570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83487D-9CC3-A24A-5F57-477868A30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4A178-80B7-4DA0-9288-7535259365E0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CEBB4F-E398-C437-474D-13590AFE1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EAA423-C285-A331-7B85-F841F1D6E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9E00B-46A3-456D-B3E2-FAD360766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251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0F07859-B43A-DEB0-6F1C-583F844955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3C1D37-BF29-607E-9828-7E4B4DDA28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BC3951-20E3-8720-58EF-A49E70432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4A178-80B7-4DA0-9288-7535259365E0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8557B9-F76D-D1DD-6BD1-9330DEE9A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9A1AF8-6965-36C2-D8FC-DD2ABF4C7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9E00B-46A3-456D-B3E2-FAD360766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7710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-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C604B-3E5D-4310-824C-75359A793601}" type="datetime1">
              <a:rPr lang="en-US" smtClean="0"/>
              <a:t>12/5/2023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Confidential – Oracle Internal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EAA63-D034-42AE-91FA-B13B9518C7B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720533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65327-9EDA-BBE8-F1F1-6E9B92E65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D79EA3-7226-0F06-DE6B-DCE10BE0D9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0C362A-8230-8327-473D-58B87F748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4A178-80B7-4DA0-9288-7535259365E0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29B9F7-29E9-DDF1-7D8F-6A7AAB5AD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7B5F2A-CD4F-7C8A-5C19-9E8EE9057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9E00B-46A3-456D-B3E2-FAD360766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390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AC876-511B-AEA1-01D0-BB2CD2302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EB00ED-E9AC-5691-C3C3-32E41E0E73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3C5A34-758C-8180-BC96-15FA3A168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4A178-80B7-4DA0-9288-7535259365E0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9A42A6-6152-F41E-2982-978B8662E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729748-86D2-9475-1916-1E262CF04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9E00B-46A3-456D-B3E2-FAD360766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927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27B7FE-CC46-6D57-8FB6-4BF81F4A8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873C11-569F-2462-006E-2669AF7410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9D601A-9593-B2D3-A458-560CD14A86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6EA865-A7A9-6F70-89E4-A9BF6578E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4A178-80B7-4DA0-9288-7535259365E0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7D6917-F169-50DF-14F3-FD76B3EE8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D25BA3-8701-7EB2-5207-B510B3DD5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9E00B-46A3-456D-B3E2-FAD360766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006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752CFE-F647-6931-2938-18CEBD3CA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63FD02-EE56-69CE-C71A-25AAEBD144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FC2A9C-378B-6B12-78CF-D8D49036AB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6F81F0-48F3-69C3-7155-F1B3F89CF0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3796EA-0811-BCD4-F709-C53D3EF210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942DC31-B8AD-859D-BBFB-2A1DFC5BE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4A178-80B7-4DA0-9288-7535259365E0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917593E-6324-B412-F5B9-37BE029CB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DB1BF3-A75A-D15C-47DF-39DF2B592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9E00B-46A3-456D-B3E2-FAD360766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946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FACA79-3350-C2BC-DCDF-FBBE3F2AF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C226D5-E92D-60CF-7B55-EF07EC0C2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4A178-80B7-4DA0-9288-7535259365E0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412CD7-D5A4-1D53-F0DA-DA44ACA53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70A570-D1CC-38BB-BCEA-C4A11434E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9E00B-46A3-456D-B3E2-FAD360766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623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A3D68F-B194-E5F8-AEC9-81F95516E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4A178-80B7-4DA0-9288-7535259365E0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729794-02B4-CDBA-979F-75736A0CA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2933EB-DD88-7F2F-5DC7-EC6CB1309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9E00B-46A3-456D-B3E2-FAD360766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415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9A976-C2A2-7850-8DAD-77D75B5BC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77FFE2-F72C-77A1-24A2-6E1463683F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29A705-2318-6264-574C-5547D609DE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0F19B6-C5E4-BE02-CD9D-B10C38275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4A178-80B7-4DA0-9288-7535259365E0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C7E921-6EC5-3CE9-BCEB-8B28BADEE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F5F49B-FBC9-B645-AD3A-9B56B3D33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9E00B-46A3-456D-B3E2-FAD360766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334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3D5AE-CD11-48BC-86A7-405620F24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33CE5D-156E-1592-629A-5B1D27F665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B25A6C-668F-5900-F63F-26E5BB56E5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09B848-249D-E886-CC0D-EF5C5F026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4A178-80B7-4DA0-9288-7535259365E0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3E8DB2-49AE-6853-DDE7-8BD084287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9D528E-1277-BAFF-B65E-575D3E08F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9E00B-46A3-456D-B3E2-FAD360766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286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5B5C32-60EB-0EF6-3B6F-6D604411C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BC08B2-7867-4A9A-FAB6-007B036FF8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363ABB-C81D-0C2B-23D1-507F62B0B1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E4A178-80B7-4DA0-9288-7535259365E0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E4828A-F05B-B84D-7AA0-98E5C0DC37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711AB2-EB4D-E2B3-DD9F-8EAE8385C0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9E00B-46A3-456D-B3E2-FAD360766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64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DF32AC7B-BE9D-4262-905B-CF93A7ED5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396" y="11414"/>
            <a:ext cx="6529995" cy="588957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Transition to Retail Competition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547262D-85B3-476F-A41E-3C3A5866B9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7272623"/>
              </p:ext>
            </p:extLst>
          </p:nvPr>
        </p:nvGraphicFramePr>
        <p:xfrm>
          <a:off x="422031" y="679938"/>
          <a:ext cx="11383109" cy="587995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42053">
                  <a:extLst>
                    <a:ext uri="{9D8B030D-6E8A-4147-A177-3AD203B41FA5}">
                      <a16:colId xmlns:a16="http://schemas.microsoft.com/office/drawing/2014/main" val="1997539458"/>
                    </a:ext>
                  </a:extLst>
                </a:gridCol>
                <a:gridCol w="542053">
                  <a:extLst>
                    <a:ext uri="{9D8B030D-6E8A-4147-A177-3AD203B41FA5}">
                      <a16:colId xmlns:a16="http://schemas.microsoft.com/office/drawing/2014/main" val="3919508899"/>
                    </a:ext>
                  </a:extLst>
                </a:gridCol>
                <a:gridCol w="471132">
                  <a:extLst>
                    <a:ext uri="{9D8B030D-6E8A-4147-A177-3AD203B41FA5}">
                      <a16:colId xmlns:a16="http://schemas.microsoft.com/office/drawing/2014/main" val="3555171562"/>
                    </a:ext>
                  </a:extLst>
                </a:gridCol>
                <a:gridCol w="612970">
                  <a:extLst>
                    <a:ext uri="{9D8B030D-6E8A-4147-A177-3AD203B41FA5}">
                      <a16:colId xmlns:a16="http://schemas.microsoft.com/office/drawing/2014/main" val="98053601"/>
                    </a:ext>
                  </a:extLst>
                </a:gridCol>
                <a:gridCol w="542053">
                  <a:extLst>
                    <a:ext uri="{9D8B030D-6E8A-4147-A177-3AD203B41FA5}">
                      <a16:colId xmlns:a16="http://schemas.microsoft.com/office/drawing/2014/main" val="3914888028"/>
                    </a:ext>
                  </a:extLst>
                </a:gridCol>
                <a:gridCol w="542053">
                  <a:extLst>
                    <a:ext uri="{9D8B030D-6E8A-4147-A177-3AD203B41FA5}">
                      <a16:colId xmlns:a16="http://schemas.microsoft.com/office/drawing/2014/main" val="2886638756"/>
                    </a:ext>
                  </a:extLst>
                </a:gridCol>
                <a:gridCol w="542053">
                  <a:extLst>
                    <a:ext uri="{9D8B030D-6E8A-4147-A177-3AD203B41FA5}">
                      <a16:colId xmlns:a16="http://schemas.microsoft.com/office/drawing/2014/main" val="473649225"/>
                    </a:ext>
                  </a:extLst>
                </a:gridCol>
                <a:gridCol w="542053">
                  <a:extLst>
                    <a:ext uri="{9D8B030D-6E8A-4147-A177-3AD203B41FA5}">
                      <a16:colId xmlns:a16="http://schemas.microsoft.com/office/drawing/2014/main" val="4185289966"/>
                    </a:ext>
                  </a:extLst>
                </a:gridCol>
                <a:gridCol w="542053">
                  <a:extLst>
                    <a:ext uri="{9D8B030D-6E8A-4147-A177-3AD203B41FA5}">
                      <a16:colId xmlns:a16="http://schemas.microsoft.com/office/drawing/2014/main" val="2274625020"/>
                    </a:ext>
                  </a:extLst>
                </a:gridCol>
                <a:gridCol w="542053">
                  <a:extLst>
                    <a:ext uri="{9D8B030D-6E8A-4147-A177-3AD203B41FA5}">
                      <a16:colId xmlns:a16="http://schemas.microsoft.com/office/drawing/2014/main" val="334308939"/>
                    </a:ext>
                  </a:extLst>
                </a:gridCol>
                <a:gridCol w="542053">
                  <a:extLst>
                    <a:ext uri="{9D8B030D-6E8A-4147-A177-3AD203B41FA5}">
                      <a16:colId xmlns:a16="http://schemas.microsoft.com/office/drawing/2014/main" val="3898125764"/>
                    </a:ext>
                  </a:extLst>
                </a:gridCol>
                <a:gridCol w="542053">
                  <a:extLst>
                    <a:ext uri="{9D8B030D-6E8A-4147-A177-3AD203B41FA5}">
                      <a16:colId xmlns:a16="http://schemas.microsoft.com/office/drawing/2014/main" val="52764171"/>
                    </a:ext>
                  </a:extLst>
                </a:gridCol>
                <a:gridCol w="542053">
                  <a:extLst>
                    <a:ext uri="{9D8B030D-6E8A-4147-A177-3AD203B41FA5}">
                      <a16:colId xmlns:a16="http://schemas.microsoft.com/office/drawing/2014/main" val="3670012589"/>
                    </a:ext>
                  </a:extLst>
                </a:gridCol>
                <a:gridCol w="542053">
                  <a:extLst>
                    <a:ext uri="{9D8B030D-6E8A-4147-A177-3AD203B41FA5}">
                      <a16:colId xmlns:a16="http://schemas.microsoft.com/office/drawing/2014/main" val="3917976348"/>
                    </a:ext>
                  </a:extLst>
                </a:gridCol>
                <a:gridCol w="542053">
                  <a:extLst>
                    <a:ext uri="{9D8B030D-6E8A-4147-A177-3AD203B41FA5}">
                      <a16:colId xmlns:a16="http://schemas.microsoft.com/office/drawing/2014/main" val="2034867966"/>
                    </a:ext>
                  </a:extLst>
                </a:gridCol>
                <a:gridCol w="542053">
                  <a:extLst>
                    <a:ext uri="{9D8B030D-6E8A-4147-A177-3AD203B41FA5}">
                      <a16:colId xmlns:a16="http://schemas.microsoft.com/office/drawing/2014/main" val="1472681513"/>
                    </a:ext>
                  </a:extLst>
                </a:gridCol>
                <a:gridCol w="542053">
                  <a:extLst>
                    <a:ext uri="{9D8B030D-6E8A-4147-A177-3AD203B41FA5}">
                      <a16:colId xmlns:a16="http://schemas.microsoft.com/office/drawing/2014/main" val="2192699243"/>
                    </a:ext>
                  </a:extLst>
                </a:gridCol>
                <a:gridCol w="542053">
                  <a:extLst>
                    <a:ext uri="{9D8B030D-6E8A-4147-A177-3AD203B41FA5}">
                      <a16:colId xmlns:a16="http://schemas.microsoft.com/office/drawing/2014/main" val="3233757233"/>
                    </a:ext>
                  </a:extLst>
                </a:gridCol>
                <a:gridCol w="542053">
                  <a:extLst>
                    <a:ext uri="{9D8B030D-6E8A-4147-A177-3AD203B41FA5}">
                      <a16:colId xmlns:a16="http://schemas.microsoft.com/office/drawing/2014/main" val="1537956420"/>
                    </a:ext>
                  </a:extLst>
                </a:gridCol>
                <a:gridCol w="542053">
                  <a:extLst>
                    <a:ext uri="{9D8B030D-6E8A-4147-A177-3AD203B41FA5}">
                      <a16:colId xmlns:a16="http://schemas.microsoft.com/office/drawing/2014/main" val="1762324259"/>
                    </a:ext>
                  </a:extLst>
                </a:gridCol>
                <a:gridCol w="542053">
                  <a:extLst>
                    <a:ext uri="{9D8B030D-6E8A-4147-A177-3AD203B41FA5}">
                      <a16:colId xmlns:a16="http://schemas.microsoft.com/office/drawing/2014/main" val="2616382414"/>
                    </a:ext>
                  </a:extLst>
                </a:gridCol>
              </a:tblGrid>
              <a:tr h="543667">
                <a:tc gridSpan="4">
                  <a:txBody>
                    <a:bodyPr/>
                    <a:lstStyle/>
                    <a:p>
                      <a:pPr algn="ctr"/>
                      <a:r>
                        <a:rPr lang="en-CA" sz="1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November</a:t>
                      </a:r>
                    </a:p>
                  </a:txBody>
                  <a:tcPr marL="103830" marR="103830" marT="42192" marB="42192"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03830" marR="103830" marT="42192" marB="42192"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03830" marR="103830" marT="42192" marB="42192"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03830" marR="103830" marT="42192" marB="42192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CA" sz="1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December</a:t>
                      </a:r>
                    </a:p>
                  </a:txBody>
                  <a:tcPr marL="103830" marR="103830" marT="42192" marB="42192"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03830" marR="103830" marT="42192" marB="42192"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03830" marR="103830" marT="42192" marB="42192"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03830" marR="103830" marT="42192" marB="42192"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CA" sz="1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January</a:t>
                      </a:r>
                    </a:p>
                  </a:txBody>
                  <a:tcPr marL="103830" marR="103830" marT="42192" marB="42192"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03830" marR="103830" marT="42192" marB="42192"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03830" marR="103830" marT="42192" marB="42192"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03830" marR="103830" marT="42192" marB="42192"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03830" marR="103830" marT="42192" marB="42192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CA" sz="1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February</a:t>
                      </a:r>
                    </a:p>
                  </a:txBody>
                  <a:tcPr marL="103830" marR="103830" marT="42192" marB="42192"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03830" marR="103830" marT="42192" marB="42192"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03830" marR="103830" marT="42192" marB="42192"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03830" marR="103830" marT="42192" marB="42192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CA" sz="1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March</a:t>
                      </a:r>
                    </a:p>
                  </a:txBody>
                  <a:tcPr marL="103830" marR="103830" marT="42192" marB="42192"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03830" marR="103830" marT="42192" marB="42192"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03830" marR="103830" marT="42192" marB="42192"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03830" marR="103830" marT="42192" marB="42192"/>
                </a:tc>
                <a:extLst>
                  <a:ext uri="{0D108BD9-81ED-4DB2-BD59-A6C34878D82A}">
                    <a16:rowId xmlns:a16="http://schemas.microsoft.com/office/drawing/2014/main" val="265526447"/>
                  </a:ext>
                </a:extLst>
              </a:tr>
              <a:tr h="346959">
                <a:tc>
                  <a:txBody>
                    <a:bodyPr/>
                    <a:lstStyle/>
                    <a:p>
                      <a:pPr algn="ctr"/>
                      <a:r>
                        <a:rPr lang="en-CA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6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13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27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11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18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25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15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22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29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12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19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26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11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18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25</a:t>
                      </a:r>
                    </a:p>
                  </a:txBody>
                  <a:tcPr marL="0" marR="0" marT="42192" marB="42192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89331"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9" name="Rounded Rectangle 65">
            <a:extLst>
              <a:ext uri="{FF2B5EF4-FFF2-40B4-BE49-F238E27FC236}">
                <a16:creationId xmlns:a16="http://schemas.microsoft.com/office/drawing/2014/main" id="{5CCE6C62-D4C6-4627-807F-2186036F537F}"/>
              </a:ext>
            </a:extLst>
          </p:cNvPr>
          <p:cNvSpPr/>
          <p:nvPr/>
        </p:nvSpPr>
        <p:spPr>
          <a:xfrm>
            <a:off x="3130319" y="3279116"/>
            <a:ext cx="1022443" cy="1272236"/>
          </a:xfrm>
          <a:prstGeom prst="roundRect">
            <a:avLst/>
          </a:prstGeom>
          <a:solidFill>
            <a:srgbClr val="00B0F0"/>
          </a:solidFill>
          <a:ln w="19050" cap="flat" cmpd="sng" algn="ctr">
            <a:solidFill>
              <a:schemeClr val="tx1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5991" tIns="35991" rIns="35991" bIns="35991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Final Resolution to</a:t>
            </a:r>
          </a:p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City Council</a:t>
            </a:r>
          </a:p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i="1" dirty="0">
                <a:solidFill>
                  <a:srgbClr val="FFFF00"/>
                </a:solidFill>
                <a:latin typeface="Calibri" pitchFamily="34" charset="0"/>
              </a:rPr>
              <a:t>December 12th</a:t>
            </a:r>
            <a:endParaRPr kumimoji="0" lang="en-GB" sz="1100" b="1" i="1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AA4D2012-C5A9-4D71-BA0C-F6964DBB79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11017" y="2529315"/>
            <a:ext cx="689874" cy="247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117" name="Rounded Rectangle 65">
            <a:extLst>
              <a:ext uri="{FF2B5EF4-FFF2-40B4-BE49-F238E27FC236}">
                <a16:creationId xmlns:a16="http://schemas.microsoft.com/office/drawing/2014/main" id="{FA3A4205-9121-41ED-BA5E-FD4388A51583}"/>
              </a:ext>
            </a:extLst>
          </p:cNvPr>
          <p:cNvSpPr>
            <a:spLocks/>
          </p:cNvSpPr>
          <p:nvPr/>
        </p:nvSpPr>
        <p:spPr>
          <a:xfrm>
            <a:off x="484015" y="2849836"/>
            <a:ext cx="743212" cy="64203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444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5991" tIns="35991" rIns="35991" bIns="35991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814_20</a:t>
            </a:r>
          </a:p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Create to ERCOT</a:t>
            </a:r>
          </a:p>
          <a:p>
            <a:pPr algn="ctr" defTabSz="912539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900" b="1" i="1" dirty="0">
                <a:solidFill>
                  <a:srgbClr val="00B050"/>
                </a:solidFill>
                <a:latin typeface="Calibri" pitchFamily="34" charset="0"/>
              </a:rPr>
              <a:t>COMPLETE</a:t>
            </a:r>
            <a:endParaRPr kumimoji="0" lang="en-GB" sz="900" b="0" i="1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119" name="Rounded Rectangle 65">
            <a:extLst>
              <a:ext uri="{FF2B5EF4-FFF2-40B4-BE49-F238E27FC236}">
                <a16:creationId xmlns:a16="http://schemas.microsoft.com/office/drawing/2014/main" id="{FA3A4205-9121-41ED-BA5E-FD4388A51583}"/>
              </a:ext>
            </a:extLst>
          </p:cNvPr>
          <p:cNvSpPr>
            <a:spLocks/>
          </p:cNvSpPr>
          <p:nvPr/>
        </p:nvSpPr>
        <p:spPr>
          <a:xfrm>
            <a:off x="484015" y="3531655"/>
            <a:ext cx="743212" cy="62193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444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5991" tIns="35991" rIns="35991" bIns="35991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MCL</a:t>
            </a:r>
          </a:p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to REPs &amp; Brokers</a:t>
            </a:r>
          </a:p>
          <a:p>
            <a:pPr lvl="0" algn="ctr" defTabSz="912539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800" b="1" i="1" dirty="0">
                <a:solidFill>
                  <a:srgbClr val="00B050"/>
                </a:solidFill>
                <a:latin typeface="Calibri" pitchFamily="34" charset="0"/>
              </a:rPr>
              <a:t>COMPLETE</a:t>
            </a:r>
            <a:endParaRPr kumimoji="0" lang="en-GB" sz="800" b="0" i="1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132" name="Rounded Rectangle 65">
            <a:extLst>
              <a:ext uri="{FF2B5EF4-FFF2-40B4-BE49-F238E27FC236}">
                <a16:creationId xmlns:a16="http://schemas.microsoft.com/office/drawing/2014/main" id="{3F2B6CD6-ECAA-4392-B1AF-9A7688A6772E}"/>
              </a:ext>
            </a:extLst>
          </p:cNvPr>
          <p:cNvSpPr/>
          <p:nvPr/>
        </p:nvSpPr>
        <p:spPr>
          <a:xfrm>
            <a:off x="5018550" y="2037252"/>
            <a:ext cx="3134535" cy="1344989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508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5991" tIns="35991" rIns="35991" bIns="35991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Customer Choice</a:t>
            </a:r>
          </a:p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00" b="1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Jan 5 – Feb 15 @ 5pm</a:t>
            </a:r>
          </a:p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300" b="1" i="1" dirty="0">
                <a:solidFill>
                  <a:prstClr val="black"/>
                </a:solidFill>
                <a:latin typeface="Calibri" pitchFamily="34" charset="0"/>
              </a:rPr>
              <a:t>REPs submit 814_16 MVIs (</a:t>
            </a:r>
            <a:r>
              <a:rPr lang="en-GB" sz="1300" b="1" i="1" dirty="0">
                <a:solidFill>
                  <a:srgbClr val="DE2AC9"/>
                </a:solidFill>
                <a:latin typeface="Calibri" pitchFamily="34" charset="0"/>
              </a:rPr>
              <a:t>MMRD</a:t>
            </a:r>
            <a:r>
              <a:rPr lang="en-GB" sz="1300" b="1" i="1" dirty="0">
                <a:solidFill>
                  <a:prstClr val="black"/>
                </a:solidFill>
                <a:latin typeface="Calibri" pitchFamily="34" charset="0"/>
              </a:rPr>
              <a:t>)</a:t>
            </a:r>
            <a:endParaRPr kumimoji="0" lang="en-GB" sz="13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133" name="Rounded Rectangle 65">
            <a:extLst>
              <a:ext uri="{FF2B5EF4-FFF2-40B4-BE49-F238E27FC236}">
                <a16:creationId xmlns:a16="http://schemas.microsoft.com/office/drawing/2014/main" id="{E324AD39-632E-4358-B51D-83DDD049D358}"/>
              </a:ext>
            </a:extLst>
          </p:cNvPr>
          <p:cNvSpPr/>
          <p:nvPr/>
        </p:nvSpPr>
        <p:spPr>
          <a:xfrm>
            <a:off x="8591045" y="3425703"/>
            <a:ext cx="1022096" cy="106301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5715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5991" tIns="35991" rIns="35991" bIns="35991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1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DREP Assign</a:t>
            </a:r>
          </a:p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2/19 – 3/1</a:t>
            </a:r>
            <a:endParaRPr kumimoji="0" lang="en-GB" sz="1100" b="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99" name="Title 2">
            <a:extLst>
              <a:ext uri="{FF2B5EF4-FFF2-40B4-BE49-F238E27FC236}">
                <a16:creationId xmlns:a16="http://schemas.microsoft.com/office/drawing/2014/main" id="{DF32AC7B-BE9D-4262-905B-CF93A7ED55E2}"/>
              </a:ext>
            </a:extLst>
          </p:cNvPr>
          <p:cNvSpPr txBox="1">
            <a:spLocks/>
          </p:cNvSpPr>
          <p:nvPr/>
        </p:nvSpPr>
        <p:spPr>
          <a:xfrm>
            <a:off x="10413358" y="204320"/>
            <a:ext cx="1606466" cy="2579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Rev:  November 6, 2023</a:t>
            </a:r>
          </a:p>
        </p:txBody>
      </p:sp>
      <p:sp>
        <p:nvSpPr>
          <p:cNvPr id="126" name="Rounded Rectangle 65">
            <a:extLst>
              <a:ext uri="{FF2B5EF4-FFF2-40B4-BE49-F238E27FC236}">
                <a16:creationId xmlns:a16="http://schemas.microsoft.com/office/drawing/2014/main" id="{D732563B-19C8-4178-9DF9-2F30F2F0FA39}"/>
              </a:ext>
            </a:extLst>
          </p:cNvPr>
          <p:cNvSpPr>
            <a:spLocks/>
          </p:cNvSpPr>
          <p:nvPr/>
        </p:nvSpPr>
        <p:spPr>
          <a:xfrm>
            <a:off x="663673" y="1912978"/>
            <a:ext cx="2724543" cy="82416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5991" tIns="35991" rIns="35991" bIns="35991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End to End</a:t>
            </a:r>
          </a:p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Transaction Testing</a:t>
            </a:r>
          </a:p>
        </p:txBody>
      </p:sp>
      <p:sp>
        <p:nvSpPr>
          <p:cNvPr id="45" name="Rounded Rectangle 65">
            <a:extLst>
              <a:ext uri="{FF2B5EF4-FFF2-40B4-BE49-F238E27FC236}">
                <a16:creationId xmlns:a16="http://schemas.microsoft.com/office/drawing/2014/main" id="{CB7E016A-004C-47C7-A236-EDDEB930EEBC}"/>
              </a:ext>
            </a:extLst>
          </p:cNvPr>
          <p:cNvSpPr>
            <a:spLocks/>
          </p:cNvSpPr>
          <p:nvPr/>
        </p:nvSpPr>
        <p:spPr>
          <a:xfrm>
            <a:off x="484015" y="4198014"/>
            <a:ext cx="743213" cy="64203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444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5991" tIns="35991" rIns="35991" bIns="35991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Historical Data to ERCOT</a:t>
            </a:r>
          </a:p>
          <a:p>
            <a:pPr algn="ctr" defTabSz="912539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900" b="1" i="1" dirty="0">
                <a:solidFill>
                  <a:srgbClr val="00B050"/>
                </a:solidFill>
                <a:latin typeface="Calibri" pitchFamily="34" charset="0"/>
              </a:rPr>
              <a:t>In Progress</a:t>
            </a:r>
            <a:endParaRPr kumimoji="0" lang="en-GB" sz="900" b="0" i="1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48" name="Rounded Rectangle 65">
            <a:extLst>
              <a:ext uri="{FF2B5EF4-FFF2-40B4-BE49-F238E27FC236}">
                <a16:creationId xmlns:a16="http://schemas.microsoft.com/office/drawing/2014/main" id="{867FE8A4-4B55-4A24-A3B3-4B6FE46C972B}"/>
              </a:ext>
            </a:extLst>
          </p:cNvPr>
          <p:cNvSpPr>
            <a:spLocks/>
          </p:cNvSpPr>
          <p:nvPr/>
        </p:nvSpPr>
        <p:spPr>
          <a:xfrm>
            <a:off x="5013756" y="3435210"/>
            <a:ext cx="769340" cy="11664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5991" tIns="35991" rIns="35991" bIns="35991" numCol="1" rtlCol="0" anchor="ctr" anchorCtr="0" compatLnSpc="1">
            <a:prstTxWarp prst="textNoShape">
              <a:avLst/>
            </a:prstTxWarp>
            <a:normAutofit fontScale="77500" lnSpcReduction="20000"/>
          </a:bodyPr>
          <a:lstStyle/>
          <a:p>
            <a:pPr lvl="0" algn="ctr" defTabSz="912539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/>
              <a:t>Market Ops #</a:t>
            </a:r>
            <a:r>
              <a:rPr kumimoji="0" lang="en-GB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lang="en-GB" sz="1400" b="1" i="1" dirty="0">
                <a:solidFill>
                  <a:srgbClr val="00B050"/>
                </a:solidFill>
                <a:latin typeface="Calibri" pitchFamily="34" charset="0"/>
              </a:rPr>
              <a:t>LIVE</a:t>
            </a:r>
          </a:p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400" b="1" i="1" dirty="0">
                <a:solidFill>
                  <a:srgbClr val="00B050"/>
                </a:solidFill>
                <a:latin typeface="Calibri" pitchFamily="34" charset="0"/>
              </a:rPr>
              <a:t>January 5</a:t>
            </a:r>
            <a:r>
              <a:rPr lang="en-GB" sz="1400" b="1" i="1" baseline="30000" dirty="0">
                <a:solidFill>
                  <a:srgbClr val="00B050"/>
                </a:solidFill>
                <a:latin typeface="Calibri" pitchFamily="34" charset="0"/>
              </a:rPr>
              <a:t>th</a:t>
            </a:r>
            <a:endParaRPr lang="en-GB" sz="1400" b="1" i="1" dirty="0">
              <a:solidFill>
                <a:srgbClr val="00B050"/>
              </a:solidFill>
              <a:latin typeface="Calibri" pitchFamily="34" charset="0"/>
            </a:endParaRPr>
          </a:p>
          <a:p>
            <a:pPr lvl="0" algn="ctr" defTabSz="912539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dirty="0"/>
              <a:t>866-949-5862</a:t>
            </a:r>
            <a:endParaRPr lang="en-GB" sz="1400" i="1" dirty="0">
              <a:solidFill>
                <a:srgbClr val="FFFF00"/>
              </a:solidFill>
              <a:latin typeface="Calibri" pitchFamily="34" charset="0"/>
            </a:endParaRPr>
          </a:p>
        </p:txBody>
      </p:sp>
      <p:sp>
        <p:nvSpPr>
          <p:cNvPr id="49" name="Rounded Rectangle 65">
            <a:extLst>
              <a:ext uri="{FF2B5EF4-FFF2-40B4-BE49-F238E27FC236}">
                <a16:creationId xmlns:a16="http://schemas.microsoft.com/office/drawing/2014/main" id="{E553331F-CEA3-48CC-88E4-9E0C67ED97D8}"/>
              </a:ext>
            </a:extLst>
          </p:cNvPr>
          <p:cNvSpPr>
            <a:spLocks/>
          </p:cNvSpPr>
          <p:nvPr/>
        </p:nvSpPr>
        <p:spPr>
          <a:xfrm>
            <a:off x="4569587" y="4724209"/>
            <a:ext cx="1200898" cy="1623328"/>
          </a:xfrm>
          <a:prstGeom prst="roundRect">
            <a:avLst/>
          </a:prstGeom>
          <a:solidFill>
            <a:srgbClr val="0070C0"/>
          </a:solidFill>
          <a:ln w="5715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5991" tIns="35991" rIns="35991" bIns="35991" numCol="1" rtlCol="0" anchor="ctr" anchorCtr="0" compatLnSpc="1">
            <a:prstTxWarp prst="textNoShape">
              <a:avLst/>
            </a:prstTxWarp>
            <a:normAutofit/>
          </a:bodyPr>
          <a:lstStyle/>
          <a:p>
            <a:pPr lvl="0" algn="ctr" defTabSz="912539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i="1" dirty="0">
                <a:solidFill>
                  <a:srgbClr val="FFFF00"/>
                </a:solidFill>
                <a:latin typeface="Calibri" pitchFamily="34" charset="0"/>
              </a:rPr>
              <a:t>REP/Customer Workshops</a:t>
            </a:r>
          </a:p>
          <a:p>
            <a:pPr lvl="0" algn="ctr" defTabSz="912539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i="1" dirty="0">
                <a:solidFill>
                  <a:srgbClr val="FFFF00"/>
                </a:solidFill>
                <a:latin typeface="Calibri" pitchFamily="34" charset="0"/>
              </a:rPr>
              <a:t>Jan 5</a:t>
            </a:r>
            <a:r>
              <a:rPr lang="en-US" sz="1200" i="1" baseline="30000" dirty="0">
                <a:solidFill>
                  <a:srgbClr val="FFFF00"/>
                </a:solidFill>
                <a:latin typeface="Calibri" pitchFamily="34" charset="0"/>
              </a:rPr>
              <a:t>th</a:t>
            </a:r>
            <a:r>
              <a:rPr lang="en-US" sz="1200" i="1" dirty="0">
                <a:solidFill>
                  <a:srgbClr val="FFFF00"/>
                </a:solidFill>
                <a:latin typeface="Calibri" pitchFamily="34" charset="0"/>
              </a:rPr>
              <a:t> </a:t>
            </a:r>
          </a:p>
          <a:p>
            <a:pPr lvl="0" algn="ctr" defTabSz="912539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i="1" dirty="0">
                <a:solidFill>
                  <a:srgbClr val="FFFF00"/>
                </a:solidFill>
                <a:latin typeface="Calibri" pitchFamily="34" charset="0"/>
              </a:rPr>
              <a:t>3pm - 8pm </a:t>
            </a:r>
          </a:p>
          <a:p>
            <a:pPr lvl="0" algn="ctr" defTabSz="912539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i="1" dirty="0">
                <a:solidFill>
                  <a:srgbClr val="FFFF00"/>
                </a:solidFill>
                <a:latin typeface="Calibri" pitchFamily="34" charset="0"/>
              </a:rPr>
              <a:t>Jan 6</a:t>
            </a:r>
            <a:r>
              <a:rPr lang="en-US" sz="1200" i="1" baseline="30000" dirty="0">
                <a:solidFill>
                  <a:srgbClr val="FFFF00"/>
                </a:solidFill>
                <a:latin typeface="Calibri" pitchFamily="34" charset="0"/>
              </a:rPr>
              <a:t>th</a:t>
            </a:r>
          </a:p>
          <a:p>
            <a:pPr lvl="0" algn="ctr" defTabSz="912539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i="1" baseline="30000" dirty="0">
                <a:solidFill>
                  <a:srgbClr val="FFFF00"/>
                </a:solidFill>
                <a:latin typeface="Calibri" pitchFamily="34" charset="0"/>
              </a:rPr>
              <a:t>10am – 4pm</a:t>
            </a:r>
            <a:endParaRPr lang="en-US" sz="1200" i="1" dirty="0">
              <a:solidFill>
                <a:srgbClr val="FFFF00"/>
              </a:solidFill>
              <a:latin typeface="Calibri" pitchFamily="34" charset="0"/>
            </a:endParaRPr>
          </a:p>
        </p:txBody>
      </p:sp>
      <p:sp>
        <p:nvSpPr>
          <p:cNvPr id="50" name="Rounded Rectangle 65">
            <a:extLst>
              <a:ext uri="{FF2B5EF4-FFF2-40B4-BE49-F238E27FC236}">
                <a16:creationId xmlns:a16="http://schemas.microsoft.com/office/drawing/2014/main" id="{8EC9967D-FFBC-4A64-A97B-579A0E1E9525}"/>
              </a:ext>
            </a:extLst>
          </p:cNvPr>
          <p:cNvSpPr>
            <a:spLocks/>
          </p:cNvSpPr>
          <p:nvPr/>
        </p:nvSpPr>
        <p:spPr>
          <a:xfrm>
            <a:off x="6050699" y="4724209"/>
            <a:ext cx="1200898" cy="1619973"/>
          </a:xfrm>
          <a:prstGeom prst="roundRect">
            <a:avLst/>
          </a:prstGeom>
          <a:solidFill>
            <a:srgbClr val="0070C0"/>
          </a:solidFill>
          <a:ln w="5715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5991" tIns="35991" rIns="35991" bIns="35991" numCol="1" rtlCol="0" anchor="ctr" anchorCtr="0" compatLnSpc="1">
            <a:prstTxWarp prst="textNoShape">
              <a:avLst/>
            </a:prstTxWarp>
            <a:normAutofit/>
          </a:bodyPr>
          <a:lstStyle/>
          <a:p>
            <a:pPr lvl="0" algn="ctr" defTabSz="912539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i="1" dirty="0">
                <a:solidFill>
                  <a:srgbClr val="FFFF00"/>
                </a:solidFill>
                <a:latin typeface="Calibri" pitchFamily="34" charset="0"/>
              </a:rPr>
              <a:t>REP/Customer Workshops</a:t>
            </a:r>
          </a:p>
          <a:p>
            <a:pPr lvl="0" algn="ctr" defTabSz="912539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i="1" dirty="0">
                <a:solidFill>
                  <a:srgbClr val="FFFF00"/>
                </a:solidFill>
                <a:latin typeface="Calibri" pitchFamily="34" charset="0"/>
              </a:rPr>
              <a:t>Jan 22</a:t>
            </a:r>
          </a:p>
          <a:p>
            <a:pPr lvl="0" algn="ctr" defTabSz="912539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i="1" dirty="0">
                <a:solidFill>
                  <a:srgbClr val="FFFF00"/>
                </a:solidFill>
                <a:latin typeface="Calibri" pitchFamily="34" charset="0"/>
              </a:rPr>
              <a:t>3pm - 8pm </a:t>
            </a:r>
          </a:p>
          <a:p>
            <a:pPr lvl="0" algn="ctr" defTabSz="912539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i="1" dirty="0">
                <a:solidFill>
                  <a:srgbClr val="FFFF00"/>
                </a:solidFill>
                <a:latin typeface="Calibri" pitchFamily="34" charset="0"/>
              </a:rPr>
              <a:t>Jan 23</a:t>
            </a:r>
          </a:p>
          <a:p>
            <a:pPr lvl="0" algn="ctr" defTabSz="912539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i="1" dirty="0">
                <a:solidFill>
                  <a:srgbClr val="FFFF00"/>
                </a:solidFill>
                <a:latin typeface="Calibri" pitchFamily="34" charset="0"/>
              </a:rPr>
              <a:t>3pm - 8pm</a:t>
            </a:r>
          </a:p>
        </p:txBody>
      </p:sp>
      <p:sp>
        <p:nvSpPr>
          <p:cNvPr id="51" name="Rounded Rectangle 65">
            <a:extLst>
              <a:ext uri="{FF2B5EF4-FFF2-40B4-BE49-F238E27FC236}">
                <a16:creationId xmlns:a16="http://schemas.microsoft.com/office/drawing/2014/main" id="{D1C5EB2A-5F45-425D-B1DD-0EF8E9ABC522}"/>
              </a:ext>
            </a:extLst>
          </p:cNvPr>
          <p:cNvSpPr>
            <a:spLocks/>
          </p:cNvSpPr>
          <p:nvPr/>
        </p:nvSpPr>
        <p:spPr>
          <a:xfrm>
            <a:off x="7388777" y="4724209"/>
            <a:ext cx="1200898" cy="1600198"/>
          </a:xfrm>
          <a:prstGeom prst="roundRect">
            <a:avLst/>
          </a:prstGeom>
          <a:solidFill>
            <a:srgbClr val="0070C0"/>
          </a:solidFill>
          <a:ln w="5715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5991" tIns="35991" rIns="35991" bIns="35991" numCol="1" rtlCol="0" anchor="ctr" anchorCtr="0" compatLnSpc="1">
            <a:prstTxWarp prst="textNoShape">
              <a:avLst/>
            </a:prstTxWarp>
            <a:normAutofit/>
          </a:bodyPr>
          <a:lstStyle/>
          <a:p>
            <a:pPr lvl="0" algn="ctr" defTabSz="912539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i="1" dirty="0">
                <a:solidFill>
                  <a:srgbClr val="FFFF00"/>
                </a:solidFill>
                <a:latin typeface="Calibri" pitchFamily="34" charset="0"/>
              </a:rPr>
              <a:t>REP/Customer Workshop</a:t>
            </a:r>
          </a:p>
          <a:p>
            <a:pPr lvl="0" algn="ctr" defTabSz="912539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i="1" dirty="0">
                <a:solidFill>
                  <a:srgbClr val="FFFF00"/>
                </a:solidFill>
                <a:latin typeface="Calibri" pitchFamily="34" charset="0"/>
              </a:rPr>
              <a:t>Feb 10</a:t>
            </a:r>
            <a:r>
              <a:rPr lang="en-US" sz="1200" i="1" baseline="30000" dirty="0">
                <a:solidFill>
                  <a:srgbClr val="FFFF00"/>
                </a:solidFill>
                <a:latin typeface="Calibri" pitchFamily="34" charset="0"/>
              </a:rPr>
              <a:t>th</a:t>
            </a:r>
          </a:p>
          <a:p>
            <a:pPr lvl="0" algn="ctr" defTabSz="912539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i="1" baseline="30000" dirty="0">
                <a:solidFill>
                  <a:srgbClr val="FFFF00"/>
                </a:solidFill>
                <a:latin typeface="Calibri" pitchFamily="34" charset="0"/>
              </a:rPr>
              <a:t>10am – 4pm</a:t>
            </a:r>
            <a:endParaRPr lang="en-US" i="1" dirty="0">
              <a:solidFill>
                <a:srgbClr val="FFFF00"/>
              </a:solidFill>
              <a:latin typeface="Calibri" pitchFamily="34" charset="0"/>
            </a:endParaRPr>
          </a:p>
        </p:txBody>
      </p:sp>
      <p:sp>
        <p:nvSpPr>
          <p:cNvPr id="52" name="Rounded Rectangle 65">
            <a:extLst>
              <a:ext uri="{FF2B5EF4-FFF2-40B4-BE49-F238E27FC236}">
                <a16:creationId xmlns:a16="http://schemas.microsoft.com/office/drawing/2014/main" id="{DE877A76-968D-431D-9638-EED3281DDA66}"/>
              </a:ext>
            </a:extLst>
          </p:cNvPr>
          <p:cNvSpPr/>
          <p:nvPr/>
        </p:nvSpPr>
        <p:spPr>
          <a:xfrm>
            <a:off x="8546061" y="2044010"/>
            <a:ext cx="1068053" cy="133823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508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5991" tIns="35991" rIns="35991" bIns="35991" numCol="1" rtlCol="0" anchor="ctr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Last Chance for Customer Choice</a:t>
            </a:r>
          </a:p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00" b="1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Feb 17 – Mar 3</a:t>
            </a:r>
          </a:p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300" b="1" i="1" dirty="0">
                <a:solidFill>
                  <a:prstClr val="black"/>
                </a:solidFill>
                <a:latin typeface="Calibri" pitchFamily="34" charset="0"/>
              </a:rPr>
              <a:t>814_16 MVI (</a:t>
            </a:r>
            <a:r>
              <a:rPr lang="en-GB" sz="1300" b="1" i="1" dirty="0">
                <a:solidFill>
                  <a:srgbClr val="DE2AC9"/>
                </a:solidFill>
                <a:latin typeface="Calibri" pitchFamily="34" charset="0"/>
              </a:rPr>
              <a:t>MMRD+1</a:t>
            </a:r>
            <a:r>
              <a:rPr lang="en-GB" sz="1300" b="1" i="1" dirty="0">
                <a:solidFill>
                  <a:prstClr val="black"/>
                </a:solidFill>
                <a:latin typeface="Calibri" pitchFamily="34" charset="0"/>
              </a:rPr>
              <a:t>)</a:t>
            </a:r>
            <a:endParaRPr kumimoji="0" lang="en-GB" sz="13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22" name="Rounded Rectangle 65">
            <a:extLst>
              <a:ext uri="{FF2B5EF4-FFF2-40B4-BE49-F238E27FC236}">
                <a16:creationId xmlns:a16="http://schemas.microsoft.com/office/drawing/2014/main" id="{3551253C-25A9-4480-836B-CFC713808DEE}"/>
              </a:ext>
            </a:extLst>
          </p:cNvPr>
          <p:cNvSpPr/>
          <p:nvPr/>
        </p:nvSpPr>
        <p:spPr>
          <a:xfrm>
            <a:off x="9665833" y="2109044"/>
            <a:ext cx="2104136" cy="3752493"/>
          </a:xfrm>
          <a:prstGeom prst="roundRect">
            <a:avLst/>
          </a:prstGeom>
          <a:pattFill prst="lgCheck">
            <a:fgClr>
              <a:schemeClr val="bg2"/>
            </a:fgClr>
            <a:bgClr>
              <a:srgbClr val="FFC000"/>
            </a:bgClr>
          </a:patt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5991" tIns="35991" rIns="35991" bIns="35991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Market </a:t>
            </a:r>
          </a:p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Go</a:t>
            </a:r>
          </a:p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LIVE</a:t>
            </a:r>
          </a:p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March 4</a:t>
            </a:r>
          </a:p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b="1" i="1" dirty="0">
                <a:solidFill>
                  <a:srgbClr val="DE2AC9"/>
                </a:solidFill>
                <a:latin typeface="Calibri" pitchFamily="34" charset="0"/>
              </a:rPr>
              <a:t>(meter cycle #2)</a:t>
            </a:r>
            <a:endParaRPr kumimoji="0" lang="en-GB" sz="1800" b="1" i="1" u="none" strike="noStrike" kern="1200" cap="none" spc="0" normalizeH="0" baseline="0" noProof="0" dirty="0">
              <a:ln>
                <a:noFill/>
              </a:ln>
              <a:solidFill>
                <a:srgbClr val="DE2AC9"/>
              </a:solidFill>
              <a:effectLst/>
              <a:uLnTx/>
              <a:uFillTx/>
              <a:latin typeface="Calibri" pitchFamily="34" charset="0"/>
            </a:endParaRPr>
          </a:p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Thru </a:t>
            </a:r>
          </a:p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April 1</a:t>
            </a:r>
          </a:p>
          <a:p>
            <a:pPr algn="ctr" defTabSz="912539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b="1" i="1" dirty="0">
                <a:solidFill>
                  <a:srgbClr val="DE2AC9"/>
                </a:solidFill>
                <a:latin typeface="Calibri" pitchFamily="34" charset="0"/>
              </a:rPr>
              <a:t>(meter cycle #1)</a:t>
            </a:r>
          </a:p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Transition Customers to REPs on cycle date</a:t>
            </a:r>
          </a:p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1" i="1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400" b="1" i="1" dirty="0">
                <a:solidFill>
                  <a:srgbClr val="7030A0"/>
                </a:solidFill>
                <a:latin typeface="Calibri" pitchFamily="34" charset="0"/>
              </a:rPr>
              <a:t>Send 867_04</a:t>
            </a:r>
          </a:p>
        </p:txBody>
      </p:sp>
      <p:pic>
        <p:nvPicPr>
          <p:cNvPr id="54" name="Picture 53">
            <a:extLst>
              <a:ext uri="{FF2B5EF4-FFF2-40B4-BE49-F238E27FC236}">
                <a16:creationId xmlns:a16="http://schemas.microsoft.com/office/drawing/2014/main" id="{8370A586-FB28-480B-A9C0-E3CCAF6214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62917" y="2121348"/>
            <a:ext cx="709968" cy="583186"/>
          </a:xfrm>
          <a:prstGeom prst="rect">
            <a:avLst/>
          </a:prstGeom>
        </p:spPr>
      </p:pic>
      <p:sp>
        <p:nvSpPr>
          <p:cNvPr id="55" name="Rounded Rectangle 65">
            <a:extLst>
              <a:ext uri="{FF2B5EF4-FFF2-40B4-BE49-F238E27FC236}">
                <a16:creationId xmlns:a16="http://schemas.microsoft.com/office/drawing/2014/main" id="{FF486DC5-F578-4672-AC4E-03D7D1B396B4}"/>
              </a:ext>
            </a:extLst>
          </p:cNvPr>
          <p:cNvSpPr/>
          <p:nvPr/>
        </p:nvSpPr>
        <p:spPr>
          <a:xfrm>
            <a:off x="8157247" y="2044010"/>
            <a:ext cx="433798" cy="1344989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508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5991" tIns="35991" rIns="35991" bIns="35991" numCol="1" rtlCol="0" anchor="ctr" anchorCtr="0" compatLnSpc="1">
            <a:prstTxWarp prst="textNoShape">
              <a:avLst/>
            </a:prstTxWarp>
            <a:normAutofit fontScale="85000" lnSpcReduction="10000"/>
          </a:bodyPr>
          <a:lstStyle/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1 DAY HOLD</a:t>
            </a:r>
          </a:p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00" b="1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Feb 16</a:t>
            </a:r>
            <a:r>
              <a:rPr kumimoji="0" lang="en-GB" sz="1300" b="1" i="1" u="none" strike="noStrike" kern="1200" cap="none" spc="0" normalizeH="0" baseline="30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th</a:t>
            </a:r>
          </a:p>
          <a:p>
            <a:pPr algn="ctr" defTabSz="912539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300" b="1" i="1" dirty="0">
                <a:solidFill>
                  <a:prstClr val="black"/>
                </a:solidFill>
                <a:latin typeface="Calibri" pitchFamily="34" charset="0"/>
              </a:rPr>
              <a:t>Hold all MVIs</a:t>
            </a:r>
          </a:p>
        </p:txBody>
      </p:sp>
      <p:sp>
        <p:nvSpPr>
          <p:cNvPr id="25" name="Rounded Rectangle 65">
            <a:extLst>
              <a:ext uri="{FF2B5EF4-FFF2-40B4-BE49-F238E27FC236}">
                <a16:creationId xmlns:a16="http://schemas.microsoft.com/office/drawing/2014/main" id="{E122C195-7CD7-451F-93BA-FF2AED2DF5F8}"/>
              </a:ext>
            </a:extLst>
          </p:cNvPr>
          <p:cNvSpPr/>
          <p:nvPr/>
        </p:nvSpPr>
        <p:spPr>
          <a:xfrm>
            <a:off x="2091109" y="3267961"/>
            <a:ext cx="1022443" cy="1272236"/>
          </a:xfrm>
          <a:prstGeom prst="roundRect">
            <a:avLst/>
          </a:prstGeom>
          <a:solidFill>
            <a:srgbClr val="00B0F0"/>
          </a:solidFill>
          <a:ln w="19050" cap="flat" cmpd="sng" algn="ctr">
            <a:solidFill>
              <a:schemeClr val="tx1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5991" tIns="35991" rIns="35991" bIns="35991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Move fin</a:t>
            </a:r>
            <a:r>
              <a:rPr lang="en-GB" sz="1100" b="1" i="1" dirty="0">
                <a:solidFill>
                  <a:srgbClr val="FFFF00"/>
                </a:solidFill>
                <a:latin typeface="Calibri" pitchFamily="34" charset="0"/>
              </a:rPr>
              <a:t>al 30% customers to ERCOT </a:t>
            </a:r>
          </a:p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i="1" dirty="0">
                <a:solidFill>
                  <a:srgbClr val="FFFF00"/>
                </a:solidFill>
                <a:latin typeface="Calibri" pitchFamily="34" charset="0"/>
              </a:rPr>
              <a:t>Complete by Dec 11th</a:t>
            </a:r>
          </a:p>
        </p:txBody>
      </p:sp>
      <p:sp>
        <p:nvSpPr>
          <p:cNvPr id="34" name="Right Arrow 33"/>
          <p:cNvSpPr/>
          <p:nvPr/>
        </p:nvSpPr>
        <p:spPr>
          <a:xfrm>
            <a:off x="422031" y="1481946"/>
            <a:ext cx="11224846" cy="453187"/>
          </a:xfrm>
          <a:prstGeom prst="rightArrow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Current LP&amp;L Tariff</a:t>
            </a:r>
          </a:p>
        </p:txBody>
      </p:sp>
      <p:sp>
        <p:nvSpPr>
          <p:cNvPr id="57" name="Right Arrow 56"/>
          <p:cNvSpPr/>
          <p:nvPr/>
        </p:nvSpPr>
        <p:spPr>
          <a:xfrm>
            <a:off x="9630662" y="1647442"/>
            <a:ext cx="2389162" cy="576439"/>
          </a:xfrm>
          <a:prstGeom prst="rightArrow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Delivery Service Tariff</a:t>
            </a:r>
          </a:p>
        </p:txBody>
      </p:sp>
      <p:sp>
        <p:nvSpPr>
          <p:cNvPr id="30" name="Isosceles Triangle 29"/>
          <p:cNvSpPr/>
          <p:nvPr/>
        </p:nvSpPr>
        <p:spPr>
          <a:xfrm rot="10800000">
            <a:off x="2671178" y="1538921"/>
            <a:ext cx="261333" cy="360391"/>
          </a:xfrm>
          <a:prstGeom prst="triangl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Octagon 4">
            <a:extLst>
              <a:ext uri="{FF2B5EF4-FFF2-40B4-BE49-F238E27FC236}">
                <a16:creationId xmlns:a16="http://schemas.microsoft.com/office/drawing/2014/main" id="{0A89105B-C04F-48C5-B230-569FE92C5555}"/>
              </a:ext>
            </a:extLst>
          </p:cNvPr>
          <p:cNvSpPr/>
          <p:nvPr/>
        </p:nvSpPr>
        <p:spPr>
          <a:xfrm>
            <a:off x="8244959" y="1880101"/>
            <a:ext cx="274320" cy="269198"/>
          </a:xfrm>
          <a:prstGeom prst="octagon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ctagon 27">
            <a:extLst>
              <a:ext uri="{FF2B5EF4-FFF2-40B4-BE49-F238E27FC236}">
                <a16:creationId xmlns:a16="http://schemas.microsoft.com/office/drawing/2014/main" id="{F0AC993F-C9EA-49CB-AC8A-AF233C4E423C}"/>
              </a:ext>
            </a:extLst>
          </p:cNvPr>
          <p:cNvSpPr/>
          <p:nvPr/>
        </p:nvSpPr>
        <p:spPr>
          <a:xfrm>
            <a:off x="8234532" y="3267888"/>
            <a:ext cx="274320" cy="269198"/>
          </a:xfrm>
          <a:prstGeom prst="octagon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744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6151</TotalTime>
  <Words>203</Words>
  <Application>Microsoft Office PowerPoint</Application>
  <PresentationFormat>Widescreen</PresentationFormat>
  <Paragraphs>85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Office Theme</vt:lpstr>
      <vt:lpstr>Transition to Retail Competition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MTM Implementation Timeline</dc:title>
  <dc:creator>Debra Ardoline</dc:creator>
  <cp:lastModifiedBy>Michael Winegeart</cp:lastModifiedBy>
  <cp:revision>189</cp:revision>
  <cp:lastPrinted>2023-05-11T14:42:34Z</cp:lastPrinted>
  <dcterms:created xsi:type="dcterms:W3CDTF">2022-07-15T18:18:35Z</dcterms:created>
  <dcterms:modified xsi:type="dcterms:W3CDTF">2023-12-05T20:12:05Z</dcterms:modified>
</cp:coreProperties>
</file>