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73" r:id="rId3"/>
    <p:sldId id="275" r:id="rId4"/>
    <p:sldId id="276" r:id="rId5"/>
    <p:sldId id="277" r:id="rId6"/>
    <p:sldId id="271" r:id="rId7"/>
    <p:sldId id="27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6220EFA-4B2C-4C90-B605-007D44A177AD}" v="15" dt="2023-11-16T19:45:43.98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0013" autoAdjust="0"/>
  </p:normalViewPr>
  <p:slideViewPr>
    <p:cSldViewPr snapToGrid="0">
      <p:cViewPr varScale="1">
        <p:scale>
          <a:sx n="60" d="100"/>
          <a:sy n="60" d="100"/>
        </p:scale>
        <p:origin x="78" y="100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0D1443C-CE44-4172-AB8B-E82421BDF7A4}" type="datetimeFigureOut">
              <a:rPr lang="en-US" smtClean="0"/>
              <a:t>12/1/2023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C0B8DF-3FAF-497E-9097-12EEE8788EF7}" type="slidenum">
              <a:rPr lang="en-US" smtClean="0"/>
              <a:t>‹#›</a:t>
            </a:fld>
            <a:endParaRPr lang="en-US" dirty="0"/>
          </a:p>
        </p:txBody>
      </p:sp>
    </p:spTree>
    <p:extLst>
      <p:ext uri="{BB962C8B-B14F-4D97-AF65-F5344CB8AC3E}">
        <p14:creationId xmlns:p14="http://schemas.microsoft.com/office/powerpoint/2010/main" val="17232473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5C0B8DF-3FAF-497E-9097-12EEE8788EF7}" type="slidenum">
              <a:rPr lang="en-US" smtClean="0"/>
              <a:t>4</a:t>
            </a:fld>
            <a:endParaRPr lang="en-US" dirty="0"/>
          </a:p>
        </p:txBody>
      </p:sp>
    </p:spTree>
    <p:extLst>
      <p:ext uri="{BB962C8B-B14F-4D97-AF65-F5344CB8AC3E}">
        <p14:creationId xmlns:p14="http://schemas.microsoft.com/office/powerpoint/2010/main" val="27597934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5C0B8DF-3FAF-497E-9097-12EEE8788EF7}" type="slidenum">
              <a:rPr lang="en-US" smtClean="0"/>
              <a:t>5</a:t>
            </a:fld>
            <a:endParaRPr lang="en-US" dirty="0"/>
          </a:p>
        </p:txBody>
      </p:sp>
    </p:spTree>
    <p:extLst>
      <p:ext uri="{BB962C8B-B14F-4D97-AF65-F5344CB8AC3E}">
        <p14:creationId xmlns:p14="http://schemas.microsoft.com/office/powerpoint/2010/main" val="13711466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073D0D46-40A3-4597-A497-A5F10193839D}" type="datetimeFigureOut">
              <a:rPr lang="en-US" smtClean="0"/>
              <a:t>12/1/2023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12420024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73D0D46-40A3-4597-A497-A5F10193839D}" type="datetimeFigureOut">
              <a:rPr lang="en-US" smtClean="0"/>
              <a:t>12/1/2023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4822454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73D0D46-40A3-4597-A497-A5F10193839D}" type="datetimeFigureOut">
              <a:rPr lang="en-US" smtClean="0"/>
              <a:t>12/1/2023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2998236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73D0D46-40A3-4597-A497-A5F10193839D}" type="datetimeFigureOut">
              <a:rPr lang="en-US" smtClean="0"/>
              <a:t>12/1/2023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1330181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73D0D46-40A3-4597-A497-A5F10193839D}" type="datetimeFigureOut">
              <a:rPr lang="en-US" smtClean="0"/>
              <a:t>12/1/2023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11851853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73D0D46-40A3-4597-A497-A5F10193839D}" type="datetimeFigureOut">
              <a:rPr lang="en-US" smtClean="0"/>
              <a:t>12/1/2023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886432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73D0D46-40A3-4597-A497-A5F10193839D}" type="datetimeFigureOut">
              <a:rPr lang="en-US" smtClean="0"/>
              <a:t>12/1/2023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3791342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73D0D46-40A3-4597-A497-A5F10193839D}" type="datetimeFigureOut">
              <a:rPr lang="en-US" smtClean="0"/>
              <a:t>12/1/2023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1815477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3D0D46-40A3-4597-A497-A5F10193839D}" type="datetimeFigureOut">
              <a:rPr lang="en-US" smtClean="0"/>
              <a:t>12/1/2023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6210483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73D0D46-40A3-4597-A497-A5F10193839D}" type="datetimeFigureOut">
              <a:rPr lang="en-US" smtClean="0"/>
              <a:t>12/1/2023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2226504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73D0D46-40A3-4597-A497-A5F10193839D}" type="datetimeFigureOut">
              <a:rPr lang="en-US" smtClean="0"/>
              <a:t>12/1/2023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4250567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3D0D46-40A3-4597-A497-A5F10193839D}" type="datetimeFigureOut">
              <a:rPr lang="en-US" smtClean="0"/>
              <a:t>12/1/2023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80FE78-2EBE-4BD9-AA1E-946C24E9D4C8}" type="slidenum">
              <a:rPr lang="en-US" smtClean="0"/>
              <a:t>‹#›</a:t>
            </a:fld>
            <a:endParaRPr lang="en-US" dirty="0"/>
          </a:p>
        </p:txBody>
      </p:sp>
    </p:spTree>
    <p:extLst>
      <p:ext uri="{BB962C8B-B14F-4D97-AF65-F5344CB8AC3E}">
        <p14:creationId xmlns:p14="http://schemas.microsoft.com/office/powerpoint/2010/main" val="4629677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nerc.com/news/Headlines%20DL/2023-2024%20WRA%20Announcement_Nov_8_2023%20final.pdf" TargetMode="External"/><Relationship Id="rId2" Type="http://schemas.openxmlformats.org/officeDocument/2006/relationships/hyperlink" Target="https://www.texasre.org/" TargetMode="External"/><Relationship Id="rId1" Type="http://schemas.openxmlformats.org/officeDocument/2006/relationships/slideLayout" Target="../slideLayouts/slideLayout2.xml"/><Relationship Id="rId5" Type="http://schemas.openxmlformats.org/officeDocument/2006/relationships/hyperlink" Target="https://www.ferc.gov/news-events/news/decisions-notices/10192023-10192023" TargetMode="External"/><Relationship Id="rId4" Type="http://schemas.openxmlformats.org/officeDocument/2006/relationships/hyperlink" Target="https://www.ferc.gov/news-events/news/ferc-nerc-release-final-report-lessons-winter-storm-elliott"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Operations Working Group	</a:t>
            </a:r>
          </a:p>
        </p:txBody>
      </p:sp>
      <p:sp>
        <p:nvSpPr>
          <p:cNvPr id="3" name="Subtitle 2"/>
          <p:cNvSpPr>
            <a:spLocks noGrp="1"/>
          </p:cNvSpPr>
          <p:nvPr>
            <p:ph type="subTitle" idx="1"/>
          </p:nvPr>
        </p:nvSpPr>
        <p:spPr>
          <a:xfrm>
            <a:off x="1494503" y="3611870"/>
            <a:ext cx="9144000" cy="1655762"/>
          </a:xfrm>
        </p:spPr>
        <p:txBody>
          <a:bodyPr>
            <a:normAutofit lnSpcReduction="10000"/>
          </a:bodyPr>
          <a:lstStyle/>
          <a:p>
            <a:r>
              <a:rPr lang="en-US" dirty="0"/>
              <a:t>Chair- Rickey Floyd</a:t>
            </a:r>
          </a:p>
          <a:p>
            <a:r>
              <a:rPr lang="en-US" dirty="0"/>
              <a:t>Vice-Chair- Theresa Noyes</a:t>
            </a:r>
          </a:p>
          <a:p>
            <a:r>
              <a:rPr lang="en-US" dirty="0"/>
              <a:t>HITE List Sub-Chair – Pushkar Chhajed</a:t>
            </a:r>
          </a:p>
          <a:p>
            <a:r>
              <a:rPr lang="en-US" dirty="0"/>
              <a:t>11/16/2023</a:t>
            </a:r>
          </a:p>
        </p:txBody>
      </p:sp>
    </p:spTree>
    <p:extLst>
      <p:ext uri="{BB962C8B-B14F-4D97-AF65-F5344CB8AC3E}">
        <p14:creationId xmlns:p14="http://schemas.microsoft.com/office/powerpoint/2010/main" val="7435655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ERCOT Updates and System Operation Report</a:t>
            </a:r>
          </a:p>
        </p:txBody>
      </p:sp>
      <p:sp>
        <p:nvSpPr>
          <p:cNvPr id="3" name="Content Placeholder 2"/>
          <p:cNvSpPr>
            <a:spLocks noGrp="1"/>
          </p:cNvSpPr>
          <p:nvPr>
            <p:ph idx="1"/>
          </p:nvPr>
        </p:nvSpPr>
        <p:spPr/>
        <p:txBody>
          <a:bodyPr>
            <a:normAutofit/>
          </a:bodyPr>
          <a:lstStyle/>
          <a:p>
            <a:r>
              <a:rPr lang="en-US" dirty="0"/>
              <a:t>Unofficial Peaks Reported by ERCOT</a:t>
            </a:r>
          </a:p>
          <a:p>
            <a:r>
              <a:rPr lang="en-US" dirty="0"/>
              <a:t>October 4, new Peak Demand – 71,181 MW</a:t>
            </a:r>
          </a:p>
          <a:p>
            <a:r>
              <a:rPr lang="en-US" dirty="0"/>
              <a:t>October 16, Solar Generation – 13,811 MW/31.35%</a:t>
            </a:r>
          </a:p>
        </p:txBody>
      </p:sp>
    </p:spTree>
    <p:extLst>
      <p:ext uri="{BB962C8B-B14F-4D97-AF65-F5344CB8AC3E}">
        <p14:creationId xmlns:p14="http://schemas.microsoft.com/office/powerpoint/2010/main" val="3983845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Texas Reliability Entity Report</a:t>
            </a:r>
          </a:p>
        </p:txBody>
      </p:sp>
      <p:sp>
        <p:nvSpPr>
          <p:cNvPr id="3" name="Content Placeholder 2"/>
          <p:cNvSpPr>
            <a:spLocks noGrp="1"/>
          </p:cNvSpPr>
          <p:nvPr>
            <p:ph idx="1"/>
          </p:nvPr>
        </p:nvSpPr>
        <p:spPr/>
        <p:txBody>
          <a:bodyPr>
            <a:normAutofit lnSpcReduction="10000"/>
          </a:bodyPr>
          <a:lstStyle/>
          <a:p>
            <a:r>
              <a:rPr lang="en-US" dirty="0">
                <a:hlinkClick r:id="rId2"/>
              </a:rPr>
              <a:t>TRE</a:t>
            </a:r>
            <a:r>
              <a:rPr lang="en-US" dirty="0"/>
              <a:t> provided an update on upcoming events and discussions</a:t>
            </a:r>
          </a:p>
          <a:p>
            <a:pPr marL="457200" lvl="1">
              <a:spcBef>
                <a:spcPts val="0"/>
              </a:spcBef>
            </a:pPr>
            <a:r>
              <a:rPr lang="en-US" sz="2000" dirty="0">
                <a:effectLst/>
                <a:latin typeface="Calibri" panose="020F0502020204030204" pitchFamily="34" charset="0"/>
                <a:ea typeface="Calibri" panose="020F0502020204030204" pitchFamily="34" charset="0"/>
              </a:rPr>
              <a:t>12/13 Quarterly TRE Board and MRC meeting</a:t>
            </a:r>
          </a:p>
          <a:p>
            <a:r>
              <a:rPr lang="en-US" dirty="0"/>
              <a:t>NERC Standards: Cold Weather Standard</a:t>
            </a:r>
          </a:p>
          <a:p>
            <a:pPr lvl="1"/>
            <a:r>
              <a:rPr lang="en-US" dirty="0"/>
              <a:t>Updates underway. Please share feedback or comments through standard submission process. 2023-2024 </a:t>
            </a:r>
            <a:r>
              <a:rPr lang="en-US" dirty="0">
                <a:hlinkClick r:id="rId3"/>
              </a:rPr>
              <a:t>overview</a:t>
            </a:r>
            <a:r>
              <a:rPr lang="en-US" dirty="0"/>
              <a:t>.</a:t>
            </a:r>
          </a:p>
          <a:p>
            <a:r>
              <a:rPr lang="en-US" dirty="0"/>
              <a:t>11/6 FERC &amp; NERC released </a:t>
            </a:r>
            <a:r>
              <a:rPr lang="en-US" dirty="0">
                <a:hlinkClick r:id="rId4"/>
              </a:rPr>
              <a:t>full findings</a:t>
            </a:r>
            <a:r>
              <a:rPr lang="en-US" dirty="0"/>
              <a:t> for Winter Storm Elliott</a:t>
            </a:r>
          </a:p>
          <a:p>
            <a:pPr lvl="1"/>
            <a:r>
              <a:rPr lang="en-US" dirty="0"/>
              <a:t>FERC representative will present findings and recommendations to the December TRE Board of Directors   </a:t>
            </a:r>
          </a:p>
          <a:p>
            <a:r>
              <a:rPr lang="en-US" dirty="0">
                <a:hlinkClick r:id="rId5"/>
              </a:rPr>
              <a:t>FERC Order No. 901</a:t>
            </a:r>
            <a:r>
              <a:rPr lang="en-US" dirty="0"/>
              <a:t> directs NERC to develop new or modified Reliability Standards addressing risks associated with IBRs. </a:t>
            </a:r>
          </a:p>
          <a:p>
            <a:r>
              <a:rPr lang="en-US" dirty="0"/>
              <a:t>TRE, NERC and FERC Websites have more details</a:t>
            </a:r>
          </a:p>
          <a:p>
            <a:pPr marL="457200" lvl="1" indent="0">
              <a:buNone/>
            </a:pPr>
            <a:endParaRPr lang="en-US" dirty="0"/>
          </a:p>
          <a:p>
            <a:pPr marL="457200" lvl="1" indent="0">
              <a:buNone/>
            </a:pPr>
            <a:endParaRPr lang="en-US" dirty="0"/>
          </a:p>
        </p:txBody>
      </p:sp>
    </p:spTree>
    <p:extLst>
      <p:ext uri="{BB962C8B-B14F-4D97-AF65-F5344CB8AC3E}">
        <p14:creationId xmlns:p14="http://schemas.microsoft.com/office/powerpoint/2010/main" val="33665392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BB829-9057-41D5-9389-6CCE4C4E0422}"/>
              </a:ext>
            </a:extLst>
          </p:cNvPr>
          <p:cNvSpPr>
            <a:spLocks noGrp="1"/>
          </p:cNvSpPr>
          <p:nvPr>
            <p:ph type="title"/>
          </p:nvPr>
        </p:nvSpPr>
        <p:spPr/>
        <p:txBody>
          <a:bodyPr/>
          <a:lstStyle/>
          <a:p>
            <a:r>
              <a:rPr lang="en-US" dirty="0"/>
              <a:t>NPRR 1070 - </a:t>
            </a:r>
            <a:r>
              <a:rPr lang="en-US" sz="4400" dirty="0">
                <a:effectLst/>
              </a:rPr>
              <a:t>Planning Criteria for GTC Exit Solutions</a:t>
            </a:r>
            <a:endParaRPr lang="en-US" dirty="0"/>
          </a:p>
        </p:txBody>
      </p:sp>
      <p:sp>
        <p:nvSpPr>
          <p:cNvPr id="6" name="Content Placeholder 5">
            <a:extLst>
              <a:ext uri="{FF2B5EF4-FFF2-40B4-BE49-F238E27FC236}">
                <a16:creationId xmlns:a16="http://schemas.microsoft.com/office/drawing/2014/main" id="{6A1F668E-F004-4A4C-BB88-2F7D46A965AC}"/>
              </a:ext>
            </a:extLst>
          </p:cNvPr>
          <p:cNvSpPr>
            <a:spLocks noGrp="1"/>
          </p:cNvSpPr>
          <p:nvPr>
            <p:ph idx="1"/>
          </p:nvPr>
        </p:nvSpPr>
        <p:spPr/>
        <p:txBody>
          <a:bodyPr/>
          <a:lstStyle/>
          <a:p>
            <a:r>
              <a:rPr lang="en-US" dirty="0"/>
              <a:t>Remains Tabled, no update.</a:t>
            </a:r>
          </a:p>
        </p:txBody>
      </p:sp>
    </p:spTree>
    <p:extLst>
      <p:ext uri="{BB962C8B-B14F-4D97-AF65-F5344CB8AC3E}">
        <p14:creationId xmlns:p14="http://schemas.microsoft.com/office/powerpoint/2010/main" val="7352066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BB829-9057-41D5-9389-6CCE4C4E0422}"/>
              </a:ext>
            </a:extLst>
          </p:cNvPr>
          <p:cNvSpPr>
            <a:spLocks noGrp="1"/>
          </p:cNvSpPr>
          <p:nvPr>
            <p:ph type="title"/>
          </p:nvPr>
        </p:nvSpPr>
        <p:spPr/>
        <p:txBody>
          <a:bodyPr/>
          <a:lstStyle/>
          <a:p>
            <a:r>
              <a:rPr lang="en-US" dirty="0"/>
              <a:t>NPRR 1198 and NOGRR258 - </a:t>
            </a:r>
            <a:r>
              <a:rPr lang="en-US" sz="4400" dirty="0">
                <a:effectLst/>
              </a:rPr>
              <a:t>Congestion Mitigation Using Topology Reconfigurations</a:t>
            </a:r>
            <a:r>
              <a:rPr lang="en-US" dirty="0"/>
              <a:t> </a:t>
            </a:r>
          </a:p>
        </p:txBody>
      </p:sp>
      <p:sp>
        <p:nvSpPr>
          <p:cNvPr id="6" name="Content Placeholder 5">
            <a:extLst>
              <a:ext uri="{FF2B5EF4-FFF2-40B4-BE49-F238E27FC236}">
                <a16:creationId xmlns:a16="http://schemas.microsoft.com/office/drawing/2014/main" id="{6A1F668E-F004-4A4C-BB88-2F7D46A965AC}"/>
              </a:ext>
            </a:extLst>
          </p:cNvPr>
          <p:cNvSpPr>
            <a:spLocks noGrp="1"/>
          </p:cNvSpPr>
          <p:nvPr>
            <p:ph idx="1"/>
          </p:nvPr>
        </p:nvSpPr>
        <p:spPr>
          <a:xfrm>
            <a:off x="838200" y="1825625"/>
            <a:ext cx="10515600" cy="4667250"/>
          </a:xfrm>
        </p:spPr>
        <p:txBody>
          <a:bodyPr>
            <a:normAutofit fontScale="85000" lnSpcReduction="20000"/>
          </a:bodyPr>
          <a:lstStyle/>
          <a:p>
            <a:r>
              <a:rPr lang="en-US" dirty="0"/>
              <a:t>Alexandra Miller provided update of most recent changes to OWG</a:t>
            </a:r>
          </a:p>
          <a:p>
            <a:r>
              <a:rPr lang="en-US" dirty="0"/>
              <a:t>PRS referred NPRR 1198 to WMS/CMWG to discuss transparency issues</a:t>
            </a:r>
          </a:p>
          <a:p>
            <a:r>
              <a:rPr lang="en-US" dirty="0"/>
              <a:t>NDSWG requests incorporated to limit equipment impacts. Specifically, “circuit breakers” at up to two substations vs. “transmission equipment.”  </a:t>
            </a:r>
          </a:p>
          <a:p>
            <a:r>
              <a:rPr lang="en-US" dirty="0"/>
              <a:t>OWG discussed and raised various questions concerning the proposed NOGRR</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en-US" dirty="0"/>
              <a:t>Background: Adds EAPs/RAPs to be defined in Network Operations Model. NOMCRR submits changes to the network model. All change requests submitted to ERCOT for review and approval. ERCOT will gather input from TSPs and REs that own transmission facilities. </a:t>
            </a:r>
          </a:p>
          <a:p>
            <a:pPr lvl="1"/>
            <a:r>
              <a:rPr lang="en-US" dirty="0"/>
              <a:t>ERCOT will post market notices for all considerations, allowing a 30 business days comment period. Comment period is being actively discussed. </a:t>
            </a:r>
          </a:p>
          <a:p>
            <a:pPr lvl="1"/>
            <a:r>
              <a:rPr lang="en-US" dirty="0"/>
              <a:t>EAP approval must have buy-in from all impacted parties before approval (ERCOT, TOs, REs). Any RE who would experience negatively affected operations can veto.</a:t>
            </a:r>
          </a:p>
          <a:p>
            <a:pPr lvl="1"/>
            <a:r>
              <a:rPr lang="en-US" dirty="0"/>
              <a:t>MPs requested ERCOT Outage Coordination present their process and answer questions at next OWG on 12/21. Several questions arose re: how ERCOT Outage Coordination will identify outage conflicts with EAPs, and what the process will be to request restoration of the EAP to allow an outage to move forward.</a:t>
            </a:r>
          </a:p>
          <a:p>
            <a:pPr lvl="1"/>
            <a:r>
              <a:rPr lang="en-US" dirty="0"/>
              <a:t>MPs requested more time to submit comments </a:t>
            </a:r>
          </a:p>
          <a:p>
            <a:pPr marL="457200" lvl="1" indent="0">
              <a:buNone/>
            </a:pPr>
            <a:endParaRPr lang="en-US" dirty="0"/>
          </a:p>
          <a:p>
            <a:pPr lvl="1"/>
            <a:endParaRPr lang="en-US" dirty="0"/>
          </a:p>
        </p:txBody>
      </p:sp>
    </p:spTree>
    <p:extLst>
      <p:ext uri="{BB962C8B-B14F-4D97-AF65-F5344CB8AC3E}">
        <p14:creationId xmlns:p14="http://schemas.microsoft.com/office/powerpoint/2010/main" val="28601798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OTWG Update</a:t>
            </a:r>
          </a:p>
        </p:txBody>
      </p:sp>
      <p:sp>
        <p:nvSpPr>
          <p:cNvPr id="3" name="Content Placeholder 2"/>
          <p:cNvSpPr>
            <a:spLocks noGrp="1"/>
          </p:cNvSpPr>
          <p:nvPr>
            <p:ph idx="1"/>
          </p:nvPr>
        </p:nvSpPr>
        <p:spPr/>
        <p:txBody>
          <a:bodyPr/>
          <a:lstStyle/>
          <a:p>
            <a:r>
              <a:rPr lang="en-US" dirty="0"/>
              <a:t>12/7 Winter Load Shed Workshop. ERCOT Market Notice includes agenda.</a:t>
            </a:r>
          </a:p>
          <a:p>
            <a:r>
              <a:rPr lang="en-US" dirty="0"/>
              <a:t>On-site ERCOT 2024 Blackstart and Restoration training tentatively scheduled for 10/14 - 11/21 and will use Grid Geo.</a:t>
            </a:r>
          </a:p>
          <a:p>
            <a:r>
              <a:rPr lang="en-US" dirty="0"/>
              <a:t>On-site ERCOT Regional Operating Training tentatively scheduled for 3/18 – 4/25. Each training cycle will have a pilot session. Detail to follow. </a:t>
            </a:r>
          </a:p>
          <a:p>
            <a:r>
              <a:rPr lang="en-US" dirty="0"/>
              <a:t>All Market Notices will provide information on registration, dates, and agendas. </a:t>
            </a:r>
          </a:p>
        </p:txBody>
      </p:sp>
    </p:spTree>
    <p:extLst>
      <p:ext uri="{BB962C8B-B14F-4D97-AF65-F5344CB8AC3E}">
        <p14:creationId xmlns:p14="http://schemas.microsoft.com/office/powerpoint/2010/main" val="38543565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Business</a:t>
            </a:r>
          </a:p>
        </p:txBody>
      </p:sp>
      <p:sp>
        <p:nvSpPr>
          <p:cNvPr id="3" name="Content Placeholder 2"/>
          <p:cNvSpPr>
            <a:spLocks noGrp="1"/>
          </p:cNvSpPr>
          <p:nvPr>
            <p:ph idx="1"/>
          </p:nvPr>
        </p:nvSpPr>
        <p:spPr/>
        <p:txBody>
          <a:bodyPr/>
          <a:lstStyle/>
          <a:p>
            <a:r>
              <a:rPr lang="en-US" dirty="0"/>
              <a:t>ERCOT’s Stephen Solis reminded OWG that generators with voltage control issues have been submitted to the ERCOT Reliability Monitor, who is working with PUC to address twenty worse performers re: voltage control. </a:t>
            </a:r>
          </a:p>
          <a:p>
            <a:r>
              <a:rPr lang="en-US"/>
              <a:t>Details </a:t>
            </a:r>
            <a:r>
              <a:rPr lang="en-US" dirty="0"/>
              <a:t>in future meetings re: recent event in the valley.</a:t>
            </a:r>
          </a:p>
          <a:p>
            <a:r>
              <a:rPr lang="en-US" dirty="0"/>
              <a:t>Working on future parameters re: IBR ride-through requirements.  </a:t>
            </a:r>
          </a:p>
        </p:txBody>
      </p:sp>
    </p:spTree>
    <p:extLst>
      <p:ext uri="{BB962C8B-B14F-4D97-AF65-F5344CB8AC3E}">
        <p14:creationId xmlns:p14="http://schemas.microsoft.com/office/powerpoint/2010/main" val="4284036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2667</TotalTime>
  <Words>518</Words>
  <Application>Microsoft Office PowerPoint</Application>
  <PresentationFormat>Widescreen</PresentationFormat>
  <Paragraphs>41</Paragraphs>
  <Slides>7</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Operations Working Group </vt:lpstr>
      <vt:lpstr>ERCOT Updates and System Operation Report</vt:lpstr>
      <vt:lpstr>Texas Reliability Entity Report</vt:lpstr>
      <vt:lpstr>NPRR 1070 - Planning Criteria for GTC Exit Solutions</vt:lpstr>
      <vt:lpstr>NPRR 1198 and NOGRR258 - Congestion Mitigation Using Topology Reconfigurations </vt:lpstr>
      <vt:lpstr>OTWG Update</vt:lpstr>
      <vt:lpstr>Other Business</vt:lpstr>
    </vt:vector>
  </TitlesOfParts>
  <Company>Garland Power &amp; Light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Operations Working Group</dc:title>
  <dc:creator>Floyd</dc:creator>
  <cp:lastModifiedBy>Floyd, Rickey</cp:lastModifiedBy>
  <cp:revision>25</cp:revision>
  <dcterms:created xsi:type="dcterms:W3CDTF">2017-05-03T20:12:06Z</dcterms:created>
  <dcterms:modified xsi:type="dcterms:W3CDTF">2023-12-01T13:30:44Z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722B413E-14ED-44AB-BA37-C0F7103B7B0E</vt:lpwstr>
  </property>
  <property fmtid="{D5CDD505-2E9C-101B-9397-08002B2CF9AE}" pid="3" name="ArticulatePath">
    <vt:lpwstr>Presentation1</vt:lpwstr>
  </property>
</Properties>
</file>