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5"/>
  </p:notesMasterIdLst>
  <p:handoutMasterIdLst>
    <p:handoutMasterId r:id="rId26"/>
  </p:handoutMasterIdLst>
  <p:sldIdLst>
    <p:sldId id="260" r:id="rId7"/>
    <p:sldId id="284" r:id="rId8"/>
    <p:sldId id="261" r:id="rId9"/>
    <p:sldId id="294" r:id="rId10"/>
    <p:sldId id="296" r:id="rId11"/>
    <p:sldId id="262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7" r:id="rId21"/>
    <p:sldId id="298" r:id="rId22"/>
    <p:sldId id="303" r:id="rId23"/>
    <p:sldId id="307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2492" autoAdjust="0"/>
  </p:normalViewPr>
  <p:slideViewPr>
    <p:cSldViewPr snapToGrid="0" snapToObjects="1">
      <p:cViewPr varScale="1">
        <p:scale>
          <a:sx n="55" d="100"/>
          <a:sy n="55" d="100"/>
        </p:scale>
        <p:origin x="1564" y="7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808" y="5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2,592,963</a:t>
            </a:r>
            <a:r>
              <a:rPr lang="en-US" sz="1800" b="1" dirty="0"/>
              <a:t> </a:t>
            </a:r>
            <a:r>
              <a:rPr lang="en-US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 MWh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/>
                </a:solidFill>
              </a:rPr>
              <a:t>7.28</a:t>
            </a:r>
            <a:r>
              <a:rPr lang="en-US" sz="2800" b="1" i="0" u="none" strike="noStrike" dirty="0">
                <a:effectLst/>
                <a:latin typeface="Arial" panose="020B0604020202020204" pitchFamily="34" charset="0"/>
              </a:rPr>
              <a:t>% 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of total </a:t>
            </a:r>
          </a:p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energy was provided by solar generation, which is highest solar  penetration level so far.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Minimum Inertia</a:t>
            </a:r>
            <a:r>
              <a:rPr lang="en-US" sz="1600" baseline="0" dirty="0"/>
              <a:t> = 183,022</a:t>
            </a:r>
            <a:r>
              <a:rPr lang="en-US" sz="1600" dirty="0"/>
              <a:t> </a:t>
            </a:r>
            <a:r>
              <a:rPr lang="en-US" sz="1600" baseline="0" dirty="0"/>
              <a:t> MW*s on 10/18/2023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Mean: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227,814</a:t>
            </a:r>
            <a:r>
              <a:rPr lang="en-US" sz="3200" dirty="0"/>
              <a:t> </a:t>
            </a:r>
            <a:r>
              <a:rPr lang="en-US" sz="2000" b="1" baseline="0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Max: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284,485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MW*s</a:t>
            </a:r>
            <a:r>
              <a:rPr lang="en-US" sz="2000" b="1" baseline="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on October 5th</a:t>
            </a:r>
            <a:endParaRPr lang="en-US" sz="20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Min: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183,022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r>
              <a:rPr lang="en-US" sz="2000" b="1" baseline="0" dirty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chemeClr val="accent2"/>
                </a:solidFill>
              </a:rPr>
              <a:t>on October 18th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14.60 </a:t>
            </a:r>
            <a:r>
              <a:rPr lang="en-US" sz="1200" dirty="0" err="1"/>
              <a:t>mHz</a:t>
            </a:r>
            <a:r>
              <a:rPr lang="en-US" sz="1200" dirty="0"/>
              <a:t> on avg for October 2023</a:t>
            </a:r>
            <a:endParaRPr lang="en-US" sz="12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35,628,256 </a:t>
            </a:r>
            <a:r>
              <a:rPr lang="en-US" sz="1800" dirty="0"/>
              <a:t> 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8,770,987</a:t>
            </a:r>
            <a:r>
              <a:rPr lang="en-US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 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7200" b="1" dirty="0">
                <a:solidFill>
                  <a:schemeClr val="accent2"/>
                </a:solidFill>
              </a:rPr>
              <a:t>24.62</a:t>
            </a:r>
            <a:r>
              <a:rPr lang="en-US" sz="7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%</a:t>
            </a:r>
            <a:endParaRPr lang="en-US" sz="7200" b="1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4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12/07/23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Vacant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December 7</a:t>
              </a:r>
              <a:r>
                <a:rPr lang="en-US" baseline="30000" dirty="0"/>
                <a:t>th</a:t>
              </a:r>
              <a:r>
                <a:rPr lang="en-US" dirty="0"/>
                <a:t>, 2023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6A3FD-EFBA-E24E-EE60-B3BB2EAC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037" y="758720"/>
            <a:ext cx="7129924" cy="51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EFBF1-F659-56A6-13D7-063AD3377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3215" y="790213"/>
            <a:ext cx="6917569" cy="502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71A55-1964-1B3D-DA2F-9EB9778A8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5360" y="909062"/>
            <a:ext cx="6935537" cy="50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9D7BE-A374-5579-FE30-E795A4806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3477" y="786155"/>
            <a:ext cx="6977044" cy="507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4D385-3D27-955C-FD91-A00247C13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0252" y="773962"/>
            <a:ext cx="7063494" cy="51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C4AF8-43C9-F3B1-A36C-91EE36145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84123" y="786155"/>
            <a:ext cx="6775753" cy="49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21F78-F783-7648-72A8-BF6F4F0F5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4860" y="762017"/>
            <a:ext cx="7074278" cy="51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3184-34A0-AAA8-59D2-C062B8D0A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0943" y="717253"/>
            <a:ext cx="7102113" cy="51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ERCOT Inertia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C383E-7FC1-714A-1E72-5208FFA0F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19" y="560583"/>
            <a:ext cx="8276717" cy="54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Meeting Minutes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0 FME in the month of October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kern="0" dirty="0"/>
              <a:t>PDCWG Meeting 11/15/2023</a:t>
            </a:r>
            <a:r>
              <a:rPr lang="en-US" sz="2000" kern="0" dirty="0"/>
              <a:t>	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2024 Leadership PDCWG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ERCOT Analysis of Disturbances/Frequency Events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ERCOT Frequency Control Metrics and Regulation Reports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TRE Report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497077"/>
            <a:ext cx="8086021" cy="1565637"/>
          </a:xfrm>
        </p:spPr>
        <p:txBody>
          <a:bodyPr>
            <a:normAutofit/>
          </a:bodyPr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463 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59E7-5CE3-C1B1-DED1-325D3FE5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29991" y="772844"/>
            <a:ext cx="7064393" cy="51313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5784988" y="426575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1298.68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57" y="3249431"/>
            <a:ext cx="7772400" cy="1362075"/>
          </a:xfrm>
        </p:spPr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2023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43C5BF-F20E-1652-61F2-5821C95CD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72" y="743479"/>
            <a:ext cx="7159056" cy="520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1894DD-ADBC-943D-B166-0FBE8C732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8832" y="890606"/>
            <a:ext cx="6986335" cy="50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16027</TotalTime>
  <Words>347</Words>
  <Application>Microsoft Office PowerPoint</Application>
  <PresentationFormat>On-screen Show (4:3)</PresentationFormat>
  <Paragraphs>74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Meeting Minutes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825</cp:revision>
  <cp:lastPrinted>2021-08-03T14:43:19Z</cp:lastPrinted>
  <dcterms:created xsi:type="dcterms:W3CDTF">2010-04-12T23:12:02Z</dcterms:created>
  <dcterms:modified xsi:type="dcterms:W3CDTF">2023-12-01T15:39:28Z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