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35" r:id="rId2"/>
    <p:sldId id="1134" r:id="rId3"/>
    <p:sldId id="1136" r:id="rId4"/>
    <p:sldId id="1142" r:id="rId5"/>
    <p:sldId id="1131" r:id="rId6"/>
    <p:sldId id="1143" r:id="rId7"/>
    <p:sldId id="1144" r:id="rId8"/>
    <p:sldId id="256" r:id="rId9"/>
    <p:sldId id="1132" r:id="rId10"/>
    <p:sldId id="1133" r:id="rId11"/>
    <p:sldId id="114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Credit Finance Sub Group update to the Technical Advisory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15 November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Loretto Martin, NRG,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3115-A32D-4B9A-B2FF-012E9627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3166" cy="1325563"/>
          </a:xfrm>
        </p:spPr>
        <p:txBody>
          <a:bodyPr/>
          <a:lstStyle/>
          <a:p>
            <a:pPr algn="ctr"/>
            <a:r>
              <a:rPr lang="en-US" sz="4400" dirty="0">
                <a:cs typeface="Times New Roman" panose="02020603050405020304" pitchFamily="18" charset="0"/>
              </a:rPr>
              <a:t>Discretionary Collateral </a:t>
            </a:r>
            <a:r>
              <a:rPr lang="en-US" dirty="0">
                <a:cs typeface="Times New Roman" panose="02020603050405020304" pitchFamily="18" charset="0"/>
              </a:rPr>
              <a:t>Sept-Oct </a:t>
            </a:r>
            <a:r>
              <a:rPr lang="en-US" sz="4400" dirty="0">
                <a:cs typeface="Times New Roman" panose="02020603050405020304" pitchFamily="18" charset="0"/>
              </a:rPr>
              <a:t>2023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20A82D-78F5-ECA7-CBD9-85645139D0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1278" y="1825625"/>
            <a:ext cx="758944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8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General Update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557888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3200" dirty="0"/>
              <a:t>15 November CFSG meeting</a:t>
            </a:r>
            <a:endParaRPr lang="en-US" sz="32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Voting matters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Operational NPRR’s without credit impacts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Discussion items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new invoice report, and NPRR on bank qualifications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EAL Change Proposals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Letter of Credit Concentration limits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Regular credit exposure updates</a:t>
            </a:r>
          </a:p>
        </p:txBody>
      </p:sp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362-1899-4EC3-9D1B-D87355DB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NPRR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42D8-46C5-494A-A41B-18E9D3AF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NPRR1204, Considerations of State of Charge with Real-Time Co-Optimization Implementation – URGENT NPRR1181, Submission of Seasonal Coal and Lignite Inventory Declaration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Credit Staff and CFSG have reviewed NPRR1204 and do not believe that it requires changes to credit monitoring activity or the calculation of liability</a:t>
            </a:r>
          </a:p>
        </p:txBody>
      </p:sp>
    </p:spTree>
    <p:extLst>
      <p:ext uri="{BB962C8B-B14F-4D97-AF65-F5344CB8AC3E}">
        <p14:creationId xmlns:p14="http://schemas.microsoft.com/office/powerpoint/2010/main" val="236093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Update on Invoice Report from NRG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73" y="1451295"/>
            <a:ext cx="10515600" cy="5173501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/>
              <a:t>This Nodal Protocol Revision Request (NPRR) creates a new daily report which lists the ERCOT Invoices issued for the current day and day prior at a Counter-Party level.</a:t>
            </a:r>
          </a:p>
          <a:p>
            <a:r>
              <a:rPr lang="en-US" sz="3600" dirty="0"/>
              <a:t>The Credit Finance Sub Group (CFSG) provided feedback to ERCOT that it is cumbersome for Counter-Parties to monitor the posting of Invoices that are posted at infrequent intervals (e.g. quarterly).  </a:t>
            </a:r>
          </a:p>
          <a:p>
            <a:r>
              <a:rPr lang="en-US" sz="3600" dirty="0"/>
              <a:t>ERCOT has observed this difficulty, noticing Qualified Scheduling Entities (QSEs) with a history of timely paying Settlement Invoices missing payment timelines for Wide Area Network (WAN) and Electric Reliability Organization (ERO) Invoices.  </a:t>
            </a:r>
          </a:p>
          <a:p>
            <a:r>
              <a:rPr lang="en-US" sz="3600" dirty="0"/>
              <a:t>This NPRR creates a daily report that lists the Invoices issued to all the QSEs and Congestion Revenue Right (CRR) Account Holders represented by the Counter-Party </a:t>
            </a:r>
            <a:r>
              <a:rPr lang="en-US" sz="3600" b="1" u="sng" dirty="0">
                <a:highlight>
                  <a:srgbClr val="FFFF00"/>
                </a:highlight>
              </a:rPr>
              <a:t>for the current day and the prior day</a:t>
            </a:r>
            <a:r>
              <a:rPr lang="en-US" sz="3600" dirty="0"/>
              <a:t>.  </a:t>
            </a:r>
          </a:p>
          <a:p>
            <a:r>
              <a:rPr lang="en-US" sz="3600" dirty="0"/>
              <a:t>This report can be used by Counter-Parties to ensure they are aware of all Invoices posted, which helps assure timely payment.  This also has the benefit of decreased administrative burden on ERCOT to manage late payments.</a:t>
            </a:r>
          </a:p>
          <a:p>
            <a:r>
              <a:rPr lang="en-US" sz="3600" dirty="0"/>
              <a:t>Next step: to PRS for December meeting</a:t>
            </a:r>
          </a:p>
        </p:txBody>
      </p:sp>
    </p:spTree>
    <p:extLst>
      <p:ext uri="{BB962C8B-B14F-4D97-AF65-F5344CB8AC3E}">
        <p14:creationId xmlns:p14="http://schemas.microsoft.com/office/powerpoint/2010/main" val="285058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53AD-A990-47D8-8BD8-632A72F9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EAL Changes and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3D59-45A9-4A06-8AF4-363FF7BC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625000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 and Rainbow requested changes to the Estimated Aggregate Liability report that represents parameters defining the CP’s collateral obligation to ERCOT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expressed desire to have settlement from RT and DA combined in the calculation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forward adjustment factors apply separately to DA and RT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lookback period designed to protect against default mass transition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Varies but can reflect up to 40 days of invoices and financial market activity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Forward Adjustment Factors (FAFs), ratios of future and past prices scaling invoices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CFSG will continue to review EAL calculation methodology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Credit team is evaluating four scenarios and presenting these to CFSG in detail.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2 involves applying Forward Adjustment Factors against Real Time Liability and removing the “Max” function from the 40 day lookback period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3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involves CP-level customized Forward Adjustment Factors based on a ratio of forward and settled prices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Waiting for scenarios 1 and 4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8837A-E472-492F-A124-69467B5C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7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F0DE-2298-9E3B-6918-51394450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Letter of Credit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30102-83E1-9A03-2706-E24CCE286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has issuer LC max limits of $750 million per issuer with </a:t>
            </a:r>
            <a:r>
              <a:rPr lang="en-US" dirty="0" err="1"/>
              <a:t>sublimits</a:t>
            </a:r>
            <a:r>
              <a:rPr lang="en-US" dirty="0"/>
              <a:t> based on ratings</a:t>
            </a:r>
          </a:p>
          <a:p>
            <a:r>
              <a:rPr lang="en-US" dirty="0"/>
              <a:t>Once limit breached, no more new LC’s or increases from that issuer</a:t>
            </a:r>
          </a:p>
          <a:p>
            <a:r>
              <a:rPr lang="en-US" dirty="0"/>
              <a:t>Credit Agricole and BBVA have breached, six other issuers in the "danger zone" at &gt; 60% capacity</a:t>
            </a:r>
          </a:p>
          <a:p>
            <a:r>
              <a:rPr lang="en-US" dirty="0"/>
              <a:t>ERCOT staff discussed with the group the possibility of raising limits</a:t>
            </a:r>
          </a:p>
          <a:p>
            <a:r>
              <a:rPr lang="en-US" dirty="0"/>
              <a:t>No CFSG action taken but group will continue to monitor and staff will include a consolidated view of LC amounts at monthly meetings in the future</a:t>
            </a:r>
          </a:p>
        </p:txBody>
      </p:sp>
    </p:spTree>
    <p:extLst>
      <p:ext uri="{BB962C8B-B14F-4D97-AF65-F5344CB8AC3E}">
        <p14:creationId xmlns:p14="http://schemas.microsoft.com/office/powerpoint/2010/main" val="50248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DEAB5-1FA0-B184-AAC3-B9FCAE87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Letter of Credit Discussion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866CD3F-9CEE-9865-9EC3-F3484E0CC4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7527" y="1782618"/>
            <a:ext cx="10356273" cy="359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8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38AC-05D9-4176-BBDB-E15B79F14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5639"/>
            <a:ext cx="9144000" cy="73501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+mn-lt"/>
                <a:cs typeface="Times New Roman" panose="02020603050405020304" pitchFamily="18" charset="0"/>
              </a:rPr>
              <a:t>Monthly Highlights September 2023 – October 2023</a:t>
            </a:r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FF607-9103-4ED4-B8CA-ADCE0DAAEF4F}"/>
              </a:ext>
            </a:extLst>
          </p:cNvPr>
          <p:cNvSpPr txBox="1"/>
          <p:nvPr/>
        </p:nvSpPr>
        <p:spPr>
          <a:xfrm>
            <a:off x="563417" y="1638300"/>
            <a:ext cx="11259127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Market-wide average Total Potential Exposure (TPE) increased from $2.50 billion in September 2023 to $2.88 billion in October 2023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TPE increased due to the higher forward adjustment factors in October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Average Discretionary Collateral decreased from $5.04 billion in September 2023 to $4.33 billion in October 2023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No unusual collateral call activity</a:t>
            </a:r>
          </a:p>
        </p:txBody>
      </p:sp>
    </p:spTree>
    <p:extLst>
      <p:ext uri="{BB962C8B-B14F-4D97-AF65-F5344CB8AC3E}">
        <p14:creationId xmlns:p14="http://schemas.microsoft.com/office/powerpoint/2010/main" val="47330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2AA3-8A92-4E93-826D-4991323B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Available Credit by Type Compared to Total Potential Exposure (TPE) YTD Oct 2023</a:t>
            </a:r>
            <a:endParaRPr lang="en-US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631594D-333C-C99F-3BF3-6FEFFE7782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3725" y="1825625"/>
            <a:ext cx="916455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05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87ff0d5-859f-4698-9b9b-079befd22fd5}" enabled="1" method="Standard" siteId="{482dc10d-9180-4c99-816e-70ee2557afd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673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Credit Finance Sub Group update to the Technical Advisory Committee</vt:lpstr>
      <vt:lpstr>General Update </vt:lpstr>
      <vt:lpstr>NPRR Reviewed</vt:lpstr>
      <vt:lpstr>Update on Invoice Report from NRG</vt:lpstr>
      <vt:lpstr>EAL Changes and Analysis</vt:lpstr>
      <vt:lpstr>Letter of Credit Discussion</vt:lpstr>
      <vt:lpstr>Letter of Credit Discussion</vt:lpstr>
      <vt:lpstr>Monthly Highlights September 2023 – October 2023</vt:lpstr>
      <vt:lpstr>Available Credit by Type Compared to Total Potential Exposure (TPE) YTD Oct 2023</vt:lpstr>
      <vt:lpstr>Discretionary Collateral Sept-Oct 2023</vt:lpstr>
      <vt:lpstr>Questions?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credit calculation adjustment proposal</dc:title>
  <dc:creator>Sager, Brenden</dc:creator>
  <cp:lastModifiedBy>Sager, Brenden</cp:lastModifiedBy>
  <cp:revision>41</cp:revision>
  <dcterms:created xsi:type="dcterms:W3CDTF">2022-08-01T15:23:51Z</dcterms:created>
  <dcterms:modified xsi:type="dcterms:W3CDTF">2023-12-01T18:04:38Z</dcterms:modified>
</cp:coreProperties>
</file>