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  <p:sldMasterId id="2147494278" r:id="rId4"/>
  </p:sldMasterIdLst>
  <p:notesMasterIdLst>
    <p:notesMasterId r:id="rId10"/>
  </p:notesMasterIdLst>
  <p:handoutMasterIdLst>
    <p:handoutMasterId r:id="rId11"/>
  </p:handoutMasterIdLst>
  <p:sldIdLst>
    <p:sldId id="260" r:id="rId5"/>
    <p:sldId id="369" r:id="rId6"/>
    <p:sldId id="2589" r:id="rId7"/>
    <p:sldId id="2590" r:id="rId8"/>
    <p:sldId id="375" r:id="rId9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595" autoAdjust="0"/>
  </p:normalViewPr>
  <p:slideViewPr>
    <p:cSldViewPr snapToGrid="0" snapToObjects="1">
      <p:cViewPr>
        <p:scale>
          <a:sx n="80" d="100"/>
          <a:sy n="80" d="100"/>
        </p:scale>
        <p:origin x="904" y="4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11/30/2023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11/30/2023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ACA79-3350-C2BC-DCDF-FBBE3F2AF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C226D5-E92D-60CF-7B55-EF07EC0C2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412CD7-D5A4-1D53-F0DA-DA44ACA53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70A570-D1CC-38BB-BCEA-C4A11434E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5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A3D68F-B194-E5F8-AEC9-81F95516E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729794-02B4-CDBA-979F-75736A0CA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933EB-DD88-7F2F-5DC7-EC6CB1309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26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9A976-C2A2-7850-8DAD-77D75B5BC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7FFE2-F72C-77A1-24A2-6E1463683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29A705-2318-6264-574C-5547D609DE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0F19B6-C5E4-BE02-CD9D-B10C38275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C7E921-6EC5-3CE9-BCEB-8B28BADEE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5F49B-FBC9-B645-AD3A-9B56B3D33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773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3D5AE-CD11-48BC-86A7-405620F24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33CE5D-156E-1592-629A-5B1D27F665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25A6C-668F-5900-F63F-26E5BB56E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09B848-249D-E886-CC0D-EF5C5F026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3E8DB2-49AE-6853-DDE7-8BD084287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9D528E-1277-BAFF-B65E-575D3E08F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651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DB931-A7AD-67D0-A153-9842D53A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EBC2A5-38FD-BAF7-0864-AE2C5AD570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3487D-9CC3-A24A-5F57-477868A30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EBB4F-E398-C437-474D-13590AFE1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AA423-C285-A331-7B85-F841F1D6E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6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F07859-B43A-DEB0-6F1C-583F844955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C1D37-BF29-607E-9828-7E4B4DDA28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C3951-20E3-8720-58EF-A49E70432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8557B9-F76D-D1DD-6BD1-9330DEE9A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A1AF8-6965-36C2-D8FC-DD2ABF4C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2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-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04B-3E5D-4310-824C-75359A793601}" type="datetime1">
              <a:rPr lang="en-US" smtClean="0"/>
              <a:t>11/30/2023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226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E812D-3B46-6CE2-353C-F254EF5197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0DDD10-D370-CAEF-1CB5-B9015508FC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F34CD-FF73-8234-FA6A-2D18D9852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E4A0D-68A8-F425-4C8F-F2FA41A0B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D4F52-0577-76D0-D1DD-52FAF582C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35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65327-9EDA-BBE8-F1F1-6E9B92E65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79EA3-7226-0F06-DE6B-DCE10BE0D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C362A-8230-8327-473D-58B87F748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9B9F7-29E9-DDF1-7D8F-6A7AAB5AD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B5F2A-CD4F-7C8A-5C19-9E8EE905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764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AC876-511B-AEA1-01D0-BB2CD2302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EB00ED-E9AC-5691-C3C3-32E41E0E7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C5A34-758C-8180-BC96-15FA3A168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A42A6-6152-F41E-2982-978B8662E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29748-86D2-9475-1916-1E262CF04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35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7B7FE-CC46-6D57-8FB6-4BF81F4A8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73C11-569F-2462-006E-2669AF7410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9D601A-9593-B2D3-A458-560CD14A8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6EA865-A7A9-6F70-89E4-A9BF6578E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7D6917-F169-50DF-14F3-FD76B3EE8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D25BA3-8701-7EB2-5207-B510B3DD5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31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52CFE-F647-6931-2938-18CEBD3CA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3FD02-EE56-69CE-C71A-25AAEBD14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FC2A9C-378B-6B12-78CF-D8D49036A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6F81F0-48F3-69C3-7155-F1B3F89CF0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3796EA-0811-BCD4-F709-C53D3EF21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42DC31-B8AD-859D-BBFB-2A1DFC5BE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17593E-6324-B412-F5B9-37BE029CB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DB1BF3-A75A-D15C-47DF-39DF2B592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18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5B5C32-60EB-0EF6-3B6F-6D604411C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BC08B2-7867-4A9A-FAB6-007B036FF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63ABB-C81D-0C2B-23D1-507F62B0B1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4A178-80B7-4DA0-9288-7535259365E0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4828A-F05B-B84D-7AA0-98E5C0DC37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11AB2-EB4D-E2B3-DD9F-8EAE8385C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0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279" r:id="rId1"/>
    <p:sldLayoutId id="2147494280" r:id="rId2"/>
    <p:sldLayoutId id="2147494281" r:id="rId3"/>
    <p:sldLayoutId id="2147494282" r:id="rId4"/>
    <p:sldLayoutId id="2147494283" r:id="rId5"/>
    <p:sldLayoutId id="2147494284" r:id="rId6"/>
    <p:sldLayoutId id="2147494285" r:id="rId7"/>
    <p:sldLayoutId id="2147494286" r:id="rId8"/>
    <p:sldLayoutId id="2147494287" r:id="rId9"/>
    <p:sldLayoutId id="2147494288" r:id="rId10"/>
    <p:sldLayoutId id="2147494289" r:id="rId11"/>
    <p:sldLayoutId id="214749429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349797"/>
            <a:ext cx="7543800" cy="3077761"/>
            <a:chOff x="787400" y="1397398"/>
            <a:chExt cx="7543800" cy="3077191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1397398"/>
              <a:ext cx="7543800" cy="3077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December 4, 2023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Debbie McKeever 							John Schatz</a:t>
              </a:r>
            </a:p>
            <a:p>
              <a:pPr eaLnBrk="1" hangingPunct="1"/>
              <a:r>
                <a:rPr lang="en-US" altLang="en-US" dirty="0"/>
                <a:t>Oncor Electric Delivery						Vistra</a:t>
              </a:r>
            </a:p>
            <a:p>
              <a:pPr eaLnBrk="1" hangingPunct="1"/>
              <a:r>
                <a:rPr lang="en-US" altLang="en-US" dirty="0"/>
                <a:t>RMS Chair	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8" y="699067"/>
            <a:ext cx="8281022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 marL="0" indent="0">
              <a:spcAft>
                <a:spcPts val="600"/>
              </a:spcAft>
              <a:buNone/>
            </a:pPr>
            <a:r>
              <a:rPr lang="en-US" b="0" u="sng" dirty="0"/>
              <a:t>RMGRR176, Addition of Market Processes Specific to LP&amp;L   </a:t>
            </a:r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>
              <a:spcAft>
                <a:spcPts val="600"/>
              </a:spcAft>
            </a:pPr>
            <a:r>
              <a:rPr lang="en-US" b="0" dirty="0"/>
              <a:t>RMGRR176 was approved with Urgent status in order to meet the  implementation date of March 4, 2024 for Retail Competition</a:t>
            </a:r>
          </a:p>
          <a:p>
            <a:pPr>
              <a:spcAft>
                <a:spcPts val="600"/>
              </a:spcAft>
            </a:pPr>
            <a:endParaRPr lang="en-US" b="0" dirty="0"/>
          </a:p>
          <a:p>
            <a:pPr>
              <a:spcAft>
                <a:spcPts val="600"/>
              </a:spcAft>
            </a:pPr>
            <a:r>
              <a:rPr lang="en-US" b="0" dirty="0"/>
              <a:t>This RMGRR was developed to further define and provide exact details of new or existing Market Processes to support Retail Competition in the LP&amp;L territory.</a:t>
            </a:r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 algn="ctr">
              <a:spcAft>
                <a:spcPts val="600"/>
              </a:spcAft>
              <a:buNone/>
            </a:pPr>
            <a:r>
              <a:rPr lang="en-US" b="0" dirty="0"/>
              <a:t>RMS requests TAC approval of 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b="0" dirty="0"/>
              <a:t>RMGRR176 and the Impact Analysis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670993"/>
          </a:xfrm>
        </p:spPr>
        <p:txBody>
          <a:bodyPr/>
          <a:lstStyle/>
          <a:p>
            <a:r>
              <a:rPr lang="en-US" dirty="0"/>
              <a:t>November 7, RMS Meeting - RMS approved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DF32AC7B-BE9D-4262-905B-CF93A7ED5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98" y="865811"/>
            <a:ext cx="4897496" cy="44171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Transition to Retail Competition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547262D-85B3-476F-A41E-3C3A5866B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110993"/>
              </p:ext>
            </p:extLst>
          </p:nvPr>
        </p:nvGraphicFramePr>
        <p:xfrm>
          <a:off x="316524" y="1454665"/>
          <a:ext cx="8537337" cy="440996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6540">
                  <a:extLst>
                    <a:ext uri="{9D8B030D-6E8A-4147-A177-3AD203B41FA5}">
                      <a16:colId xmlns:a16="http://schemas.microsoft.com/office/drawing/2014/main" val="1997539458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3919508899"/>
                    </a:ext>
                  </a:extLst>
                </a:gridCol>
                <a:gridCol w="353349">
                  <a:extLst>
                    <a:ext uri="{9D8B030D-6E8A-4147-A177-3AD203B41FA5}">
                      <a16:colId xmlns:a16="http://schemas.microsoft.com/office/drawing/2014/main" val="3555171562"/>
                    </a:ext>
                  </a:extLst>
                </a:gridCol>
                <a:gridCol w="459728">
                  <a:extLst>
                    <a:ext uri="{9D8B030D-6E8A-4147-A177-3AD203B41FA5}">
                      <a16:colId xmlns:a16="http://schemas.microsoft.com/office/drawing/2014/main" val="98053601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3914888028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2886638756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473649225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4185289966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2274625020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334308939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3898125764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52764171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3670012589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3917976348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2034867966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1472681513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2192699243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3233757233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1537956420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1762324259"/>
                    </a:ext>
                  </a:extLst>
                </a:gridCol>
                <a:gridCol w="406540">
                  <a:extLst>
                    <a:ext uri="{9D8B030D-6E8A-4147-A177-3AD203B41FA5}">
                      <a16:colId xmlns:a16="http://schemas.microsoft.com/office/drawing/2014/main" val="2616382414"/>
                    </a:ext>
                  </a:extLst>
                </a:gridCol>
              </a:tblGrid>
              <a:tr h="407750">
                <a:tc gridSpan="4">
                  <a:txBody>
                    <a:bodyPr/>
                    <a:lstStyle/>
                    <a:p>
                      <a:pPr algn="ctr"/>
                      <a:r>
                        <a:rPr lang="en-CA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November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December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CA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January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February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March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extLst>
                  <a:ext uri="{0D108BD9-81ED-4DB2-BD59-A6C34878D82A}">
                    <a16:rowId xmlns:a16="http://schemas.microsoft.com/office/drawing/2014/main" val="265526447"/>
                  </a:ext>
                </a:extLst>
              </a:tr>
              <a:tr h="260219"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27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29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26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31644" marB="3164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1998"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" name="Rounded Rectangle 65">
            <a:extLst>
              <a:ext uri="{FF2B5EF4-FFF2-40B4-BE49-F238E27FC236}">
                <a16:creationId xmlns:a16="http://schemas.microsoft.com/office/drawing/2014/main" id="{5CCE6C62-D4C6-4627-807F-2186036F537F}"/>
              </a:ext>
            </a:extLst>
          </p:cNvPr>
          <p:cNvSpPr/>
          <p:nvPr/>
        </p:nvSpPr>
        <p:spPr>
          <a:xfrm>
            <a:off x="2347740" y="3316587"/>
            <a:ext cx="766832" cy="954177"/>
          </a:xfrm>
          <a:prstGeom prst="roundRect">
            <a:avLst/>
          </a:prstGeom>
          <a:solidFill>
            <a:srgbClr val="00B0F0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825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Final Resolution to</a:t>
            </a:r>
          </a:p>
          <a:p>
            <a:pPr algn="ctr" defTabSz="684404" eaLnBrk="1" hangingPunct="1">
              <a:defRPr/>
            </a:pPr>
            <a:r>
              <a:rPr lang="en-GB" sz="825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City Council</a:t>
            </a:r>
          </a:p>
          <a:p>
            <a:pPr algn="ctr" defTabSz="684404" eaLnBrk="1" hangingPunct="1">
              <a:defRPr/>
            </a:pPr>
            <a:r>
              <a:rPr lang="en-GB" sz="825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December 12th</a:t>
            </a: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AA4D2012-C5A9-4D71-BA0C-F6964DBB7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8263" y="2754237"/>
            <a:ext cx="517406" cy="20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750" b="1" i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17" name="Rounded Rectangle 65">
            <a:extLst>
              <a:ext uri="{FF2B5EF4-FFF2-40B4-BE49-F238E27FC236}">
                <a16:creationId xmlns:a16="http://schemas.microsoft.com/office/drawing/2014/main" id="{FA3A4205-9121-41ED-BA5E-FD4388A51583}"/>
              </a:ext>
            </a:extLst>
          </p:cNvPr>
          <p:cNvSpPr>
            <a:spLocks/>
          </p:cNvSpPr>
          <p:nvPr/>
        </p:nvSpPr>
        <p:spPr>
          <a:xfrm>
            <a:off x="363011" y="2994627"/>
            <a:ext cx="557409" cy="48152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675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814_20</a:t>
            </a:r>
          </a:p>
          <a:p>
            <a:pPr algn="ctr" defTabSz="684404" eaLnBrk="1" hangingPunct="1">
              <a:defRPr/>
            </a:pPr>
            <a:r>
              <a:rPr lang="en-GB" sz="675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Create to ERCOT</a:t>
            </a:r>
          </a:p>
          <a:p>
            <a:pPr algn="ctr" defTabSz="684404" eaLnBrk="1" hangingPunct="1">
              <a:defRPr/>
            </a:pPr>
            <a:r>
              <a:rPr lang="en-GB" sz="675" b="1" i="1" dirty="0">
                <a:solidFill>
                  <a:srgbClr val="00B050"/>
                </a:solidFill>
                <a:latin typeface="Calibri" pitchFamily="34" charset="0"/>
                <a:cs typeface="+mn-cs"/>
              </a:rPr>
              <a:t>COMPLETE</a:t>
            </a:r>
            <a:endParaRPr lang="en-GB" sz="675" i="1" dirty="0">
              <a:solidFill>
                <a:srgbClr val="FFFF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19" name="Rounded Rectangle 65">
            <a:extLst>
              <a:ext uri="{FF2B5EF4-FFF2-40B4-BE49-F238E27FC236}">
                <a16:creationId xmlns:a16="http://schemas.microsoft.com/office/drawing/2014/main" id="{FA3A4205-9121-41ED-BA5E-FD4388A51583}"/>
              </a:ext>
            </a:extLst>
          </p:cNvPr>
          <p:cNvSpPr>
            <a:spLocks/>
          </p:cNvSpPr>
          <p:nvPr/>
        </p:nvSpPr>
        <p:spPr>
          <a:xfrm>
            <a:off x="363011" y="3505991"/>
            <a:ext cx="557409" cy="46645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7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MCL</a:t>
            </a:r>
          </a:p>
          <a:p>
            <a:pPr algn="ctr" defTabSz="684404" eaLnBrk="1" hangingPunct="1">
              <a:defRPr/>
            </a:pPr>
            <a:r>
              <a:rPr lang="en-GB" sz="7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to REPs &amp; Brokers</a:t>
            </a:r>
          </a:p>
          <a:p>
            <a:pPr algn="ctr" defTabSz="684404" eaLnBrk="1" hangingPunct="1">
              <a:defRPr/>
            </a:pPr>
            <a:r>
              <a:rPr lang="en-GB" sz="600" b="1" i="1" dirty="0">
                <a:solidFill>
                  <a:srgbClr val="00B050"/>
                </a:solidFill>
                <a:latin typeface="Calibri" pitchFamily="34" charset="0"/>
                <a:cs typeface="+mn-cs"/>
              </a:rPr>
              <a:t>COMPLETE</a:t>
            </a:r>
            <a:endParaRPr lang="en-GB" sz="600" i="1" dirty="0">
              <a:solidFill>
                <a:srgbClr val="FFFF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32" name="Rounded Rectangle 65">
            <a:extLst>
              <a:ext uri="{FF2B5EF4-FFF2-40B4-BE49-F238E27FC236}">
                <a16:creationId xmlns:a16="http://schemas.microsoft.com/office/drawing/2014/main" id="{3F2B6CD6-ECAA-4392-B1AF-9A7688A6772E}"/>
              </a:ext>
            </a:extLst>
          </p:cNvPr>
          <p:cNvSpPr/>
          <p:nvPr/>
        </p:nvSpPr>
        <p:spPr>
          <a:xfrm>
            <a:off x="3763913" y="2385189"/>
            <a:ext cx="2350901" cy="100874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GB" sz="1350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Customer Choice</a:t>
            </a:r>
          </a:p>
          <a:p>
            <a:pPr algn="ctr" defTabSz="684404" eaLnBrk="1" hangingPunct="1">
              <a:defRPr/>
            </a:pPr>
            <a:r>
              <a:rPr lang="en-GB" sz="975" b="1" i="1" dirty="0">
                <a:solidFill>
                  <a:srgbClr val="00B050"/>
                </a:solidFill>
                <a:latin typeface="Calibri" pitchFamily="34" charset="0"/>
                <a:cs typeface="+mn-cs"/>
              </a:rPr>
              <a:t>Jan 5 – Feb 15 @ 5pm</a:t>
            </a:r>
          </a:p>
          <a:p>
            <a:pPr algn="ctr" defTabSz="684404" eaLnBrk="1" hangingPunct="1">
              <a:defRPr/>
            </a:pPr>
            <a:r>
              <a:rPr lang="en-GB" sz="975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REPs submit 814_16 MVIs (</a:t>
            </a:r>
            <a:r>
              <a:rPr lang="en-GB" sz="975" b="1" i="1" dirty="0">
                <a:solidFill>
                  <a:srgbClr val="DE2AC9"/>
                </a:solidFill>
                <a:latin typeface="Calibri" pitchFamily="34" charset="0"/>
                <a:cs typeface="+mn-cs"/>
              </a:rPr>
              <a:t>MMRD</a:t>
            </a:r>
            <a:r>
              <a:rPr lang="en-GB" sz="975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)</a:t>
            </a:r>
          </a:p>
        </p:txBody>
      </p:sp>
      <p:sp>
        <p:nvSpPr>
          <p:cNvPr id="133" name="Rounded Rectangle 65">
            <a:extLst>
              <a:ext uri="{FF2B5EF4-FFF2-40B4-BE49-F238E27FC236}">
                <a16:creationId xmlns:a16="http://schemas.microsoft.com/office/drawing/2014/main" id="{E324AD39-632E-4358-B51D-83DDD049D358}"/>
              </a:ext>
            </a:extLst>
          </p:cNvPr>
          <p:cNvSpPr/>
          <p:nvPr/>
        </p:nvSpPr>
        <p:spPr>
          <a:xfrm>
            <a:off x="6443284" y="3426528"/>
            <a:ext cx="766572" cy="7972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GB" sz="788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DREP Assign</a:t>
            </a:r>
          </a:p>
          <a:p>
            <a:pPr algn="ctr" defTabSz="684404" eaLnBrk="1" hangingPunct="1">
              <a:defRPr/>
            </a:pPr>
            <a:r>
              <a:rPr lang="en-GB" sz="788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2/19 – 3/1</a:t>
            </a:r>
            <a:endParaRPr lang="en-GB" sz="825" i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99" name="Title 2">
            <a:extLst>
              <a:ext uri="{FF2B5EF4-FFF2-40B4-BE49-F238E27FC236}">
                <a16:creationId xmlns:a16="http://schemas.microsoft.com/office/drawing/2014/main" id="{DF32AC7B-BE9D-4262-905B-CF93A7ED55E2}"/>
              </a:ext>
            </a:extLst>
          </p:cNvPr>
          <p:cNvSpPr txBox="1">
            <a:spLocks/>
          </p:cNvSpPr>
          <p:nvPr/>
        </p:nvSpPr>
        <p:spPr>
          <a:xfrm>
            <a:off x="7810018" y="1010490"/>
            <a:ext cx="1204850" cy="19344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US" sz="750" b="1" dirty="0">
                <a:solidFill>
                  <a:srgbClr val="FFFF00"/>
                </a:solidFill>
                <a:latin typeface="Calibri Light" panose="020F0302020204030204"/>
              </a:rPr>
              <a:t>Rev:  November 6, 2023</a:t>
            </a:r>
          </a:p>
        </p:txBody>
      </p:sp>
      <p:sp>
        <p:nvSpPr>
          <p:cNvPr id="126" name="Rounded Rectangle 65">
            <a:extLst>
              <a:ext uri="{FF2B5EF4-FFF2-40B4-BE49-F238E27FC236}">
                <a16:creationId xmlns:a16="http://schemas.microsoft.com/office/drawing/2014/main" id="{D732563B-19C8-4178-9DF9-2F30F2F0FA39}"/>
              </a:ext>
            </a:extLst>
          </p:cNvPr>
          <p:cNvSpPr>
            <a:spLocks/>
          </p:cNvSpPr>
          <p:nvPr/>
        </p:nvSpPr>
        <p:spPr>
          <a:xfrm>
            <a:off x="497755" y="2291984"/>
            <a:ext cx="2043407" cy="6181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GB" sz="10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End to End</a:t>
            </a:r>
          </a:p>
          <a:p>
            <a:pPr algn="ctr" defTabSz="684404" eaLnBrk="1" hangingPunct="1">
              <a:defRPr/>
            </a:pPr>
            <a:r>
              <a:rPr lang="en-GB" sz="10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Transaction Testing</a:t>
            </a:r>
          </a:p>
        </p:txBody>
      </p:sp>
      <p:sp>
        <p:nvSpPr>
          <p:cNvPr id="45" name="Rounded Rectangle 65">
            <a:extLst>
              <a:ext uri="{FF2B5EF4-FFF2-40B4-BE49-F238E27FC236}">
                <a16:creationId xmlns:a16="http://schemas.microsoft.com/office/drawing/2014/main" id="{CB7E016A-004C-47C7-A236-EDDEB930EEBC}"/>
              </a:ext>
            </a:extLst>
          </p:cNvPr>
          <p:cNvSpPr>
            <a:spLocks/>
          </p:cNvSpPr>
          <p:nvPr/>
        </p:nvSpPr>
        <p:spPr>
          <a:xfrm>
            <a:off x="363012" y="4005761"/>
            <a:ext cx="557410" cy="48152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675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Historical Data to ERCOT</a:t>
            </a:r>
          </a:p>
          <a:p>
            <a:pPr algn="ctr" defTabSz="684404" eaLnBrk="1" hangingPunct="1">
              <a:defRPr/>
            </a:pPr>
            <a:r>
              <a:rPr lang="en-GB" sz="675" b="1" i="1" dirty="0">
                <a:solidFill>
                  <a:srgbClr val="00B050"/>
                </a:solidFill>
                <a:latin typeface="Calibri" pitchFamily="34" charset="0"/>
                <a:cs typeface="+mn-cs"/>
              </a:rPr>
              <a:t>In Progress</a:t>
            </a:r>
            <a:endParaRPr lang="en-GB" sz="675" i="1" dirty="0">
              <a:solidFill>
                <a:srgbClr val="FFFF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48" name="Rounded Rectangle 65">
            <a:extLst>
              <a:ext uri="{FF2B5EF4-FFF2-40B4-BE49-F238E27FC236}">
                <a16:creationId xmlns:a16="http://schemas.microsoft.com/office/drawing/2014/main" id="{867FE8A4-4B55-4A24-A3B3-4B6FE46C972B}"/>
              </a:ext>
            </a:extLst>
          </p:cNvPr>
          <p:cNvSpPr>
            <a:spLocks/>
          </p:cNvSpPr>
          <p:nvPr/>
        </p:nvSpPr>
        <p:spPr>
          <a:xfrm>
            <a:off x="3760317" y="3433657"/>
            <a:ext cx="577005" cy="87483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algn="ctr" defTabSz="684404" eaLnBrk="1" hangingPunct="1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  <a:cs typeface="+mn-cs"/>
              </a:rPr>
              <a:t>Market Ops #</a:t>
            </a:r>
            <a:r>
              <a:rPr lang="en-GB" sz="10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 </a:t>
            </a:r>
            <a:r>
              <a:rPr lang="en-GB" sz="1050" b="1" i="1" dirty="0">
                <a:solidFill>
                  <a:srgbClr val="00B050"/>
                </a:solidFill>
                <a:latin typeface="Calibri" pitchFamily="34" charset="0"/>
                <a:cs typeface="+mn-cs"/>
              </a:rPr>
              <a:t>LIVE</a:t>
            </a:r>
          </a:p>
          <a:p>
            <a:pPr algn="ctr" defTabSz="684404" eaLnBrk="1" hangingPunct="1">
              <a:defRPr/>
            </a:pPr>
            <a:r>
              <a:rPr lang="en-GB" sz="1050" b="1" i="1" dirty="0">
                <a:solidFill>
                  <a:srgbClr val="00B050"/>
                </a:solidFill>
                <a:latin typeface="Calibri" pitchFamily="34" charset="0"/>
                <a:cs typeface="+mn-cs"/>
              </a:rPr>
              <a:t>January 5</a:t>
            </a:r>
            <a:r>
              <a:rPr lang="en-GB" sz="1050" b="1" i="1" baseline="30000" dirty="0">
                <a:solidFill>
                  <a:srgbClr val="00B050"/>
                </a:solidFill>
                <a:latin typeface="Calibri" pitchFamily="34" charset="0"/>
                <a:cs typeface="+mn-cs"/>
              </a:rPr>
              <a:t>th</a:t>
            </a:r>
            <a:endParaRPr lang="en-GB" sz="1050" b="1" i="1" dirty="0">
              <a:solidFill>
                <a:srgbClr val="00B050"/>
              </a:solidFill>
              <a:latin typeface="Calibri" pitchFamily="34" charset="0"/>
              <a:cs typeface="+mn-cs"/>
            </a:endParaRPr>
          </a:p>
          <a:p>
            <a:pPr algn="ctr" defTabSz="684404" eaLnBrk="1" hangingPunct="1">
              <a:defRPr/>
            </a:pPr>
            <a:r>
              <a:rPr lang="en-US" sz="1050" dirty="0">
                <a:solidFill>
                  <a:prstClr val="black"/>
                </a:solidFill>
                <a:latin typeface="Calibri" panose="020F0502020204030204"/>
                <a:cs typeface="+mn-cs"/>
              </a:rPr>
              <a:t>866-949-5862</a:t>
            </a:r>
            <a:endParaRPr lang="en-GB" sz="1050" i="1" dirty="0">
              <a:solidFill>
                <a:srgbClr val="FFFF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49" name="Rounded Rectangle 65">
            <a:extLst>
              <a:ext uri="{FF2B5EF4-FFF2-40B4-BE49-F238E27FC236}">
                <a16:creationId xmlns:a16="http://schemas.microsoft.com/office/drawing/2014/main" id="{E553331F-CEA3-48CC-88E4-9E0C67ED97D8}"/>
              </a:ext>
            </a:extLst>
          </p:cNvPr>
          <p:cNvSpPr>
            <a:spLocks/>
          </p:cNvSpPr>
          <p:nvPr/>
        </p:nvSpPr>
        <p:spPr>
          <a:xfrm>
            <a:off x="3427190" y="4400407"/>
            <a:ext cx="900674" cy="1217496"/>
          </a:xfrm>
          <a:prstGeom prst="roundRect">
            <a:avLst/>
          </a:prstGeom>
          <a:solidFill>
            <a:srgbClr val="0070C0"/>
          </a:solidFill>
          <a:ln w="571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REP/Customer Workshops</a:t>
            </a:r>
          </a:p>
          <a:p>
            <a:pPr algn="ctr" defTabSz="684404" eaLnBrk="1" hangingPunct="1">
              <a:defRPr/>
            </a:pP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Jan 5</a:t>
            </a:r>
            <a:r>
              <a:rPr lang="en-US" sz="900" i="1" baseline="30000" dirty="0">
                <a:solidFill>
                  <a:srgbClr val="FFFF00"/>
                </a:solidFill>
                <a:latin typeface="Calibri" pitchFamily="34" charset="0"/>
                <a:cs typeface="+mn-cs"/>
              </a:rPr>
              <a:t>th</a:t>
            </a: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 </a:t>
            </a:r>
          </a:p>
          <a:p>
            <a:pPr algn="ctr" defTabSz="684404" eaLnBrk="1" hangingPunct="1">
              <a:defRPr/>
            </a:pP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3pm - 8pm </a:t>
            </a:r>
          </a:p>
          <a:p>
            <a:pPr algn="ctr" defTabSz="684404" eaLnBrk="1" hangingPunct="1">
              <a:defRPr/>
            </a:pP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Jan 6</a:t>
            </a:r>
            <a:r>
              <a:rPr lang="en-US" sz="900" i="1" baseline="30000" dirty="0">
                <a:solidFill>
                  <a:srgbClr val="FFFF00"/>
                </a:solidFill>
                <a:latin typeface="Calibri" pitchFamily="34" charset="0"/>
                <a:cs typeface="+mn-cs"/>
              </a:rPr>
              <a:t>th</a:t>
            </a:r>
          </a:p>
          <a:p>
            <a:pPr algn="ctr" defTabSz="684404" eaLnBrk="1" hangingPunct="1">
              <a:defRPr/>
            </a:pPr>
            <a:r>
              <a:rPr lang="en-US" sz="1350" i="1" baseline="30000" dirty="0">
                <a:solidFill>
                  <a:srgbClr val="FFFF00"/>
                </a:solidFill>
                <a:latin typeface="Calibri" pitchFamily="34" charset="0"/>
                <a:cs typeface="+mn-cs"/>
              </a:rPr>
              <a:t>9am – 4pm</a:t>
            </a:r>
            <a:endParaRPr lang="en-US" sz="900" i="1" dirty="0">
              <a:solidFill>
                <a:srgbClr val="FFFF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0" name="Rounded Rectangle 65">
            <a:extLst>
              <a:ext uri="{FF2B5EF4-FFF2-40B4-BE49-F238E27FC236}">
                <a16:creationId xmlns:a16="http://schemas.microsoft.com/office/drawing/2014/main" id="{8EC9967D-FFBC-4A64-A97B-579A0E1E9525}"/>
              </a:ext>
            </a:extLst>
          </p:cNvPr>
          <p:cNvSpPr>
            <a:spLocks/>
          </p:cNvSpPr>
          <p:nvPr/>
        </p:nvSpPr>
        <p:spPr>
          <a:xfrm>
            <a:off x="4538024" y="4400407"/>
            <a:ext cx="900674" cy="1214980"/>
          </a:xfrm>
          <a:prstGeom prst="roundRect">
            <a:avLst/>
          </a:prstGeom>
          <a:solidFill>
            <a:srgbClr val="0070C0"/>
          </a:solidFill>
          <a:ln w="571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REP/Customer Workshops</a:t>
            </a:r>
          </a:p>
          <a:p>
            <a:pPr algn="ctr" defTabSz="684404" eaLnBrk="1" hangingPunct="1">
              <a:defRPr/>
            </a:pP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Jan 22</a:t>
            </a:r>
          </a:p>
          <a:p>
            <a:pPr algn="ctr" defTabSz="684404" eaLnBrk="1" hangingPunct="1">
              <a:defRPr/>
            </a:pP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3pm - 8pm </a:t>
            </a:r>
          </a:p>
          <a:p>
            <a:pPr algn="ctr" defTabSz="684404" eaLnBrk="1" hangingPunct="1">
              <a:defRPr/>
            </a:pP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Jan 23</a:t>
            </a:r>
          </a:p>
          <a:p>
            <a:pPr algn="ctr" defTabSz="684404" eaLnBrk="1" hangingPunct="1">
              <a:defRPr/>
            </a:pP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3pm - 8pm</a:t>
            </a:r>
          </a:p>
        </p:txBody>
      </p:sp>
      <p:sp>
        <p:nvSpPr>
          <p:cNvPr id="51" name="Rounded Rectangle 65">
            <a:extLst>
              <a:ext uri="{FF2B5EF4-FFF2-40B4-BE49-F238E27FC236}">
                <a16:creationId xmlns:a16="http://schemas.microsoft.com/office/drawing/2014/main" id="{D1C5EB2A-5F45-425D-B1DD-0EF8E9ABC522}"/>
              </a:ext>
            </a:extLst>
          </p:cNvPr>
          <p:cNvSpPr>
            <a:spLocks/>
          </p:cNvSpPr>
          <p:nvPr/>
        </p:nvSpPr>
        <p:spPr>
          <a:xfrm>
            <a:off x="5541583" y="4400407"/>
            <a:ext cx="900674" cy="1200149"/>
          </a:xfrm>
          <a:prstGeom prst="roundRect">
            <a:avLst/>
          </a:prstGeom>
          <a:solidFill>
            <a:srgbClr val="0070C0"/>
          </a:solidFill>
          <a:ln w="571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REP/Customer Workshop</a:t>
            </a:r>
          </a:p>
          <a:p>
            <a:pPr algn="ctr" defTabSz="684404" eaLnBrk="1" hangingPunct="1">
              <a:defRPr/>
            </a:pPr>
            <a:r>
              <a:rPr lang="en-US" sz="9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Feb 10</a:t>
            </a:r>
            <a:r>
              <a:rPr lang="en-US" sz="900" i="1" baseline="30000" dirty="0">
                <a:solidFill>
                  <a:srgbClr val="FFFF00"/>
                </a:solidFill>
                <a:latin typeface="Calibri" pitchFamily="34" charset="0"/>
                <a:cs typeface="+mn-cs"/>
              </a:rPr>
              <a:t>th</a:t>
            </a:r>
          </a:p>
          <a:p>
            <a:pPr algn="ctr" defTabSz="684404" eaLnBrk="1" hangingPunct="1">
              <a:defRPr/>
            </a:pPr>
            <a:r>
              <a:rPr lang="en-US" sz="1200" i="1" baseline="30000" dirty="0">
                <a:solidFill>
                  <a:srgbClr val="FFFF00"/>
                </a:solidFill>
                <a:latin typeface="Calibri" pitchFamily="34" charset="0"/>
                <a:cs typeface="+mn-cs"/>
              </a:rPr>
              <a:t>9am – 4pm</a:t>
            </a:r>
            <a:endParaRPr lang="en-US" sz="1200" i="1" dirty="0">
              <a:solidFill>
                <a:srgbClr val="FFFF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2" name="Rounded Rectangle 65">
            <a:extLst>
              <a:ext uri="{FF2B5EF4-FFF2-40B4-BE49-F238E27FC236}">
                <a16:creationId xmlns:a16="http://schemas.microsoft.com/office/drawing/2014/main" id="{DE877A76-968D-431D-9638-EED3281DDA66}"/>
              </a:ext>
            </a:extLst>
          </p:cNvPr>
          <p:cNvSpPr/>
          <p:nvPr/>
        </p:nvSpPr>
        <p:spPr>
          <a:xfrm>
            <a:off x="6409546" y="2390258"/>
            <a:ext cx="801040" cy="100367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algn="ctr" defTabSz="684404" eaLnBrk="1" hangingPunct="1">
              <a:defRPr/>
            </a:pPr>
            <a:r>
              <a:rPr lang="en-GB" sz="975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Last Chance for Customer Choice</a:t>
            </a:r>
          </a:p>
          <a:p>
            <a:pPr algn="ctr" defTabSz="684404" eaLnBrk="1" hangingPunct="1">
              <a:defRPr/>
            </a:pPr>
            <a:r>
              <a:rPr lang="en-GB" sz="975" b="1" i="1" dirty="0">
                <a:solidFill>
                  <a:srgbClr val="00B050"/>
                </a:solidFill>
                <a:latin typeface="Calibri" pitchFamily="34" charset="0"/>
                <a:cs typeface="+mn-cs"/>
              </a:rPr>
              <a:t>Feb 17 – Mar 3</a:t>
            </a:r>
          </a:p>
          <a:p>
            <a:pPr algn="ctr" defTabSz="684404" eaLnBrk="1" hangingPunct="1">
              <a:defRPr/>
            </a:pPr>
            <a:r>
              <a:rPr lang="en-GB" sz="975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814_16 MVI (</a:t>
            </a:r>
            <a:r>
              <a:rPr lang="en-GB" sz="975" b="1" i="1" dirty="0">
                <a:solidFill>
                  <a:srgbClr val="DE2AC9"/>
                </a:solidFill>
                <a:latin typeface="Calibri" pitchFamily="34" charset="0"/>
                <a:cs typeface="+mn-cs"/>
              </a:rPr>
              <a:t>MMRD+1</a:t>
            </a:r>
            <a:r>
              <a:rPr lang="en-GB" sz="975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)</a:t>
            </a:r>
          </a:p>
        </p:txBody>
      </p:sp>
      <p:sp>
        <p:nvSpPr>
          <p:cNvPr id="22" name="Rounded Rectangle 65">
            <a:extLst>
              <a:ext uri="{FF2B5EF4-FFF2-40B4-BE49-F238E27FC236}">
                <a16:creationId xmlns:a16="http://schemas.microsoft.com/office/drawing/2014/main" id="{3551253C-25A9-4480-836B-CFC713808DEE}"/>
              </a:ext>
            </a:extLst>
          </p:cNvPr>
          <p:cNvSpPr/>
          <p:nvPr/>
        </p:nvSpPr>
        <p:spPr>
          <a:xfrm>
            <a:off x="7249375" y="2439033"/>
            <a:ext cx="1578102" cy="2814370"/>
          </a:xfrm>
          <a:prstGeom prst="roundRect">
            <a:avLst/>
          </a:prstGeom>
          <a:pattFill prst="lgCheck">
            <a:fgClr>
              <a:schemeClr val="bg2"/>
            </a:fgClr>
            <a:bgClr>
              <a:srgbClr val="FFC000"/>
            </a:bgClr>
          </a:patt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684404" eaLnBrk="1" hangingPunct="1">
              <a:defRPr/>
            </a:pPr>
            <a:endParaRPr lang="en-GB" sz="1350" i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algn="ctr" defTabSz="684404" eaLnBrk="1" hangingPunct="1">
              <a:defRPr/>
            </a:pPr>
            <a:r>
              <a:rPr lang="en-GB" sz="1350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Market </a:t>
            </a:r>
          </a:p>
          <a:p>
            <a:pPr algn="ctr" defTabSz="684404" eaLnBrk="1" hangingPunct="1">
              <a:defRPr/>
            </a:pPr>
            <a:r>
              <a:rPr lang="en-GB" sz="1350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Go</a:t>
            </a:r>
          </a:p>
          <a:p>
            <a:pPr algn="ctr" defTabSz="684404" eaLnBrk="1" hangingPunct="1">
              <a:defRPr/>
            </a:pPr>
            <a:r>
              <a:rPr lang="en-GB" sz="1350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LIVE</a:t>
            </a:r>
          </a:p>
          <a:p>
            <a:pPr algn="ctr" defTabSz="684404" eaLnBrk="1" hangingPunct="1">
              <a:defRPr/>
            </a:pPr>
            <a:r>
              <a:rPr lang="en-GB" sz="1350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March 4</a:t>
            </a:r>
          </a:p>
          <a:p>
            <a:pPr algn="ctr" defTabSz="684404" eaLnBrk="1" hangingPunct="1">
              <a:defRPr/>
            </a:pPr>
            <a:r>
              <a:rPr lang="en-GB" sz="1350" b="1" i="1" dirty="0">
                <a:solidFill>
                  <a:srgbClr val="DE2AC9"/>
                </a:solidFill>
                <a:latin typeface="Calibri" pitchFamily="34" charset="0"/>
                <a:cs typeface="+mn-cs"/>
              </a:rPr>
              <a:t>(meter cycle #2)</a:t>
            </a:r>
          </a:p>
          <a:p>
            <a:pPr algn="ctr" defTabSz="684404" eaLnBrk="1" hangingPunct="1">
              <a:defRPr/>
            </a:pPr>
            <a:r>
              <a:rPr lang="en-GB" sz="1350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Thru </a:t>
            </a:r>
          </a:p>
          <a:p>
            <a:pPr algn="ctr" defTabSz="684404" eaLnBrk="1" hangingPunct="1">
              <a:defRPr/>
            </a:pPr>
            <a:r>
              <a:rPr lang="en-GB" sz="1350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April 1</a:t>
            </a:r>
          </a:p>
          <a:p>
            <a:pPr algn="ctr" defTabSz="684404" eaLnBrk="1" hangingPunct="1">
              <a:defRPr/>
            </a:pPr>
            <a:r>
              <a:rPr lang="en-GB" sz="1350" b="1" i="1" dirty="0">
                <a:solidFill>
                  <a:srgbClr val="DE2AC9"/>
                </a:solidFill>
                <a:latin typeface="Calibri" pitchFamily="34" charset="0"/>
                <a:cs typeface="+mn-cs"/>
              </a:rPr>
              <a:t>(meter cycle #1)</a:t>
            </a:r>
          </a:p>
          <a:p>
            <a:pPr algn="ctr" defTabSz="684404" eaLnBrk="1" hangingPunct="1">
              <a:defRPr/>
            </a:pPr>
            <a:endParaRPr lang="en-GB" sz="1050" i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algn="ctr" defTabSz="684404" eaLnBrk="1" hangingPunct="1">
              <a:defRPr/>
            </a:pPr>
            <a:r>
              <a:rPr lang="en-GB" sz="1050" b="1" i="1" dirty="0">
                <a:solidFill>
                  <a:srgbClr val="7030A0"/>
                </a:solidFill>
                <a:latin typeface="Calibri" pitchFamily="34" charset="0"/>
                <a:cs typeface="+mn-cs"/>
              </a:rPr>
              <a:t>Transition Customers to REPs on cycle date</a:t>
            </a:r>
          </a:p>
          <a:p>
            <a:pPr algn="ctr" defTabSz="684404" eaLnBrk="1" hangingPunct="1">
              <a:defRPr/>
            </a:pPr>
            <a:endParaRPr lang="en-GB" sz="1050" b="1" i="1" dirty="0">
              <a:solidFill>
                <a:srgbClr val="7030A0"/>
              </a:solidFill>
              <a:latin typeface="Calibri" pitchFamily="34" charset="0"/>
              <a:cs typeface="+mn-cs"/>
            </a:endParaRPr>
          </a:p>
          <a:p>
            <a:pPr algn="ctr" defTabSz="684404" eaLnBrk="1" hangingPunct="1">
              <a:defRPr/>
            </a:pPr>
            <a:r>
              <a:rPr lang="en-GB" sz="1050" b="1" i="1" dirty="0">
                <a:solidFill>
                  <a:srgbClr val="7030A0"/>
                </a:solidFill>
                <a:latin typeface="Calibri" pitchFamily="34" charset="0"/>
                <a:cs typeface="+mn-cs"/>
              </a:rPr>
              <a:t>Send 867_04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8370A586-FB28-480B-A9C0-E3CCAF621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188" y="2448261"/>
            <a:ext cx="532476" cy="437390"/>
          </a:xfrm>
          <a:prstGeom prst="rect">
            <a:avLst/>
          </a:prstGeom>
        </p:spPr>
      </p:pic>
      <p:sp>
        <p:nvSpPr>
          <p:cNvPr id="55" name="Rounded Rectangle 65">
            <a:extLst>
              <a:ext uri="{FF2B5EF4-FFF2-40B4-BE49-F238E27FC236}">
                <a16:creationId xmlns:a16="http://schemas.microsoft.com/office/drawing/2014/main" id="{FF486DC5-F578-4672-AC4E-03D7D1B396B4}"/>
              </a:ext>
            </a:extLst>
          </p:cNvPr>
          <p:cNvSpPr/>
          <p:nvPr/>
        </p:nvSpPr>
        <p:spPr>
          <a:xfrm>
            <a:off x="6117935" y="2390258"/>
            <a:ext cx="325349" cy="100874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algn="ctr" defTabSz="684404" eaLnBrk="1" hangingPunct="1">
              <a:defRPr/>
            </a:pPr>
            <a:r>
              <a:rPr lang="en-GB" sz="900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1 DAY HOLD</a:t>
            </a:r>
          </a:p>
          <a:p>
            <a:pPr algn="ctr" defTabSz="684404" eaLnBrk="1" hangingPunct="1">
              <a:defRPr/>
            </a:pPr>
            <a:r>
              <a:rPr lang="en-GB" sz="975" b="1" i="1" dirty="0">
                <a:solidFill>
                  <a:srgbClr val="00B050"/>
                </a:solidFill>
                <a:latin typeface="Calibri" pitchFamily="34" charset="0"/>
                <a:cs typeface="+mn-cs"/>
              </a:rPr>
              <a:t>Feb 16</a:t>
            </a:r>
            <a:r>
              <a:rPr lang="en-GB" sz="975" b="1" i="1" baseline="30000" dirty="0">
                <a:solidFill>
                  <a:srgbClr val="00B050"/>
                </a:solidFill>
                <a:latin typeface="Calibri" pitchFamily="34" charset="0"/>
                <a:cs typeface="+mn-cs"/>
              </a:rPr>
              <a:t>th</a:t>
            </a:r>
          </a:p>
          <a:p>
            <a:pPr algn="ctr" defTabSz="684404" eaLnBrk="1" hangingPunct="1">
              <a:defRPr/>
            </a:pPr>
            <a:r>
              <a:rPr lang="en-GB" sz="975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Hold all MVIs</a:t>
            </a:r>
          </a:p>
        </p:txBody>
      </p:sp>
      <p:sp>
        <p:nvSpPr>
          <p:cNvPr id="25" name="Rounded Rectangle 65">
            <a:extLst>
              <a:ext uri="{FF2B5EF4-FFF2-40B4-BE49-F238E27FC236}">
                <a16:creationId xmlns:a16="http://schemas.microsoft.com/office/drawing/2014/main" id="{E122C195-7CD7-451F-93BA-FF2AED2DF5F8}"/>
              </a:ext>
            </a:extLst>
          </p:cNvPr>
          <p:cNvSpPr/>
          <p:nvPr/>
        </p:nvSpPr>
        <p:spPr>
          <a:xfrm>
            <a:off x="1568332" y="3308221"/>
            <a:ext cx="766832" cy="954177"/>
          </a:xfrm>
          <a:prstGeom prst="roundRect">
            <a:avLst/>
          </a:prstGeom>
          <a:solidFill>
            <a:srgbClr val="00B0F0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825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Move final 30% customers to ERCOT </a:t>
            </a:r>
          </a:p>
          <a:p>
            <a:pPr algn="ctr" defTabSz="684404" eaLnBrk="1" hangingPunct="1">
              <a:defRPr/>
            </a:pPr>
            <a:r>
              <a:rPr lang="en-GB" sz="825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Complete by Dec 11th</a:t>
            </a:r>
          </a:p>
        </p:txBody>
      </p:sp>
      <p:sp>
        <p:nvSpPr>
          <p:cNvPr id="34" name="Right Arrow 33"/>
          <p:cNvSpPr/>
          <p:nvPr/>
        </p:nvSpPr>
        <p:spPr>
          <a:xfrm>
            <a:off x="316523" y="1968710"/>
            <a:ext cx="8418635" cy="339890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0070C0"/>
                </a:solidFill>
                <a:latin typeface="Calibri" panose="020F0502020204030204"/>
              </a:rPr>
              <a:t>Current LP&amp;L Tariff</a:t>
            </a:r>
          </a:p>
        </p:txBody>
      </p:sp>
      <p:sp>
        <p:nvSpPr>
          <p:cNvPr id="57" name="Right Arrow 56"/>
          <p:cNvSpPr/>
          <p:nvPr/>
        </p:nvSpPr>
        <p:spPr>
          <a:xfrm>
            <a:off x="7222996" y="2092832"/>
            <a:ext cx="1791872" cy="432329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0070C0"/>
                </a:solidFill>
                <a:latin typeface="Calibri" panose="020F0502020204030204"/>
              </a:rPr>
              <a:t>Delivery Service Tariff</a:t>
            </a:r>
          </a:p>
        </p:txBody>
      </p:sp>
      <p:sp>
        <p:nvSpPr>
          <p:cNvPr id="30" name="Isosceles Triangle 29"/>
          <p:cNvSpPr/>
          <p:nvPr/>
        </p:nvSpPr>
        <p:spPr>
          <a:xfrm rot="10800000">
            <a:off x="2003384" y="2011441"/>
            <a:ext cx="196000" cy="270293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Octagon 4">
            <a:extLst>
              <a:ext uri="{FF2B5EF4-FFF2-40B4-BE49-F238E27FC236}">
                <a16:creationId xmlns:a16="http://schemas.microsoft.com/office/drawing/2014/main" id="{0A89105B-C04F-48C5-B230-569FE92C5555}"/>
              </a:ext>
            </a:extLst>
          </p:cNvPr>
          <p:cNvSpPr/>
          <p:nvPr/>
        </p:nvSpPr>
        <p:spPr>
          <a:xfrm>
            <a:off x="6183719" y="2267326"/>
            <a:ext cx="205740" cy="201899"/>
          </a:xfrm>
          <a:prstGeom prst="oct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Octagon 27">
            <a:extLst>
              <a:ext uri="{FF2B5EF4-FFF2-40B4-BE49-F238E27FC236}">
                <a16:creationId xmlns:a16="http://schemas.microsoft.com/office/drawing/2014/main" id="{F0AC993F-C9EA-49CB-AC8A-AF233C4E423C}"/>
              </a:ext>
            </a:extLst>
          </p:cNvPr>
          <p:cNvSpPr/>
          <p:nvPr/>
        </p:nvSpPr>
        <p:spPr>
          <a:xfrm>
            <a:off x="6175899" y="3308166"/>
            <a:ext cx="205740" cy="201899"/>
          </a:xfrm>
          <a:prstGeom prst="oct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40744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45CAC-9CB2-FC63-9821-685B01C4C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dirty="0"/>
              <a:t>					TX SET 5.0 TIMELINE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12E04-D0D3-5EC9-D886-C34C509AE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96" y="970059"/>
            <a:ext cx="8571791" cy="528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7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57" y="279400"/>
            <a:ext cx="8668097" cy="4667250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dirty="0"/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11563</TotalTime>
  <Words>351</Words>
  <Application>Microsoft Office PowerPoint</Application>
  <PresentationFormat>On-screen Show (4:3)</PresentationFormat>
  <Paragraphs>119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Times New Roman</vt:lpstr>
      <vt:lpstr>Custom Design</vt:lpstr>
      <vt:lpstr>Office Theme</vt:lpstr>
      <vt:lpstr>PowerPoint Presentation</vt:lpstr>
      <vt:lpstr>November 7, RMS Meeting - RMS approved </vt:lpstr>
      <vt:lpstr>Transition to Retail Competition</vt:lpstr>
      <vt:lpstr>PowerPoint Presentation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764</cp:revision>
  <cp:lastPrinted>2023-09-19T20:21:51Z</cp:lastPrinted>
  <dcterms:created xsi:type="dcterms:W3CDTF">2010-04-12T23:12:02Z</dcterms:created>
  <dcterms:modified xsi:type="dcterms:W3CDTF">2023-11-30T17:08:52Z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