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1" r:id="rId14"/>
    <p:sldId id="503" r:id="rId15"/>
    <p:sldId id="50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2FE15F-B24D-923F-93DA-036D91E4413F}" name="Ahmed, Tanzila" initials="AT" userId="S::Tanzila.Ahmed@ercot.com::ea06b024-ef11-47eb-8d9d-0be56109653e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4" d="100"/>
          <a:sy n="114" d="100"/>
        </p:scale>
        <p:origin x="132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Silverleaf and </a:t>
            </a:r>
            <a:r>
              <a:rPr lang="en-US" sz="2000" b="1" dirty="0" err="1">
                <a:solidFill>
                  <a:schemeClr val="tx2"/>
                </a:solidFill>
              </a:rPr>
              <a:t>Cowpen</a:t>
            </a:r>
            <a:r>
              <a:rPr lang="en-US" sz="2000" b="1" dirty="0">
                <a:solidFill>
                  <a:schemeClr val="tx2"/>
                </a:solidFill>
              </a:rPr>
              <a:t> 345/138-kV Stations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Robert Golen</a:t>
            </a:r>
          </a:p>
          <a:p>
            <a:r>
              <a:rPr lang="en-US" dirty="0">
                <a:solidFill>
                  <a:schemeClr val="tx2"/>
                </a:solidFill>
              </a:rPr>
              <a:t>Manager, Regional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December 4, 2023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Option 1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Construct a new 345-kV New Substation 2, ~ 13 miles away from the existing Sand Lake station, by cutting into the existing Sand Lake – Solstice 345-kV double-circuit line 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Construct a new 345/138-kV </a:t>
            </a:r>
            <a:r>
              <a:rPr lang="en-US" sz="2400" dirty="0" err="1"/>
              <a:t>Cowpen</a:t>
            </a:r>
            <a:r>
              <a:rPr lang="en-US" sz="2400" dirty="0"/>
              <a:t> station near New Substation 2, with two 668/750-MVA transformers, connecting to New Substation 2 via two 1793-MVA 345-kV tie lines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Loop the existing IH20 – Salt Draw 138-kV line and Birds of Prey Tap – Harpoon Tap 138-kV line into the new </a:t>
            </a:r>
            <a:r>
              <a:rPr lang="en-US" sz="2400" dirty="0" err="1"/>
              <a:t>Cowpen</a:t>
            </a:r>
            <a:r>
              <a:rPr lang="en-US" sz="2400" dirty="0"/>
              <a:t> station, will require approximately 14.2 miles of new ROW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02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CBD20C-C199-DB40-F9DB-EDDB3AD45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389" y="766648"/>
            <a:ext cx="4779140" cy="543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TNMP submitted the Silverleaf and </a:t>
            </a:r>
            <a:r>
              <a:rPr lang="en-US" sz="2400" dirty="0" err="1"/>
              <a:t>Cowpen</a:t>
            </a:r>
            <a:r>
              <a:rPr lang="en-US" sz="2400" dirty="0"/>
              <a:t> 345/138-kV Stations Project for Regional Planning Group (RPG) review in May 2023</a:t>
            </a: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214538" y="2438400"/>
            <a:ext cx="4498478" cy="2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This is a Tier 1 project that was estimated to cost $299.0 million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Addresses the reliability need in the Reeves and Ward Counties in the Far West weather zone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4236-C501-453B-F5A1-0AA1CB403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016" y="2438400"/>
            <a:ext cx="4216446" cy="308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074525-F291-E536-FD88-0888718DF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59" y="2933001"/>
            <a:ext cx="6949681" cy="325353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2438400"/>
          </a:xfrm>
        </p:spPr>
        <p:txBody>
          <a:bodyPr/>
          <a:lstStyle/>
          <a:p>
            <a:r>
              <a:rPr lang="en-US" sz="2400" dirty="0"/>
              <a:t>ERCOT’s independent review indicated reliability planning criteria violations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System improvement is needed to meet reliability planning criteria</a:t>
            </a:r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2438400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ERCOT analyzed four options and short-listed two options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Among the short-listed two options, Option 1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improves </a:t>
            </a:r>
            <a:r>
              <a:rPr lang="en-US" sz="2400" dirty="0">
                <a:solidFill>
                  <a:srgbClr val="5B677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long-term load serving </a:t>
            </a:r>
            <a:r>
              <a:rPr lang="en-US" sz="2400" dirty="0">
                <a:solidFill>
                  <a:srgbClr val="5B6770"/>
                </a:solidFill>
                <a:cs typeface="Times New Roman" panose="02020603050405020304" pitchFamily="18" charset="0"/>
              </a:rPr>
              <a:t>capability, and operational flexibility 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Option 1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34E8D9-4214-0E6B-4DFB-7FC04CB83AE6}"/>
              </a:ext>
            </a:extLst>
          </p:cNvPr>
          <p:cNvSpPr>
            <a:spLocks/>
          </p:cNvSpPr>
          <p:nvPr/>
        </p:nvSpPr>
        <p:spPr>
          <a:xfrm>
            <a:off x="670222" y="5545036"/>
            <a:ext cx="7230688" cy="322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2"/>
                </a:solidFill>
              </a:rPr>
              <a:t>* Cost estimates were provided by Transmission Service Providers (TSPs)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B87C6-FD31-9261-EA29-24E5FF9FB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14" y="3291547"/>
            <a:ext cx="8017410" cy="218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Option 1 did not cause any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project 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Based on the review, ERCOT will recommend the Board endorse </a:t>
            </a:r>
            <a:r>
              <a:rPr lang="en-US" sz="2400" dirty="0"/>
              <a:t>Option 1 to address the reliability need in the Reeves and Ward Counties in the Far West weather zone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TSP </a:t>
            </a:r>
            <a:r>
              <a:rPr lang="en-US" sz="2400" dirty="0"/>
              <a:t>expects to </a:t>
            </a:r>
            <a:r>
              <a:rPr lang="en-US" sz="2400" dirty="0">
                <a:solidFill>
                  <a:schemeClr val="tx2"/>
                </a:solidFill>
              </a:rPr>
              <a:t>implement the upgrades by June 2027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Estimated Capital Cost: $273.1 Million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ERCOT will recommend that the ERCOT Board designate Option 1 as critical to the reliability of the ERCOT System pursuant to PUCT Substantive Rule 25.101(b)(3)(D)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Option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Construct a new 345-kV New Substation 1 near the existing </a:t>
            </a:r>
            <a:r>
              <a:rPr lang="en-US" sz="2400" dirty="0" err="1"/>
              <a:t>Cedarvale</a:t>
            </a:r>
            <a:r>
              <a:rPr lang="en-US" sz="2400" dirty="0"/>
              <a:t> station, by cutting into the planned North </a:t>
            </a:r>
            <a:r>
              <a:rPr lang="en-US" sz="2400" dirty="0" err="1"/>
              <a:t>McCamey</a:t>
            </a:r>
            <a:r>
              <a:rPr lang="en-US" sz="2400" dirty="0"/>
              <a:t> – Sand Lake 345-kV double-circuit line 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Construct a new 345/138-kV Silverleaf station near New Substation 1, with three 668/750-MVA transformers, connecting to New Substation 1 via three 1793-MVA 345-kV tie lines 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Loop the existing </a:t>
            </a:r>
            <a:r>
              <a:rPr lang="en-US" sz="2400" dirty="0" err="1"/>
              <a:t>Cedarvale</a:t>
            </a:r>
            <a:r>
              <a:rPr lang="en-US" sz="2400" dirty="0"/>
              <a:t> – Pecos 138-kV line #1 and #2, and </a:t>
            </a:r>
            <a:r>
              <a:rPr lang="en-US" sz="2400" dirty="0" err="1"/>
              <a:t>Cedarvale</a:t>
            </a:r>
            <a:r>
              <a:rPr lang="en-US" sz="2400" dirty="0"/>
              <a:t> – Bone Springs 138-kV line into the new Silverleaf station, will require approximately 4.4 miles of new Rights of Way (ROW)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8076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23801</TotalTime>
  <Words>627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Recommendation: Option 1</vt:lpstr>
      <vt:lpstr>ERCOT Recommendation: Option 1 (Continued)</vt:lpstr>
      <vt:lpstr>Option 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381</cp:revision>
  <cp:lastPrinted>2016-01-21T20:53:15Z</cp:lastPrinted>
  <dcterms:created xsi:type="dcterms:W3CDTF">2016-01-21T15:20:31Z</dcterms:created>
  <dcterms:modified xsi:type="dcterms:W3CDTF">2023-11-30T15:49:29Z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