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7"/>
  </p:notesMasterIdLst>
  <p:handoutMasterIdLst>
    <p:handoutMasterId r:id="rId18"/>
  </p:handoutMasterIdLst>
  <p:sldIdLst>
    <p:sldId id="260" r:id="rId7"/>
    <p:sldId id="275" r:id="rId8"/>
    <p:sldId id="305" r:id="rId9"/>
    <p:sldId id="308" r:id="rId10"/>
    <p:sldId id="403" r:id="rId11"/>
    <p:sldId id="383" r:id="rId12"/>
    <p:sldId id="384" r:id="rId13"/>
    <p:sldId id="301" r:id="rId14"/>
    <p:sldId id="304" r:id="rId15"/>
    <p:sldId id="404"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nanam, Gnanaprabhu" initials="GG" lastIdx="1" clrIdx="0">
    <p:extLst>
      <p:ext uri="{19B8F6BF-5375-455C-9EA6-DF929625EA0E}">
        <p15:presenceInfo xmlns:p15="http://schemas.microsoft.com/office/powerpoint/2012/main" userId="S-1-5-21-639947351-343809578-3807592339-27511" providerId="AD"/>
      </p:ext>
    </p:extLst>
  </p:cmAuthor>
  <p:cmAuthor id="2" name="Ramasubbu, Priya" initials="RP" lastIdx="2" clrIdx="1">
    <p:extLst>
      <p:ext uri="{19B8F6BF-5375-455C-9EA6-DF929625EA0E}">
        <p15:presenceInfo xmlns:p15="http://schemas.microsoft.com/office/powerpoint/2012/main" userId="S-1-5-21-639947351-343809578-3807592339-16560" providerId="AD"/>
      </p:ext>
    </p:extLst>
  </p:cmAuthor>
  <p:cmAuthor id="3" name="Kang, Sun Wook" initials="KSW" lastIdx="2" clrIdx="2">
    <p:extLst>
      <p:ext uri="{19B8F6BF-5375-455C-9EA6-DF929625EA0E}">
        <p15:presenceInfo xmlns:p15="http://schemas.microsoft.com/office/powerpoint/2012/main" userId="S-1-5-21-639947351-343809578-3807592339-32773" providerId="AD"/>
      </p:ext>
    </p:extLst>
  </p:cmAuthor>
  <p:cmAuthor id="4" name="Huang, Fred" initials="HF" lastIdx="9" clrIdx="3">
    <p:extLst>
      <p:ext uri="{19B8F6BF-5375-455C-9EA6-DF929625EA0E}">
        <p15:presenceInfo xmlns:p15="http://schemas.microsoft.com/office/powerpoint/2012/main" userId="S-1-5-21-639947351-343809578-3807592339-4599" providerId="AD"/>
      </p:ext>
    </p:extLst>
  </p:cmAuthor>
  <p:cmAuthor id="5" name="Richardson, Ben" initials="RB" lastIdx="9" clrIdx="4">
    <p:extLst>
      <p:ext uri="{19B8F6BF-5375-455C-9EA6-DF929625EA0E}">
        <p15:presenceInfo xmlns:p15="http://schemas.microsoft.com/office/powerpoint/2012/main" userId="S-1-5-21-639947351-343809578-3807592339-470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C6D6"/>
    <a:srgbClr val="CBE3EB"/>
    <a:srgbClr val="3879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807" autoAdjust="0"/>
    <p:restoredTop sz="96677" autoAdjust="0"/>
  </p:normalViewPr>
  <p:slideViewPr>
    <p:cSldViewPr showGuides="1">
      <p:cViewPr varScale="1">
        <p:scale>
          <a:sx n="110" d="100"/>
          <a:sy n="110" d="100"/>
        </p:scale>
        <p:origin x="2268"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12/1/2023</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12/1/2023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316925"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905000"/>
            <a:ext cx="5486400" cy="3477875"/>
          </a:xfrm>
          <a:prstGeom prst="rect">
            <a:avLst/>
          </a:prstGeom>
          <a:noFill/>
        </p:spPr>
        <p:txBody>
          <a:bodyPr wrap="square" rtlCol="0">
            <a:spAutoFit/>
          </a:bodyPr>
          <a:lstStyle/>
          <a:p>
            <a:r>
              <a:rPr lang="en-US" sz="2000" b="1" dirty="0">
                <a:solidFill>
                  <a:schemeClr val="tx2"/>
                </a:solidFill>
              </a:rPr>
              <a:t>West Texas Synchronous Condenser </a:t>
            </a:r>
            <a:r>
              <a:rPr lang="en-US" altLang="en-US" sz="2000" b="1" dirty="0">
                <a:solidFill>
                  <a:schemeClr val="tx2"/>
                </a:solidFill>
              </a:rPr>
              <a:t> Regional Planning Group Project</a:t>
            </a:r>
          </a:p>
          <a:p>
            <a:endParaRPr lang="en-US" b="1" dirty="0"/>
          </a:p>
          <a:p>
            <a:endParaRPr lang="en-US" b="1" dirty="0"/>
          </a:p>
          <a:p>
            <a:endParaRPr lang="en-US" b="1" dirty="0"/>
          </a:p>
          <a:p>
            <a:r>
              <a:rPr lang="en-US" i="1" dirty="0">
                <a:solidFill>
                  <a:schemeClr val="tx2"/>
                </a:solidFill>
              </a:rPr>
              <a:t>Sun Wook Kang</a:t>
            </a:r>
          </a:p>
          <a:p>
            <a:r>
              <a:rPr lang="en-US" dirty="0">
                <a:solidFill>
                  <a:schemeClr val="tx2"/>
                </a:solidFill>
              </a:rPr>
              <a:t>Manager, Grid Planning</a:t>
            </a:r>
          </a:p>
          <a:p>
            <a:endParaRPr lang="en-US" b="1" dirty="0">
              <a:solidFill>
                <a:schemeClr val="tx2"/>
              </a:solidFill>
            </a:endParaRPr>
          </a:p>
          <a:p>
            <a:endParaRPr lang="en-US" dirty="0">
              <a:solidFill>
                <a:schemeClr val="tx2"/>
              </a:solidFill>
            </a:endParaRPr>
          </a:p>
          <a:p>
            <a:r>
              <a:rPr lang="en-US" dirty="0">
                <a:solidFill>
                  <a:schemeClr val="tx2"/>
                </a:solidFill>
              </a:rPr>
              <a:t>Technical Advisory Committee Meeting</a:t>
            </a:r>
          </a:p>
          <a:p>
            <a:endParaRPr lang="en-US" dirty="0">
              <a:solidFill>
                <a:schemeClr val="tx2"/>
              </a:solidFill>
            </a:endParaRPr>
          </a:p>
          <a:p>
            <a:r>
              <a:rPr lang="en-US" dirty="0">
                <a:solidFill>
                  <a:schemeClr val="tx2"/>
                </a:solidFill>
              </a:rPr>
              <a:t>December 4, 2023</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ERCOT Recommendation: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7" name="Content Placeholder 2">
            <a:extLst>
              <a:ext uri="{FF2B5EF4-FFF2-40B4-BE49-F238E27FC236}">
                <a16:creationId xmlns:a16="http://schemas.microsoft.com/office/drawing/2014/main" id="{54198060-0A73-1471-26B0-D48F9AE8D836}"/>
              </a:ext>
            </a:extLst>
          </p:cNvPr>
          <p:cNvSpPr txBox="1">
            <a:spLocks/>
          </p:cNvSpPr>
          <p:nvPr/>
        </p:nvSpPr>
        <p:spPr>
          <a:xfrm>
            <a:off x="76200" y="1021160"/>
            <a:ext cx="4114800" cy="5262979"/>
          </a:xfrm>
          <a:prstGeom prst="rect">
            <a:avLst/>
          </a:prstGeom>
          <a:noFill/>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solidFill>
                  <a:schemeClr val="tx2"/>
                </a:solidFill>
              </a:rPr>
              <a:t>ERCOT recommends six synchronous condensers at the following 345 kV substations; Cottonwood, Tonkawa, Long Draw, Bearkat, Reiter, and Bakersfield</a:t>
            </a:r>
          </a:p>
          <a:p>
            <a:pPr marL="685800" lvl="1">
              <a:buFont typeface="Courier New" panose="02070309020205020404" pitchFamily="49" charset="0"/>
              <a:buChar char="o"/>
            </a:pPr>
            <a:r>
              <a:rPr lang="en-US" sz="1800" dirty="0">
                <a:solidFill>
                  <a:schemeClr val="tx2"/>
                </a:solidFill>
              </a:rPr>
              <a:t>Approximately 350 MVAr capacity at each location</a:t>
            </a:r>
          </a:p>
          <a:p>
            <a:pPr marL="685800" lvl="1">
              <a:buFont typeface="Courier New" panose="02070309020205020404" pitchFamily="49" charset="0"/>
              <a:buChar char="o"/>
            </a:pPr>
            <a:r>
              <a:rPr lang="en-US" sz="1800" dirty="0">
                <a:solidFill>
                  <a:schemeClr val="tx2"/>
                </a:solidFill>
              </a:rPr>
              <a:t>Around 3,600 Ampere (A) of three-phase fault current contribution to the 345-kV point of interconnection (POI)</a:t>
            </a:r>
          </a:p>
          <a:p>
            <a:pPr marL="685800" lvl="1">
              <a:buFont typeface="Courier New" panose="02070309020205020404" pitchFamily="49" charset="0"/>
              <a:buChar char="o"/>
            </a:pPr>
            <a:r>
              <a:rPr lang="en-US" sz="1800" dirty="0">
                <a:solidFill>
                  <a:schemeClr val="tx2"/>
                </a:solidFill>
              </a:rPr>
              <a:t>A combined total inertia of 2,000 MW-seconds (MW-s) or above at each location, incorporating synchronous condenser with flywheel for frequency support</a:t>
            </a:r>
          </a:p>
          <a:p>
            <a:pPr marL="285750" indent="-285750">
              <a:buFont typeface="Wingdings" panose="05000000000000000000" pitchFamily="2" charset="2"/>
              <a:buChar char="§"/>
            </a:pPr>
            <a:endParaRPr lang="en-US" sz="1600" dirty="0"/>
          </a:p>
        </p:txBody>
      </p:sp>
      <p:pic>
        <p:nvPicPr>
          <p:cNvPr id="9" name="Picture 8">
            <a:extLst>
              <a:ext uri="{FF2B5EF4-FFF2-40B4-BE49-F238E27FC236}">
                <a16:creationId xmlns:a16="http://schemas.microsoft.com/office/drawing/2014/main" id="{40693DE3-7651-8D80-AAC4-845C302EA898}"/>
              </a:ext>
            </a:extLst>
          </p:cNvPr>
          <p:cNvPicPr>
            <a:picLocks noChangeAspect="1"/>
          </p:cNvPicPr>
          <p:nvPr/>
        </p:nvPicPr>
        <p:blipFill>
          <a:blip r:embed="rId2"/>
          <a:stretch>
            <a:fillRect/>
          </a:stretch>
        </p:blipFill>
        <p:spPr>
          <a:xfrm>
            <a:off x="4114800" y="1219200"/>
            <a:ext cx="5042397" cy="3413918"/>
          </a:xfrm>
          <a:prstGeom prst="rect">
            <a:avLst/>
          </a:prstGeom>
        </p:spPr>
      </p:pic>
    </p:spTree>
    <p:extLst>
      <p:ext uri="{BB962C8B-B14F-4D97-AF65-F5344CB8AC3E}">
        <p14:creationId xmlns:p14="http://schemas.microsoft.com/office/powerpoint/2010/main" val="3864033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43682"/>
            <a:ext cx="8458200" cy="518318"/>
          </a:xfrm>
        </p:spPr>
        <p:txBody>
          <a:bodyPr>
            <a:normAutofit/>
          </a:bodyPr>
          <a:lstStyle/>
          <a:p>
            <a:r>
              <a:rPr lang="en-US" dirty="0"/>
              <a:t>Overview</a:t>
            </a:r>
          </a:p>
        </p:txBody>
      </p:sp>
      <p:sp>
        <p:nvSpPr>
          <p:cNvPr id="6" name="Text Placeholder 1"/>
          <p:cNvSpPr txBox="1">
            <a:spLocks/>
          </p:cNvSpPr>
          <p:nvPr/>
        </p:nvSpPr>
        <p:spPr bwMode="auto">
          <a:xfrm>
            <a:off x="381000" y="2239165"/>
            <a:ext cx="2967289" cy="30675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lvl="1">
              <a:spcBef>
                <a:spcPts val="0"/>
              </a:spcBef>
              <a:spcAft>
                <a:spcPts val="1200"/>
              </a:spcAft>
              <a:buFont typeface="Arial" panose="020B0604020202020204" pitchFamily="34" charset="0"/>
              <a:buChar char="‒"/>
            </a:pPr>
            <a:r>
              <a:rPr lang="en-US" sz="1800" dirty="0">
                <a:solidFill>
                  <a:schemeClr val="tx2"/>
                </a:solidFill>
              </a:rPr>
              <a:t>These are Tier 1 projects with a combined estimated cost of $ 892.2 Million</a:t>
            </a:r>
          </a:p>
          <a:p>
            <a:pPr lvl="1">
              <a:spcBef>
                <a:spcPts val="0"/>
              </a:spcBef>
              <a:spcAft>
                <a:spcPts val="1200"/>
              </a:spcAft>
              <a:buFont typeface="Arial" panose="020B0604020202020204" pitchFamily="34" charset="0"/>
              <a:buChar char="‒"/>
            </a:pPr>
            <a:r>
              <a:rPr lang="en-US" sz="1800" dirty="0">
                <a:solidFill>
                  <a:schemeClr val="tx2"/>
                </a:solidFill>
              </a:rPr>
              <a:t>Reduce the reliability risk and strengthen the West Texas system</a:t>
            </a:r>
            <a:endParaRPr lang="en-US" sz="1600" dirty="0"/>
          </a:p>
          <a:p>
            <a:pPr marL="0" indent="0">
              <a:spcBef>
                <a:spcPts val="600"/>
              </a:spcBef>
              <a:buNone/>
            </a:pPr>
            <a:endParaRPr lang="en-US" sz="1800" kern="0" dirty="0"/>
          </a:p>
          <a:p>
            <a:pPr lvl="1">
              <a:spcBef>
                <a:spcPts val="600"/>
              </a:spcBef>
              <a:buFont typeface="Wingdings" panose="05000000000000000000" pitchFamily="2" charset="2"/>
              <a:buChar char="q"/>
            </a:pPr>
            <a:endParaRPr lang="en-US" sz="1800" kern="0" dirty="0"/>
          </a:p>
          <a:p>
            <a:pPr marL="0" indent="0">
              <a:buNone/>
            </a:pPr>
            <a:endParaRPr lang="en-US" sz="1800" kern="0" dirty="0"/>
          </a:p>
          <a:p>
            <a:endParaRPr lang="en-US" sz="1800" kern="0" dirty="0"/>
          </a:p>
        </p:txBody>
      </p:sp>
      <p:sp>
        <p:nvSpPr>
          <p:cNvPr id="12" name="Slide Number Placeholder 11"/>
          <p:cNvSpPr>
            <a:spLocks noGrp="1"/>
          </p:cNvSpPr>
          <p:nvPr>
            <p:ph type="sldNum" sz="quarter" idx="4"/>
          </p:nvPr>
        </p:nvSpPr>
        <p:spPr/>
        <p:txBody>
          <a:bodyPr/>
          <a:lstStyle/>
          <a:p>
            <a:fld id="{1D93BD3E-1E9A-4970-A6F7-E7AC52762E0C}" type="slidenum">
              <a:rPr lang="en-US" smtClean="0"/>
              <a:pPr/>
              <a:t>2</a:t>
            </a:fld>
            <a:endParaRPr lang="en-US" dirty="0"/>
          </a:p>
        </p:txBody>
      </p:sp>
      <p:sp>
        <p:nvSpPr>
          <p:cNvPr id="10" name="TextBox 9">
            <a:extLst>
              <a:ext uri="{FF2B5EF4-FFF2-40B4-BE49-F238E27FC236}">
                <a16:creationId xmlns:a16="http://schemas.microsoft.com/office/drawing/2014/main" id="{8D58064D-431A-4111-AAC6-224D465191F3}"/>
              </a:ext>
            </a:extLst>
          </p:cNvPr>
          <p:cNvSpPr txBox="1"/>
          <p:nvPr/>
        </p:nvSpPr>
        <p:spPr>
          <a:xfrm>
            <a:off x="533400" y="985131"/>
            <a:ext cx="8305800" cy="1015663"/>
          </a:xfrm>
          <a:prstGeom prst="rect">
            <a:avLst/>
          </a:prstGeom>
          <a:noFill/>
        </p:spPr>
        <p:txBody>
          <a:bodyPr wrap="square">
            <a:spAutoFit/>
          </a:bodyPr>
          <a:lstStyle/>
          <a:p>
            <a:pPr marL="342900" indent="-342900">
              <a:spcBef>
                <a:spcPts val="0"/>
              </a:spcBef>
              <a:spcAft>
                <a:spcPts val="1800"/>
              </a:spcAft>
              <a:buFont typeface="Arial" panose="020B0604020202020204" pitchFamily="34" charset="0"/>
              <a:buChar char="•"/>
            </a:pPr>
            <a:r>
              <a:rPr lang="en-US" sz="2000" b="0" dirty="0">
                <a:solidFill>
                  <a:schemeClr val="tx2"/>
                </a:solidFill>
              </a:rPr>
              <a:t>WETT, LCRA TSC, and Oncor each submitted synchronous condenser projects for Regional Planning Group (RPG) review in September 2023</a:t>
            </a:r>
          </a:p>
        </p:txBody>
      </p:sp>
      <p:pic>
        <p:nvPicPr>
          <p:cNvPr id="8" name="Picture 7">
            <a:extLst>
              <a:ext uri="{FF2B5EF4-FFF2-40B4-BE49-F238E27FC236}">
                <a16:creationId xmlns:a16="http://schemas.microsoft.com/office/drawing/2014/main" id="{41D3602C-F1FF-DA1E-C544-A9397E3D466B}"/>
              </a:ext>
            </a:extLst>
          </p:cNvPr>
          <p:cNvPicPr>
            <a:picLocks noChangeAspect="1"/>
          </p:cNvPicPr>
          <p:nvPr/>
        </p:nvPicPr>
        <p:blipFill>
          <a:blip r:embed="rId2"/>
          <a:stretch>
            <a:fillRect/>
          </a:stretch>
        </p:blipFill>
        <p:spPr>
          <a:xfrm>
            <a:off x="3348289" y="2106147"/>
            <a:ext cx="5696902" cy="3857046"/>
          </a:xfrm>
          <a:prstGeom prst="rect">
            <a:avLst/>
          </a:prstGeom>
        </p:spPr>
      </p:pic>
    </p:spTree>
    <p:extLst>
      <p:ext uri="{BB962C8B-B14F-4D97-AF65-F5344CB8AC3E}">
        <p14:creationId xmlns:p14="http://schemas.microsoft.com/office/powerpoint/2010/main" val="916423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Tier 1 Project Requirement</a:t>
            </a:r>
          </a:p>
        </p:txBody>
      </p:sp>
      <p:sp>
        <p:nvSpPr>
          <p:cNvPr id="3" name="Content Placeholder 2"/>
          <p:cNvSpPr>
            <a:spLocks noGrp="1"/>
          </p:cNvSpPr>
          <p:nvPr>
            <p:ph idx="1"/>
          </p:nvPr>
        </p:nvSpPr>
        <p:spPr>
          <a:xfrm>
            <a:off x="304800" y="1219200"/>
            <a:ext cx="8534400" cy="4700833"/>
          </a:xfrm>
        </p:spPr>
        <p:txBody>
          <a:bodyPr/>
          <a:lstStyle/>
          <a:p>
            <a:r>
              <a:rPr lang="en-US" sz="2400" dirty="0">
                <a:solidFill>
                  <a:schemeClr val="tx2"/>
                </a:solidFill>
              </a:rPr>
              <a:t>Pursuant to Protocol Section 3.11.4.7 (Tier 1)</a:t>
            </a:r>
          </a:p>
          <a:p>
            <a:pPr lvl="1"/>
            <a:r>
              <a:rPr lang="en-US" sz="2000" dirty="0">
                <a:solidFill>
                  <a:schemeClr val="tx2"/>
                </a:solidFill>
              </a:rPr>
              <a:t>Projects with an estimated capital cost of $100 Million or greater are Tier 1 projects</a:t>
            </a:r>
          </a:p>
          <a:p>
            <a:pPr lvl="1"/>
            <a:r>
              <a:rPr lang="en-US" sz="2000" dirty="0">
                <a:solidFill>
                  <a:schemeClr val="tx2"/>
                </a:solidFill>
              </a:rPr>
              <a:t>Tier 1 projects require ERCOT Board endorsement</a:t>
            </a:r>
          </a:p>
          <a:p>
            <a:pPr lvl="1"/>
            <a:endParaRPr lang="en-US" sz="2400" dirty="0">
              <a:solidFill>
                <a:schemeClr val="tx2"/>
              </a:solidFill>
            </a:endParaRPr>
          </a:p>
          <a:p>
            <a:r>
              <a:rPr lang="en-US" sz="2400" dirty="0">
                <a:solidFill>
                  <a:schemeClr val="tx2"/>
                </a:solidFill>
              </a:rPr>
              <a:t>Pursuant to Protocol Section 3.11.4.9</a:t>
            </a:r>
          </a:p>
          <a:p>
            <a:pPr lvl="1"/>
            <a:r>
              <a:rPr lang="en-US" sz="2000" dirty="0">
                <a:solidFill>
                  <a:schemeClr val="tx2"/>
                </a:solidFill>
              </a:rPr>
              <a:t>ERCOT shall present the Tier 1 project to the Technical Advisory Committee (TAC) for review and comment</a:t>
            </a:r>
          </a:p>
          <a:p>
            <a:pPr lvl="1"/>
            <a:r>
              <a:rPr lang="en-US" sz="2000" dirty="0">
                <a:solidFill>
                  <a:schemeClr val="tx2"/>
                </a:solidFill>
              </a:rPr>
              <a:t>Comments from TAC shall be included in the presentation to the ERCOT Board</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506586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Project Need</a:t>
            </a:r>
            <a:endParaRPr lang="en-US" dirty="0"/>
          </a:p>
        </p:txBody>
      </p:sp>
      <p:sp>
        <p:nvSpPr>
          <p:cNvPr id="3" name="Content Placeholder 2"/>
          <p:cNvSpPr>
            <a:spLocks noGrp="1"/>
          </p:cNvSpPr>
          <p:nvPr>
            <p:ph idx="1"/>
          </p:nvPr>
        </p:nvSpPr>
        <p:spPr>
          <a:xfrm>
            <a:off x="304800" y="874915"/>
            <a:ext cx="4610100" cy="5169817"/>
          </a:xfrm>
        </p:spPr>
        <p:txBody>
          <a:bodyPr/>
          <a:lstStyle/>
          <a:p>
            <a:pPr>
              <a:spcAft>
                <a:spcPts val="500"/>
              </a:spcAft>
            </a:pPr>
            <a:r>
              <a:rPr lang="en-US" sz="1800" dirty="0">
                <a:solidFill>
                  <a:schemeClr val="tx2"/>
                </a:solidFill>
              </a:rPr>
              <a:t>Inverter-Based Resources (IBRs) in West Texas have experienced rapid and continued growth. The total capacity of IBRs in West Texas is projected to surpass roughly 42 GW by end of 2025 </a:t>
            </a:r>
          </a:p>
          <a:p>
            <a:pPr>
              <a:spcAft>
                <a:spcPts val="500"/>
              </a:spcAft>
            </a:pPr>
            <a:r>
              <a:rPr lang="en-US" sz="1800" dirty="0">
                <a:solidFill>
                  <a:schemeClr val="tx2"/>
                </a:solidFill>
              </a:rPr>
              <a:t>Significant prevalence of IBRs coupled with the absence of conventional synchronous generation resources has further weaken the system and increased the likelihood of potential instability issues (e.g., Odessa events)</a:t>
            </a:r>
          </a:p>
          <a:p>
            <a:pPr>
              <a:spcAft>
                <a:spcPts val="500"/>
              </a:spcAft>
            </a:pPr>
            <a:r>
              <a:rPr lang="en-US" sz="1800" dirty="0">
                <a:solidFill>
                  <a:schemeClr val="tx2"/>
                </a:solidFill>
              </a:rPr>
              <a:t>The purpose of the project is to reduce the reliability risk and strengthen the West Texas system</a:t>
            </a:r>
          </a:p>
          <a:p>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pic>
        <p:nvPicPr>
          <p:cNvPr id="14" name="Picture 13">
            <a:extLst>
              <a:ext uri="{FF2B5EF4-FFF2-40B4-BE49-F238E27FC236}">
                <a16:creationId xmlns:a16="http://schemas.microsoft.com/office/drawing/2014/main" id="{4B9F2999-115E-A5BB-D1B0-7DCEBA4C1479}"/>
              </a:ext>
            </a:extLst>
          </p:cNvPr>
          <p:cNvPicPr>
            <a:picLocks noChangeAspect="1"/>
          </p:cNvPicPr>
          <p:nvPr/>
        </p:nvPicPr>
        <p:blipFill>
          <a:blip r:embed="rId2"/>
          <a:stretch>
            <a:fillRect/>
          </a:stretch>
        </p:blipFill>
        <p:spPr>
          <a:xfrm>
            <a:off x="5216124" y="3657600"/>
            <a:ext cx="3846863" cy="2831475"/>
          </a:xfrm>
          <a:prstGeom prst="rect">
            <a:avLst/>
          </a:prstGeom>
        </p:spPr>
      </p:pic>
      <p:pic>
        <p:nvPicPr>
          <p:cNvPr id="15" name="Picture 14">
            <a:extLst>
              <a:ext uri="{FF2B5EF4-FFF2-40B4-BE49-F238E27FC236}">
                <a16:creationId xmlns:a16="http://schemas.microsoft.com/office/drawing/2014/main" id="{CE989894-6D53-2D69-8561-62A8BD9318D5}"/>
              </a:ext>
            </a:extLst>
          </p:cNvPr>
          <p:cNvPicPr>
            <a:picLocks noChangeAspect="1"/>
          </p:cNvPicPr>
          <p:nvPr/>
        </p:nvPicPr>
        <p:blipFill>
          <a:blip r:embed="rId3"/>
          <a:stretch>
            <a:fillRect/>
          </a:stretch>
        </p:blipFill>
        <p:spPr>
          <a:xfrm>
            <a:off x="5501255" y="842258"/>
            <a:ext cx="3276600" cy="2739142"/>
          </a:xfrm>
          <a:prstGeom prst="rect">
            <a:avLst/>
          </a:prstGeom>
        </p:spPr>
      </p:pic>
    </p:spTree>
    <p:extLst>
      <p:ext uri="{BB962C8B-B14F-4D97-AF65-F5344CB8AC3E}">
        <p14:creationId xmlns:p14="http://schemas.microsoft.com/office/powerpoint/2010/main" val="2122680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Comparison of Project Options</a:t>
            </a:r>
          </a:p>
        </p:txBody>
      </p:sp>
      <p:sp>
        <p:nvSpPr>
          <p:cNvPr id="3" name="Content Placeholder 2"/>
          <p:cNvSpPr>
            <a:spLocks noGrp="1"/>
          </p:cNvSpPr>
          <p:nvPr>
            <p:ph idx="1"/>
          </p:nvPr>
        </p:nvSpPr>
        <p:spPr>
          <a:xfrm>
            <a:off x="364253" y="986790"/>
            <a:ext cx="8534400" cy="4884420"/>
          </a:xfrm>
        </p:spPr>
        <p:txBody>
          <a:bodyPr/>
          <a:lstStyle/>
          <a:p>
            <a:pPr>
              <a:spcAft>
                <a:spcPts val="500"/>
              </a:spcAft>
            </a:pPr>
            <a:r>
              <a:rPr lang="en-US" sz="2400" dirty="0">
                <a:solidFill>
                  <a:schemeClr val="tx2"/>
                </a:solidFill>
              </a:rPr>
              <a:t>Enhancing system resilience and strength in the West Texas region involves exploring options like incorporating conventional generators, synchronous condensers, and other technologies such as STATCOMs and grid-forming inverters</a:t>
            </a:r>
          </a:p>
          <a:p>
            <a:pPr>
              <a:spcAft>
                <a:spcPts val="500"/>
              </a:spcAft>
            </a:pPr>
            <a:r>
              <a:rPr lang="en-US" sz="2400" dirty="0">
                <a:solidFill>
                  <a:schemeClr val="tx2"/>
                </a:solidFill>
              </a:rPr>
              <a:t>ERCOT considered adding synchronous condensers in the West Texas region as the only transmission upgrade option because the installation of synchronous condensers can provide the necessary characteristics for supporting the reliable operation of a system with a high penetration of IBRs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3887092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West Texas Synchronous Condensers: Results and Benefits</a:t>
            </a:r>
          </a:p>
        </p:txBody>
      </p:sp>
      <p:sp>
        <p:nvSpPr>
          <p:cNvPr id="3" name="Content Placeholder 2"/>
          <p:cNvSpPr>
            <a:spLocks noGrp="1"/>
          </p:cNvSpPr>
          <p:nvPr>
            <p:ph idx="1"/>
          </p:nvPr>
        </p:nvSpPr>
        <p:spPr>
          <a:xfrm>
            <a:off x="304800" y="1295400"/>
            <a:ext cx="8534400" cy="5265738"/>
          </a:xfrm>
        </p:spPr>
        <p:txBody>
          <a:bodyPr/>
          <a:lstStyle/>
          <a:p>
            <a:pPr>
              <a:spcBef>
                <a:spcPct val="20000"/>
              </a:spcBef>
              <a:spcAft>
                <a:spcPts val="600"/>
              </a:spcAft>
            </a:pPr>
            <a:r>
              <a:rPr lang="en-US" sz="1600" dirty="0">
                <a:solidFill>
                  <a:schemeClr val="tx2"/>
                </a:solidFill>
              </a:rPr>
              <a:t>Significant improvement in system responses for critical faults even under stressed system conditions in West Texas region:</a:t>
            </a:r>
          </a:p>
          <a:p>
            <a:pPr marL="800100" lvl="1" indent="-342900">
              <a:spcBef>
                <a:spcPct val="20000"/>
              </a:spcBef>
              <a:spcAft>
                <a:spcPts val="600"/>
              </a:spcAft>
              <a:buFont typeface="Courier New" panose="02070309020205020404" pitchFamily="49" charset="0"/>
              <a:buChar char="o"/>
            </a:pPr>
            <a:r>
              <a:rPr lang="en-US" sz="1600" dirty="0">
                <a:solidFill>
                  <a:schemeClr val="tx2"/>
                </a:solidFill>
              </a:rPr>
              <a:t>Average enhancement of 11% in the system strength (voltage stiffness, measured in the West Texas short circuit current level)</a:t>
            </a:r>
          </a:p>
          <a:p>
            <a:pPr marL="800100" lvl="1" indent="-342900">
              <a:spcBef>
                <a:spcPct val="20000"/>
              </a:spcBef>
              <a:spcAft>
                <a:spcPts val="600"/>
              </a:spcAft>
              <a:buFont typeface="Courier New" panose="02070309020205020404" pitchFamily="49" charset="0"/>
              <a:buChar char="o"/>
            </a:pPr>
            <a:r>
              <a:rPr lang="en-US" sz="1600" dirty="0">
                <a:solidFill>
                  <a:schemeClr val="tx2"/>
                </a:solidFill>
              </a:rPr>
              <a:t>Average reduction of 21% in the number of 345-kV and 138-kV buses and 22% in IBRs that encounter severe voltage dips (less than 0.85 </a:t>
            </a:r>
            <a:r>
              <a:rPr lang="en-US" sz="1600" dirty="0" err="1">
                <a:solidFill>
                  <a:schemeClr val="tx2"/>
                </a:solidFill>
              </a:rPr>
              <a:t>p.u</a:t>
            </a:r>
            <a:r>
              <a:rPr lang="en-US" sz="1600" dirty="0">
                <a:solidFill>
                  <a:schemeClr val="tx2"/>
                </a:solidFill>
              </a:rPr>
              <a:t>.) during major transmission faults in the West Texas region</a:t>
            </a:r>
          </a:p>
          <a:p>
            <a:pPr marL="342900" indent="-342900">
              <a:spcBef>
                <a:spcPct val="20000"/>
              </a:spcBef>
              <a:spcAft>
                <a:spcPts val="600"/>
              </a:spcAft>
              <a:buFont typeface="Wingdings" panose="05000000000000000000" pitchFamily="2" charset="2"/>
              <a:buChar char="§"/>
            </a:pPr>
            <a:r>
              <a:rPr lang="en-US" sz="1600" dirty="0">
                <a:solidFill>
                  <a:schemeClr val="tx2"/>
                </a:solidFill>
              </a:rPr>
              <a:t>Potential enhancements in the stability and GTCs within the West Texas region</a:t>
            </a:r>
          </a:p>
          <a:p>
            <a:pPr marL="800100" lvl="1" indent="-342900">
              <a:spcBef>
                <a:spcPct val="20000"/>
              </a:spcBef>
              <a:spcAft>
                <a:spcPts val="600"/>
              </a:spcAft>
              <a:buFont typeface="Courier New" panose="02070309020205020404" pitchFamily="49" charset="0"/>
              <a:buChar char="o"/>
            </a:pPr>
            <a:r>
              <a:rPr lang="en-US" sz="1600" dirty="0">
                <a:solidFill>
                  <a:schemeClr val="tx2"/>
                </a:solidFill>
              </a:rPr>
              <a:t>The McCamey GTC limit is expected to be improved by an average of 15% with the potential synchronous condensers</a:t>
            </a:r>
          </a:p>
          <a:p>
            <a:pPr marL="800100" lvl="1" indent="-342900">
              <a:spcBef>
                <a:spcPct val="20000"/>
              </a:spcBef>
              <a:spcAft>
                <a:spcPts val="600"/>
              </a:spcAft>
              <a:buFont typeface="Courier New" panose="02070309020205020404" pitchFamily="49" charset="0"/>
              <a:buChar char="o"/>
            </a:pPr>
            <a:r>
              <a:rPr lang="en-US" sz="1600" dirty="0">
                <a:solidFill>
                  <a:schemeClr val="tx2"/>
                </a:solidFill>
              </a:rPr>
              <a:t>No significant impact on the West Texas GTC limit</a:t>
            </a:r>
          </a:p>
          <a:p>
            <a:pPr marL="342900" indent="-342900">
              <a:spcBef>
                <a:spcPct val="20000"/>
              </a:spcBef>
              <a:spcAft>
                <a:spcPts val="600"/>
              </a:spcAft>
              <a:buFont typeface="Wingdings" panose="05000000000000000000" pitchFamily="2" charset="2"/>
              <a:buChar char="§"/>
            </a:pPr>
            <a:r>
              <a:rPr lang="en-US" sz="1600" dirty="0">
                <a:solidFill>
                  <a:schemeClr val="tx2"/>
                </a:solidFill>
              </a:rPr>
              <a:t>The six synchronous condensers would improve the reliability and resilience of the existing West Texas system and minimize unexpected events in real time</a:t>
            </a:r>
          </a:p>
          <a:p>
            <a:pPr marL="342900" indent="-342900">
              <a:spcBef>
                <a:spcPct val="20000"/>
              </a:spcBef>
              <a:spcAft>
                <a:spcPts val="600"/>
              </a:spcAft>
              <a:buFont typeface="Wingdings" panose="05000000000000000000" pitchFamily="2" charset="2"/>
              <a:buChar char="§"/>
            </a:pPr>
            <a:r>
              <a:rPr lang="en-US" sz="1600" dirty="0">
                <a:solidFill>
                  <a:schemeClr val="tx2"/>
                </a:solidFill>
              </a:rPr>
              <a:t>Adding more synchronous condensers (more than the proposed six) showed marginal improvement</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79843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Sub-synchronous Resonance Assessment</a:t>
            </a:r>
          </a:p>
        </p:txBody>
      </p:sp>
      <p:sp>
        <p:nvSpPr>
          <p:cNvPr id="3" name="Content Placeholder 2"/>
          <p:cNvSpPr>
            <a:spLocks noGrp="1"/>
          </p:cNvSpPr>
          <p:nvPr>
            <p:ph idx="1"/>
          </p:nvPr>
        </p:nvSpPr>
        <p:spPr>
          <a:xfrm>
            <a:off x="304800" y="1219200"/>
            <a:ext cx="8534400" cy="4700833"/>
          </a:xfrm>
        </p:spPr>
        <p:txBody>
          <a:bodyPr/>
          <a:lstStyle/>
          <a:p>
            <a:r>
              <a:rPr lang="en-US" sz="2400" dirty="0">
                <a:solidFill>
                  <a:schemeClr val="tx2"/>
                </a:solidFill>
              </a:rPr>
              <a:t>Pursuant to Protocol Section 3.22.1.3</a:t>
            </a:r>
          </a:p>
          <a:p>
            <a:endParaRPr lang="en-US" sz="1800" dirty="0">
              <a:solidFill>
                <a:schemeClr val="tx2"/>
              </a:solidFill>
            </a:endParaRPr>
          </a:p>
          <a:p>
            <a:pPr lvl="1"/>
            <a:r>
              <a:rPr lang="en-US" sz="2000" dirty="0">
                <a:solidFill>
                  <a:schemeClr val="tx2"/>
                </a:solidFill>
              </a:rPr>
              <a:t>ERCOT conducted an SSO screening for the potential synchronous condensers. The results of the topology check indicated that all the synchronous condenser locations except at the Reiter 345-kV substation are considered to be potentially vulnerable to SSO. Therefore, a detailed SSO assessment is recommended, and the affected TSPs shall coordinate with ERCOT to perform and complete a detailed SSO assessment and provide any SSO Mitigation, if required, prior to energization of synchronous condensers</a:t>
            </a:r>
          </a:p>
          <a:p>
            <a:pPr lvl="1"/>
            <a:endParaRPr lang="en-US" sz="1800" dirty="0">
              <a:solidFill>
                <a:schemeClr val="tx2"/>
              </a:solidFill>
            </a:endParaRPr>
          </a:p>
          <a:p>
            <a:endParaRPr lang="en-US" sz="2000" dirty="0"/>
          </a:p>
          <a:p>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1489531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Congestion Analysis and Sensitivity Analysis</a:t>
            </a:r>
          </a:p>
        </p:txBody>
      </p:sp>
      <p:sp>
        <p:nvSpPr>
          <p:cNvPr id="3" name="Content Placeholder 2"/>
          <p:cNvSpPr>
            <a:spLocks noGrp="1"/>
          </p:cNvSpPr>
          <p:nvPr>
            <p:ph idx="1"/>
          </p:nvPr>
        </p:nvSpPr>
        <p:spPr>
          <a:xfrm>
            <a:off x="304800" y="762000"/>
            <a:ext cx="8763000" cy="5562600"/>
          </a:xfrm>
        </p:spPr>
        <p:txBody>
          <a:bodyPr/>
          <a:lstStyle/>
          <a:p>
            <a:pPr>
              <a:spcAft>
                <a:spcPts val="500"/>
              </a:spcAft>
            </a:pPr>
            <a:r>
              <a:rPr lang="en-US" sz="2400" dirty="0">
                <a:solidFill>
                  <a:schemeClr val="tx2"/>
                </a:solidFill>
              </a:rPr>
              <a:t>Pursuant to Planning Guide 3.1.3 </a:t>
            </a:r>
          </a:p>
          <a:p>
            <a:pPr lvl="1">
              <a:spcAft>
                <a:spcPts val="500"/>
              </a:spcAft>
            </a:pPr>
            <a:r>
              <a:rPr lang="en-US" sz="2000" dirty="0">
                <a:solidFill>
                  <a:schemeClr val="tx2"/>
                </a:solidFill>
              </a:rPr>
              <a:t>ERCOT shall evaluate if the recommended project will have an impact on system congestion</a:t>
            </a:r>
          </a:p>
          <a:p>
            <a:pPr lvl="1">
              <a:spcAft>
                <a:spcPts val="500"/>
              </a:spcAft>
            </a:pPr>
            <a:r>
              <a:rPr lang="en-US" sz="2000" dirty="0">
                <a:solidFill>
                  <a:schemeClr val="tx2"/>
                </a:solidFill>
              </a:rPr>
              <a:t>ERCOT shall perform a generation sensitivity analysis and evaluate impacts related to the load scaling used in the study on any constraints resulting in project recommendations </a:t>
            </a:r>
            <a:endParaRPr lang="en-US" sz="2400" dirty="0">
              <a:solidFill>
                <a:schemeClr val="tx2"/>
              </a:solidFill>
            </a:endParaRPr>
          </a:p>
          <a:p>
            <a:pPr>
              <a:spcAft>
                <a:spcPts val="500"/>
              </a:spcAft>
            </a:pPr>
            <a:r>
              <a:rPr lang="en-US" sz="2400" dirty="0">
                <a:solidFill>
                  <a:schemeClr val="tx2"/>
                </a:solidFill>
              </a:rPr>
              <a:t>No congestion analysis was conducted because synchronous condenser is the sole transmission option and a reactive support device.</a:t>
            </a:r>
          </a:p>
          <a:p>
            <a:pPr>
              <a:spcAft>
                <a:spcPts val="500"/>
              </a:spcAft>
            </a:pPr>
            <a:r>
              <a:rPr lang="en-US" sz="2400" dirty="0">
                <a:solidFill>
                  <a:schemeClr val="tx2"/>
                </a:solidFill>
              </a:rPr>
              <a:t>ERCOT concluded that </a:t>
            </a:r>
          </a:p>
          <a:p>
            <a:pPr lvl="1">
              <a:spcAft>
                <a:spcPts val="500"/>
              </a:spcAft>
            </a:pPr>
            <a:r>
              <a:rPr lang="en-US" sz="2000" dirty="0">
                <a:solidFill>
                  <a:schemeClr val="tx2"/>
                </a:solidFill>
              </a:rPr>
              <a:t>no potential future generation were found which may impact the project need</a:t>
            </a:r>
          </a:p>
          <a:p>
            <a:pPr lvl="1">
              <a:spcAft>
                <a:spcPts val="500"/>
              </a:spcAft>
            </a:pPr>
            <a:r>
              <a:rPr lang="en-US" sz="2000" dirty="0">
                <a:solidFill>
                  <a:schemeClr val="tx2"/>
                </a:solidFill>
              </a:rPr>
              <a:t>the load scaling did not have a material impact on the project need</a:t>
            </a:r>
            <a:endParaRPr lang="en-US" sz="2400" dirty="0">
              <a:solidFill>
                <a:schemeClr val="tx2"/>
              </a:solidFill>
            </a:endParaRPr>
          </a:p>
          <a:p>
            <a:endParaRPr lang="en-US" sz="24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3340120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ERCOT Recommendation:</a:t>
            </a:r>
          </a:p>
        </p:txBody>
      </p:sp>
      <p:sp>
        <p:nvSpPr>
          <p:cNvPr id="3" name="Content Placeholder 2"/>
          <p:cNvSpPr>
            <a:spLocks noGrp="1"/>
          </p:cNvSpPr>
          <p:nvPr>
            <p:ph idx="1"/>
          </p:nvPr>
        </p:nvSpPr>
        <p:spPr>
          <a:xfrm>
            <a:off x="322217" y="1066800"/>
            <a:ext cx="8534400" cy="5029200"/>
          </a:xfrm>
        </p:spPr>
        <p:txBody>
          <a:bodyPr/>
          <a:lstStyle/>
          <a:p>
            <a:pPr>
              <a:spcAft>
                <a:spcPts val="500"/>
              </a:spcAft>
            </a:pPr>
            <a:r>
              <a:rPr lang="en-US" sz="2400" dirty="0">
                <a:solidFill>
                  <a:schemeClr val="tx2"/>
                </a:solidFill>
              </a:rPr>
              <a:t>Based on the review, ERCOT will recommend the Board endorse synchronous condenser installations at six 345-kV substations: Cottonwood, Bearkat, Tonkawa, Long Draw, Reiter, and Bakersfield to reduce the reliability risk and strengthen the West Texas system</a:t>
            </a:r>
          </a:p>
          <a:p>
            <a:pPr>
              <a:spcAft>
                <a:spcPts val="500"/>
              </a:spcAft>
            </a:pPr>
            <a:r>
              <a:rPr lang="en-US" sz="2400" dirty="0">
                <a:solidFill>
                  <a:schemeClr val="tx2"/>
                </a:solidFill>
              </a:rPr>
              <a:t>The targeted in-service date for the project (based on the information from TSPs) is between May - October 2027</a:t>
            </a:r>
          </a:p>
          <a:p>
            <a:pPr>
              <a:spcAft>
                <a:spcPts val="500"/>
              </a:spcAft>
            </a:pPr>
            <a:r>
              <a:rPr lang="en-US" sz="2400" dirty="0">
                <a:solidFill>
                  <a:schemeClr val="tx2"/>
                </a:solidFill>
              </a:rPr>
              <a:t>Estimated Capital Cost: $892.2 Million</a:t>
            </a:r>
          </a:p>
          <a:p>
            <a:pPr>
              <a:spcAft>
                <a:spcPts val="500"/>
              </a:spcAft>
            </a:pPr>
            <a:endParaRPr lang="en-US" sz="2400" dirty="0">
              <a:solidFill>
                <a:schemeClr val="tx2"/>
              </a:solidFill>
            </a:endParaRPr>
          </a:p>
          <a:p>
            <a:endParaRPr lang="en-US" sz="24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83294276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11366</TotalTime>
  <Words>819</Words>
  <Application>Microsoft Office PowerPoint</Application>
  <PresentationFormat>On-screen Show (4:3)</PresentationFormat>
  <Paragraphs>72</Paragraphs>
  <Slides>10</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10</vt:i4>
      </vt:variant>
    </vt:vector>
  </HeadingPairs>
  <TitlesOfParts>
    <vt:vector size="17" baseType="lpstr">
      <vt:lpstr>Arial</vt:lpstr>
      <vt:lpstr>Calibri</vt:lpstr>
      <vt:lpstr>Courier New</vt:lpstr>
      <vt:lpstr>Wingdings</vt:lpstr>
      <vt:lpstr>1_Custom Design</vt:lpstr>
      <vt:lpstr>Office Theme</vt:lpstr>
      <vt:lpstr>Custom Design</vt:lpstr>
      <vt:lpstr>PowerPoint Presentation</vt:lpstr>
      <vt:lpstr>Overview</vt:lpstr>
      <vt:lpstr>Tier 1 Project Requirement</vt:lpstr>
      <vt:lpstr>Project Need</vt:lpstr>
      <vt:lpstr>Comparison of Project Options</vt:lpstr>
      <vt:lpstr>West Texas Synchronous Condensers: Results and Benefits</vt:lpstr>
      <vt:lpstr>Sub-synchronous Resonance Assessment</vt:lpstr>
      <vt:lpstr>Congestion Analysis and Sensitivity Analysis</vt:lpstr>
      <vt:lpstr>ERCOT Recommendation:</vt:lpstr>
      <vt:lpstr>ERCOT Recommendation: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Kang, Sun Wook</cp:lastModifiedBy>
  <cp:revision>451</cp:revision>
  <cp:lastPrinted>2018-02-02T14:45:31Z</cp:lastPrinted>
  <dcterms:created xsi:type="dcterms:W3CDTF">2016-01-21T15:20:31Z</dcterms:created>
  <dcterms:modified xsi:type="dcterms:W3CDTF">2023-12-01T18:15:33Z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2023-11-17T17:36:24Z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b397dc83-9206-4900-9262-cca4972c1c06</vt:lpwstr>
  </property>
  <property fmtid="{D5CDD505-2E9C-101B-9397-08002B2CF9AE}" pid="9" name="MSIP_Label_7084cbda-52b8-46fb-a7b7-cb5bd465ed85_ContentBits">
    <vt:lpwstr>0</vt:lpwstr>
  </property>
</Properties>
</file>