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67" r:id="rId7"/>
    <p:sldId id="273" r:id="rId8"/>
    <p:sldId id="277" r:id="rId9"/>
    <p:sldId id="271"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176" y="8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11/27/2023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11/27/2023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41902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29839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3/10/31/06-10222023-market-submissions-incident.pptx"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ercot.com/calendar/12042023-TAC-Meeting" TargetMode="External"/><Relationship Id="rId5" Type="http://schemas.openxmlformats.org/officeDocument/2006/relationships/hyperlink" Target="https://www.ercot.com/services/comm/mkt_notices/M-B102423-02" TargetMode="External"/><Relationship Id="rId4" Type="http://schemas.openxmlformats.org/officeDocument/2006/relationships/hyperlink" Target="https://www.ercot.com/services/comm/mkt_notices/M-B102423-0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876800" cy="3016210"/>
          </a:xfrm>
          <a:prstGeom prst="rect">
            <a:avLst/>
          </a:prstGeom>
          <a:noFill/>
        </p:spPr>
        <p:txBody>
          <a:bodyPr wrap="square" rtlCol="0">
            <a:spAutoFit/>
          </a:bodyPr>
          <a:lstStyle/>
          <a:p>
            <a:r>
              <a:rPr lang="en-US" sz="2000" b="1" dirty="0">
                <a:solidFill>
                  <a:schemeClr val="tx2"/>
                </a:solidFill>
              </a:rPr>
              <a:t>Review of Potential Real-Time Market Price Correction for October 22, 2023 Due to a Failure to Process Market Submissions</a:t>
            </a:r>
          </a:p>
          <a:p>
            <a:endParaRPr lang="en-US" sz="2000" b="1" dirty="0">
              <a:solidFill>
                <a:schemeClr val="tx2"/>
              </a:solidFill>
            </a:endParaRPr>
          </a:p>
          <a:p>
            <a:r>
              <a:rPr lang="en-US" dirty="0">
                <a:solidFill>
                  <a:schemeClr val="tx2"/>
                </a:solidFill>
              </a:rPr>
              <a:t>David Maggio</a:t>
            </a:r>
          </a:p>
          <a:p>
            <a:r>
              <a:rPr lang="en-US" dirty="0">
                <a:solidFill>
                  <a:schemeClr val="tx2"/>
                </a:solidFill>
              </a:rPr>
              <a:t>Principal, Market Design &amp; Analytics</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December 4,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5000"/>
            <a:ext cx="8534400" cy="4876800"/>
          </a:xfrm>
        </p:spPr>
        <p:txBody>
          <a:bodyPr/>
          <a:lstStyle/>
          <a:p>
            <a:pPr>
              <a:spcBef>
                <a:spcPts val="0"/>
              </a:spcBef>
              <a:spcAft>
                <a:spcPts val="600"/>
              </a:spcAft>
            </a:pPr>
            <a:r>
              <a:rPr lang="en-US" sz="1600" dirty="0"/>
              <a:t>On October 22, 2023, </a:t>
            </a:r>
            <a:r>
              <a:rPr lang="en-US" sz="1600" dirty="0">
                <a:effectLst/>
                <a:ea typeface="Calibri" panose="020F0502020204030204" pitchFamily="34" charset="0"/>
              </a:rPr>
              <a:t>ERCOT experienced market submission failures </a:t>
            </a:r>
            <a:r>
              <a:rPr lang="en-US" sz="1600" dirty="0">
                <a:ea typeface="Calibri" panose="020F0502020204030204" pitchFamily="34" charset="0"/>
              </a:rPr>
              <a:t>that impacted market submissions </a:t>
            </a:r>
            <a:r>
              <a:rPr lang="en-US" sz="1600" dirty="0">
                <a:effectLst/>
                <a:ea typeface="Calibri" panose="020F0502020204030204" pitchFamily="34" charset="0"/>
              </a:rPr>
              <a:t>from the Market Management System (MMS) user interface and </a:t>
            </a:r>
            <a:r>
              <a:rPr lang="en-US" sz="1600" dirty="0">
                <a:ea typeface="Calibri" panose="020F0502020204030204" pitchFamily="34" charset="0"/>
              </a:rPr>
              <a:t>A</a:t>
            </a:r>
            <a:r>
              <a:rPr lang="en-US" sz="1600" dirty="0">
                <a:effectLst/>
                <a:ea typeface="Calibri" panose="020F0502020204030204" pitchFamily="34" charset="0"/>
              </a:rPr>
              <a:t>pplication Programming </a:t>
            </a:r>
            <a:r>
              <a:rPr lang="en-US" sz="1600" dirty="0">
                <a:ea typeface="Calibri" panose="020F0502020204030204" pitchFamily="34" charset="0"/>
              </a:rPr>
              <a:t>I</a:t>
            </a:r>
            <a:r>
              <a:rPr lang="en-US" sz="1600" dirty="0">
                <a:effectLst/>
                <a:ea typeface="Calibri" panose="020F0502020204030204" pitchFamily="34" charset="0"/>
              </a:rPr>
              <a:t>nterface (API). This issue affected submissions to both the Real-Time Market (RTM) as well as the Day-Ahead Market (DAM). </a:t>
            </a:r>
          </a:p>
          <a:p>
            <a:pPr lvl="1">
              <a:spcBef>
                <a:spcPts val="0"/>
              </a:spcBef>
              <a:spcAft>
                <a:spcPts val="600"/>
              </a:spcAft>
            </a:pPr>
            <a:r>
              <a:rPr lang="en-US" sz="1400" dirty="0">
                <a:effectLst/>
                <a:ea typeface="Calibri" panose="020F0502020204030204" pitchFamily="34" charset="0"/>
              </a:rPr>
              <a:t>Security-Constrained Economic Dispatch (SCED) was not able to read Three Part Offers (TPOs) between 12:15 PM – 12:54 PM and Current Operating Plans (COPs) between 1:00 PM – 1:09 PM, resulting is SCED failing to produce valid prices during these windows.  This issue initially started at 6:36 AM, however SCED was able to continue using existing offer submissions until 12:15 PM.</a:t>
            </a:r>
          </a:p>
          <a:p>
            <a:pPr lvl="1">
              <a:spcBef>
                <a:spcPts val="0"/>
              </a:spcBef>
              <a:spcAft>
                <a:spcPts val="600"/>
              </a:spcAft>
            </a:pPr>
            <a:r>
              <a:rPr lang="en-US" sz="1400" dirty="0">
                <a:effectLst/>
                <a:ea typeface="Calibri" panose="020F0502020204030204" pitchFamily="34" charset="0"/>
              </a:rPr>
              <a:t>The </a:t>
            </a:r>
            <a:r>
              <a:rPr lang="en-US" sz="1400">
                <a:effectLst/>
                <a:ea typeface="Calibri" panose="020F0502020204030204" pitchFamily="34" charset="0"/>
              </a:rPr>
              <a:t>DAM deadlines </a:t>
            </a:r>
            <a:r>
              <a:rPr lang="en-US" sz="1400" dirty="0">
                <a:effectLst/>
                <a:ea typeface="Calibri" panose="020F0502020204030204" pitchFamily="34" charset="0"/>
              </a:rPr>
              <a:t>were extended with results being published at 5:35 PM.</a:t>
            </a:r>
          </a:p>
          <a:p>
            <a:pPr lvl="1">
              <a:spcBef>
                <a:spcPts val="0"/>
              </a:spcBef>
              <a:spcAft>
                <a:spcPts val="600"/>
              </a:spcAft>
            </a:pPr>
            <a:r>
              <a:rPr lang="en-US" sz="1400" dirty="0">
                <a:effectLst/>
                <a:ea typeface="Calibri" panose="020F0502020204030204" pitchFamily="34" charset="0"/>
              </a:rPr>
              <a:t>Additional details regarding this issue were </a:t>
            </a:r>
            <a:r>
              <a:rPr lang="en-US" sz="1400" dirty="0">
                <a:effectLst/>
                <a:ea typeface="Calibri" panose="020F0502020204030204" pitchFamily="34" charset="0"/>
                <a:hlinkClick r:id="rId3"/>
              </a:rPr>
              <a:t>presented</a:t>
            </a:r>
            <a:r>
              <a:rPr lang="en-US" sz="1400" dirty="0">
                <a:effectLst/>
                <a:ea typeface="Calibri" panose="020F0502020204030204" pitchFamily="34" charset="0"/>
              </a:rPr>
              <a:t> to the Wholesale Market Subcommittee (WMS) on November 1, 2023.</a:t>
            </a:r>
          </a:p>
          <a:p>
            <a:pPr>
              <a:spcBef>
                <a:spcPts val="0"/>
              </a:spcBef>
              <a:spcAft>
                <a:spcPts val="600"/>
              </a:spcAft>
            </a:pPr>
            <a:r>
              <a:rPr lang="en-US" sz="1600" dirty="0"/>
              <a:t>Market Notice </a:t>
            </a:r>
            <a:r>
              <a:rPr lang="en-US" sz="1600" dirty="0">
                <a:hlinkClick r:id="rId4"/>
              </a:rPr>
              <a:t>M-B102423-01</a:t>
            </a:r>
            <a:r>
              <a:rPr lang="en-US" sz="1600" dirty="0"/>
              <a:t> was issued on October 24, 2023, notifying the market of the issue and ERCOT’s intent, upon completion of impact analysis, to seek ERCOT Board of Directors (Board) approval for price correction as specified by ERCOT Protocol Section 6.3(7)(b). </a:t>
            </a:r>
          </a:p>
          <a:p>
            <a:pPr>
              <a:spcBef>
                <a:spcPts val="0"/>
              </a:spcBef>
              <a:spcAft>
                <a:spcPts val="600"/>
              </a:spcAft>
            </a:pPr>
            <a:r>
              <a:rPr lang="en-US" sz="1600" dirty="0"/>
              <a:t>Market Notice </a:t>
            </a:r>
            <a:r>
              <a:rPr lang="en-US" sz="1600" dirty="0">
                <a:hlinkClick r:id="rId5"/>
              </a:rPr>
              <a:t>M-B102423-02</a:t>
            </a:r>
            <a:r>
              <a:rPr lang="en-US" sz="1600" dirty="0"/>
              <a:t> was issued on November 3, 2023, notifying the market that files containing price correction data have been posted to the </a:t>
            </a:r>
            <a:r>
              <a:rPr lang="en-US" sz="1600" dirty="0">
                <a:hlinkClick r:id="rId6"/>
              </a:rPr>
              <a:t>TAC meeting page for December 4, 2023</a:t>
            </a:r>
            <a:r>
              <a:rPr lang="en-US" sz="1600" dirty="0"/>
              <a:t>.</a:t>
            </a:r>
          </a:p>
          <a:p>
            <a:pPr>
              <a:spcAft>
                <a:spcPts val="600"/>
              </a:spcAft>
            </a:pPr>
            <a:endParaRPr lang="en-US" sz="1600" dirty="0"/>
          </a:p>
          <a:p>
            <a:pPr>
              <a:spcAft>
                <a:spcPts val="600"/>
              </a:spcAft>
            </a:pPr>
            <a:endParaRPr lang="en-US" sz="2000" dirty="0"/>
          </a:p>
          <a:p>
            <a:endParaRPr lang="en-US" sz="2000" dirty="0"/>
          </a:p>
          <a:p>
            <a:endParaRPr lang="en-US" sz="2000" dirty="0"/>
          </a:p>
          <a:p>
            <a:pPr marL="0" indent="0">
              <a:buNone/>
            </a:pPr>
            <a:endParaRPr lang="en-US" sz="2000" dirty="0"/>
          </a:p>
          <a:p>
            <a:pPr marL="0" indent="0">
              <a:buNone/>
            </a:pPr>
            <a:endParaRPr lang="en-US" sz="1800" dirty="0"/>
          </a:p>
          <a:p>
            <a:pPr>
              <a:lnSpc>
                <a:spcPct val="150000"/>
              </a:lnSpc>
            </a:pPr>
            <a:endParaRPr lang="en-US" sz="2000" dirty="0">
              <a:solidFill>
                <a:schemeClr val="tx2"/>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Timeline for SCED </a:t>
            </a:r>
          </a:p>
        </p:txBody>
      </p:sp>
      <p:sp>
        <p:nvSpPr>
          <p:cNvPr id="3" name="Content Placeholder 2"/>
          <p:cNvSpPr>
            <a:spLocks noGrp="1"/>
          </p:cNvSpPr>
          <p:nvPr>
            <p:ph idx="1"/>
          </p:nvPr>
        </p:nvSpPr>
        <p:spPr>
          <a:xfrm>
            <a:off x="304800" y="1219200"/>
            <a:ext cx="8534400" cy="4876800"/>
          </a:xfrm>
        </p:spPr>
        <p:txBody>
          <a:bodyPr/>
          <a:lstStyle/>
          <a:p>
            <a:pPr>
              <a:spcBef>
                <a:spcPts val="0"/>
              </a:spcBef>
              <a:spcAft>
                <a:spcPts val="600"/>
              </a:spcAft>
            </a:pPr>
            <a:r>
              <a:rPr lang="en-US" sz="1600" dirty="0"/>
              <a:t>12:15 PM – 12:54 PM : SCED was unable to process TPOs, resulting in proxy Energy Offer Curves (EOCs) being created for Resources.  The EOCs were created in accordance with paragraph (4) of ERCOT Protocol Section 6.5.7.3.</a:t>
            </a:r>
          </a:p>
          <a:p>
            <a:pPr lvl="1">
              <a:spcBef>
                <a:spcPts val="0"/>
              </a:spcBef>
              <a:spcAft>
                <a:spcPts val="600"/>
              </a:spcAft>
            </a:pPr>
            <a:r>
              <a:rPr lang="en-US" sz="1400" dirty="0"/>
              <a:t>This drove the RTM System Lambda to ~$4,992/MWh for this entire window of time.  System Lambda was $23.54/MWh for the SCED execution at 12:10 PM.</a:t>
            </a:r>
          </a:p>
          <a:p>
            <a:pPr>
              <a:spcBef>
                <a:spcPts val="0"/>
              </a:spcBef>
              <a:spcAft>
                <a:spcPts val="600"/>
              </a:spcAft>
            </a:pPr>
            <a:r>
              <a:rPr lang="en-US" sz="1600" dirty="0"/>
              <a:t>12:55 PM – 12:56 PM : SCED was able to process TPOs, resulting in valid SCED runs. In accordance with paragraph (2) of Protocol Section 6.5.9.2, a 15-minute price hold starts from the first good SCED run (12:55 PM) following resolution of the failure.  The prices used in the hold are required to be from the last good SCED run before the issue began (12:10 PM)</a:t>
            </a:r>
          </a:p>
          <a:p>
            <a:pPr>
              <a:spcBef>
                <a:spcPts val="0"/>
              </a:spcBef>
              <a:spcAft>
                <a:spcPts val="600"/>
              </a:spcAft>
            </a:pPr>
            <a:r>
              <a:rPr lang="en-US" sz="1600" dirty="0"/>
              <a:t>1:00 PM – 1:05 PM : SCED failed to process COPs, resulting in additional SCED failure. </a:t>
            </a:r>
          </a:p>
          <a:p>
            <a:pPr>
              <a:spcBef>
                <a:spcPts val="0"/>
              </a:spcBef>
              <a:spcAft>
                <a:spcPts val="600"/>
              </a:spcAft>
            </a:pPr>
            <a:r>
              <a:rPr lang="en-US" sz="1600" dirty="0"/>
              <a:t>1:09 PM : SCED was able to process COPs and produce valid results.  The 15-minute hold period for SCED failure resets, beginning at 1:09 PM and ending at 1:24 PM.</a:t>
            </a:r>
          </a:p>
          <a:p>
            <a:pPr>
              <a:spcBef>
                <a:spcPts val="0"/>
              </a:spcBef>
              <a:spcAft>
                <a:spcPts val="600"/>
              </a:spcAft>
            </a:pPr>
            <a:r>
              <a:rPr lang="en-US" sz="1600" dirty="0"/>
              <a:t>1:25 PM : 15-minute hold ends and current SCED results were published to the market.</a:t>
            </a:r>
          </a:p>
          <a:p>
            <a:pPr lvl="1">
              <a:spcBef>
                <a:spcPts val="0"/>
              </a:spcBef>
              <a:spcAft>
                <a:spcPts val="600"/>
              </a:spcAft>
            </a:pPr>
            <a:r>
              <a:rPr lang="en-US" sz="1400" dirty="0"/>
              <a:t>System Lambda was $23.29/MWh for the SCED execution at 1:25 PM.</a:t>
            </a:r>
          </a:p>
          <a:p>
            <a:pPr lvl="1">
              <a:spcBef>
                <a:spcPts val="0"/>
              </a:spcBef>
              <a:spcAft>
                <a:spcPts val="600"/>
              </a:spcAft>
            </a:pP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22429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Settlements Impact Analysis</a:t>
            </a:r>
          </a:p>
        </p:txBody>
      </p:sp>
      <p:sp>
        <p:nvSpPr>
          <p:cNvPr id="3" name="Content Placeholder 2"/>
          <p:cNvSpPr>
            <a:spLocks noGrp="1"/>
          </p:cNvSpPr>
          <p:nvPr>
            <p:ph idx="1"/>
          </p:nvPr>
        </p:nvSpPr>
        <p:spPr>
          <a:xfrm>
            <a:off x="304800" y="857250"/>
            <a:ext cx="8534400" cy="5238750"/>
          </a:xfrm>
        </p:spPr>
        <p:txBody>
          <a:bodyPr/>
          <a:lstStyle/>
          <a:p>
            <a:pPr>
              <a:spcBef>
                <a:spcPts val="0"/>
              </a:spcBef>
              <a:spcAft>
                <a:spcPts val="600"/>
              </a:spcAft>
            </a:pPr>
            <a:r>
              <a:rPr lang="en-US" sz="1600" dirty="0"/>
              <a:t>ERCOT Protocols Section 6.3(7)(b) requires that the absolute value impact to any single Counter-Party (CP) meet one of the following two criteria before seeking approval from the Board.</a:t>
            </a:r>
          </a:p>
          <a:p>
            <a:pPr marL="857250" lvl="1" indent="-400050">
              <a:spcBef>
                <a:spcPts val="0"/>
              </a:spcBef>
              <a:spcAft>
                <a:spcPts val="600"/>
              </a:spcAft>
              <a:buFont typeface="+mj-lt"/>
              <a:buAutoNum type="romanLcPeriod"/>
            </a:pPr>
            <a:r>
              <a:rPr lang="en-US" sz="1400" dirty="0"/>
              <a:t>2% and also greater than $20,000; or</a:t>
            </a:r>
          </a:p>
          <a:p>
            <a:pPr marL="857250" lvl="1" indent="-400050">
              <a:spcBef>
                <a:spcPts val="0"/>
              </a:spcBef>
              <a:spcAft>
                <a:spcPts val="600"/>
              </a:spcAft>
              <a:buFont typeface="+mj-lt"/>
              <a:buAutoNum type="romanLcPeriod"/>
            </a:pPr>
            <a:r>
              <a:rPr lang="en-US" sz="1400" dirty="0"/>
              <a:t>20% and also greater than </a:t>
            </a:r>
            <a:r>
              <a:rPr lang="en-US" sz="1400"/>
              <a:t>$2,000</a:t>
            </a:r>
            <a:r>
              <a:rPr lang="en-US" sz="1400" dirty="0"/>
              <a:t>.</a:t>
            </a:r>
          </a:p>
          <a:p>
            <a:pPr marL="457200" indent="-400050">
              <a:spcBef>
                <a:spcPts val="0"/>
              </a:spcBef>
              <a:spcAft>
                <a:spcPts val="600"/>
              </a:spcAft>
            </a:pPr>
            <a:r>
              <a:rPr lang="en-US" sz="1600" dirty="0"/>
              <a:t>With the large change in the Real-Time System Lambda, several CPs met these criteria.</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5" name="Table 5">
            <a:extLst>
              <a:ext uri="{FF2B5EF4-FFF2-40B4-BE49-F238E27FC236}">
                <a16:creationId xmlns:a16="http://schemas.microsoft.com/office/drawing/2014/main" id="{63962D4F-6073-A7C1-1E25-34A0A76E10C5}"/>
              </a:ext>
            </a:extLst>
          </p:cNvPr>
          <p:cNvGraphicFramePr>
            <a:graphicFrameLocks noGrp="1"/>
          </p:cNvGraphicFramePr>
          <p:nvPr>
            <p:extLst>
              <p:ext uri="{D42A27DB-BD31-4B8C-83A1-F6EECF244321}">
                <p14:modId xmlns:p14="http://schemas.microsoft.com/office/powerpoint/2010/main" val="1326708227"/>
              </p:ext>
            </p:extLst>
          </p:nvPr>
        </p:nvGraphicFramePr>
        <p:xfrm>
          <a:off x="2251519" y="3948669"/>
          <a:ext cx="5011272" cy="1071283"/>
        </p:xfrm>
        <a:graphic>
          <a:graphicData uri="http://schemas.openxmlformats.org/drawingml/2006/table">
            <a:tbl>
              <a:tblPr firstRow="1" bandRow="1">
                <a:tableStyleId>{5C22544A-7EE6-4342-B048-85BDC9FD1C3A}</a:tableStyleId>
              </a:tblPr>
              <a:tblGrid>
                <a:gridCol w="2566750">
                  <a:extLst>
                    <a:ext uri="{9D8B030D-6E8A-4147-A177-3AD203B41FA5}">
                      <a16:colId xmlns:a16="http://schemas.microsoft.com/office/drawing/2014/main" val="2830152794"/>
                    </a:ext>
                  </a:extLst>
                </a:gridCol>
                <a:gridCol w="2444522">
                  <a:extLst>
                    <a:ext uri="{9D8B030D-6E8A-4147-A177-3AD203B41FA5}">
                      <a16:colId xmlns:a16="http://schemas.microsoft.com/office/drawing/2014/main" val="1301734834"/>
                    </a:ext>
                  </a:extLst>
                </a:gridCol>
              </a:tblGrid>
              <a:tr h="492163">
                <a:tc>
                  <a:txBody>
                    <a:bodyPr/>
                    <a:lstStyle/>
                    <a:p>
                      <a:pPr algn="ctr"/>
                      <a:r>
                        <a:rPr lang="en-US" sz="1600" dirty="0"/>
                        <a:t>Largest Absolute Value Impact to a CP</a:t>
                      </a:r>
                    </a:p>
                  </a:txBody>
                  <a:tcPr/>
                </a:tc>
                <a:tc>
                  <a:txBody>
                    <a:bodyPr/>
                    <a:lstStyle/>
                    <a:p>
                      <a:pPr algn="ctr"/>
                      <a:r>
                        <a:rPr lang="en-US" sz="1600" dirty="0"/>
                        <a:t>Largest Absolute Percent Impact to a CP</a:t>
                      </a:r>
                    </a:p>
                  </a:txBody>
                  <a:tcPr/>
                </a:tc>
                <a:extLst>
                  <a:ext uri="{0D108BD9-81ED-4DB2-BD59-A6C34878D82A}">
                    <a16:rowId xmlns:a16="http://schemas.microsoft.com/office/drawing/2014/main" val="2573854271"/>
                  </a:ext>
                </a:extLst>
              </a:tr>
              <a:tr h="492163">
                <a:tc>
                  <a:txBody>
                    <a:bodyPr/>
                    <a:lstStyle/>
                    <a:p>
                      <a:pPr algn="r"/>
                      <a:r>
                        <a:rPr lang="en-US" sz="1600" dirty="0"/>
                        <a:t> $8,414,409.32 </a:t>
                      </a:r>
                    </a:p>
                  </a:txBody>
                  <a:tcPr anchor="ctr" anchorCtr="1"/>
                </a:tc>
                <a:tc>
                  <a:txBody>
                    <a:bodyPr/>
                    <a:lstStyle/>
                    <a:p>
                      <a:r>
                        <a:rPr lang="en-US" sz="1600" dirty="0"/>
                        <a:t>650.63%</a:t>
                      </a:r>
                    </a:p>
                  </a:txBody>
                  <a:tcPr anchor="ctr" anchorCtr="1"/>
                </a:tc>
                <a:extLst>
                  <a:ext uri="{0D108BD9-81ED-4DB2-BD59-A6C34878D82A}">
                    <a16:rowId xmlns:a16="http://schemas.microsoft.com/office/drawing/2014/main" val="2084046030"/>
                  </a:ext>
                </a:extLst>
              </a:tr>
            </a:tbl>
          </a:graphicData>
        </a:graphic>
      </p:graphicFrame>
      <p:graphicFrame>
        <p:nvGraphicFramePr>
          <p:cNvPr id="6" name="Table 5">
            <a:extLst>
              <a:ext uri="{FF2B5EF4-FFF2-40B4-BE49-F238E27FC236}">
                <a16:creationId xmlns:a16="http://schemas.microsoft.com/office/drawing/2014/main" id="{EB43EB57-9BF9-A0C8-64E6-944B8256FEE5}"/>
              </a:ext>
            </a:extLst>
          </p:cNvPr>
          <p:cNvGraphicFramePr>
            <a:graphicFrameLocks noGrp="1"/>
          </p:cNvGraphicFramePr>
          <p:nvPr>
            <p:extLst>
              <p:ext uri="{D42A27DB-BD31-4B8C-83A1-F6EECF244321}">
                <p14:modId xmlns:p14="http://schemas.microsoft.com/office/powerpoint/2010/main" val="2627332055"/>
              </p:ext>
            </p:extLst>
          </p:nvPr>
        </p:nvGraphicFramePr>
        <p:xfrm>
          <a:off x="2251519" y="2753561"/>
          <a:ext cx="5011273" cy="1071283"/>
        </p:xfrm>
        <a:graphic>
          <a:graphicData uri="http://schemas.openxmlformats.org/drawingml/2006/table">
            <a:tbl>
              <a:tblPr firstRow="1" bandRow="1">
                <a:tableStyleId>{5C22544A-7EE6-4342-B048-85BDC9FD1C3A}</a:tableStyleId>
              </a:tblPr>
              <a:tblGrid>
                <a:gridCol w="1725193">
                  <a:extLst>
                    <a:ext uri="{9D8B030D-6E8A-4147-A177-3AD203B41FA5}">
                      <a16:colId xmlns:a16="http://schemas.microsoft.com/office/drawing/2014/main" val="2830152794"/>
                    </a:ext>
                  </a:extLst>
                </a:gridCol>
                <a:gridCol w="1643040">
                  <a:extLst>
                    <a:ext uri="{9D8B030D-6E8A-4147-A177-3AD203B41FA5}">
                      <a16:colId xmlns:a16="http://schemas.microsoft.com/office/drawing/2014/main" val="1301734834"/>
                    </a:ext>
                  </a:extLst>
                </a:gridCol>
                <a:gridCol w="1643040">
                  <a:extLst>
                    <a:ext uri="{9D8B030D-6E8A-4147-A177-3AD203B41FA5}">
                      <a16:colId xmlns:a16="http://schemas.microsoft.com/office/drawing/2014/main" val="3047130984"/>
                    </a:ext>
                  </a:extLst>
                </a:gridCol>
              </a:tblGrid>
              <a:tr h="492163">
                <a:tc>
                  <a:txBody>
                    <a:bodyPr/>
                    <a:lstStyle/>
                    <a:p>
                      <a:pPr marL="0" marR="0" algn="ctr">
                        <a:spcBef>
                          <a:spcPts val="600"/>
                        </a:spcBef>
                        <a:spcAft>
                          <a:spcPts val="600"/>
                        </a:spcAft>
                      </a:pPr>
                      <a:r>
                        <a:rPr lang="en-US" sz="1600" dirty="0"/>
                        <a:t>CPs meeting   (</a:t>
                      </a:r>
                      <a:r>
                        <a:rPr lang="en-US" sz="1600" dirty="0" err="1"/>
                        <a:t>i</a:t>
                      </a:r>
                      <a:r>
                        <a:rPr lang="en-US" sz="1600" dirty="0"/>
                        <a:t>)</a:t>
                      </a:r>
                      <a:endParaRPr lang="en-US" sz="2000" dirty="0">
                        <a:solidFill>
                          <a:schemeClr val="bg1"/>
                        </a:solidFill>
                        <a:effectLst/>
                        <a:latin typeface="Calibri" panose="020F0502020204030204" pitchFamily="34" charset="0"/>
                      </a:endParaRPr>
                    </a:p>
                  </a:txBody>
                  <a:tcPr/>
                </a:tc>
                <a:tc>
                  <a:txBody>
                    <a:bodyPr/>
                    <a:lstStyle/>
                    <a:p>
                      <a:pPr algn="ctr"/>
                      <a:r>
                        <a:rPr lang="en-US" sz="1600" dirty="0"/>
                        <a:t>CPs meeting (ii)</a:t>
                      </a:r>
                    </a:p>
                  </a:txBody>
                  <a:tcPr/>
                </a:tc>
                <a:tc>
                  <a:txBody>
                    <a:bodyPr/>
                    <a:lstStyle/>
                    <a:p>
                      <a:pPr algn="ctr"/>
                      <a:r>
                        <a:rPr lang="en-US" sz="1600" dirty="0"/>
                        <a:t>CPs meeting both Criteria</a:t>
                      </a:r>
                    </a:p>
                  </a:txBody>
                  <a:tcPr/>
                </a:tc>
                <a:extLst>
                  <a:ext uri="{0D108BD9-81ED-4DB2-BD59-A6C34878D82A}">
                    <a16:rowId xmlns:a16="http://schemas.microsoft.com/office/drawing/2014/main" val="2573854271"/>
                  </a:ext>
                </a:extLst>
              </a:tr>
              <a:tr h="492163">
                <a:tc>
                  <a:txBody>
                    <a:bodyPr/>
                    <a:lstStyle/>
                    <a:p>
                      <a:pPr algn="r"/>
                      <a:r>
                        <a:rPr lang="en-US" sz="1600" dirty="0"/>
                        <a:t>141</a:t>
                      </a:r>
                    </a:p>
                  </a:txBody>
                  <a:tcPr anchor="ctr" anchorCtr="1"/>
                </a:tc>
                <a:tc>
                  <a:txBody>
                    <a:bodyPr/>
                    <a:lstStyle/>
                    <a:p>
                      <a:r>
                        <a:rPr lang="en-US" sz="1600" dirty="0"/>
                        <a:t>172</a:t>
                      </a:r>
                    </a:p>
                  </a:txBody>
                  <a:tcPr anchor="ctr" anchorCtr="1"/>
                </a:tc>
                <a:tc>
                  <a:txBody>
                    <a:bodyPr/>
                    <a:lstStyle/>
                    <a:p>
                      <a:r>
                        <a:rPr lang="en-US" sz="1600" dirty="0"/>
                        <a:t>140</a:t>
                      </a:r>
                    </a:p>
                  </a:txBody>
                  <a:tcPr anchor="ctr" anchorCtr="1"/>
                </a:tc>
                <a:extLst>
                  <a:ext uri="{0D108BD9-81ED-4DB2-BD59-A6C34878D82A}">
                    <a16:rowId xmlns:a16="http://schemas.microsoft.com/office/drawing/2014/main" val="2084046030"/>
                  </a:ext>
                </a:extLst>
              </a:tr>
            </a:tbl>
          </a:graphicData>
        </a:graphic>
      </p:graphicFrame>
      <p:graphicFrame>
        <p:nvGraphicFramePr>
          <p:cNvPr id="7" name="Table 5">
            <a:extLst>
              <a:ext uri="{FF2B5EF4-FFF2-40B4-BE49-F238E27FC236}">
                <a16:creationId xmlns:a16="http://schemas.microsoft.com/office/drawing/2014/main" id="{D20789A2-7D55-858F-ECA3-AAE53EB53435}"/>
              </a:ext>
            </a:extLst>
          </p:cNvPr>
          <p:cNvGraphicFramePr>
            <a:graphicFrameLocks noGrp="1"/>
          </p:cNvGraphicFramePr>
          <p:nvPr>
            <p:extLst>
              <p:ext uri="{D42A27DB-BD31-4B8C-83A1-F6EECF244321}">
                <p14:modId xmlns:p14="http://schemas.microsoft.com/office/powerpoint/2010/main" val="1617760909"/>
              </p:ext>
            </p:extLst>
          </p:nvPr>
        </p:nvGraphicFramePr>
        <p:xfrm>
          <a:off x="2251519" y="5172352"/>
          <a:ext cx="5011272" cy="984326"/>
        </p:xfrm>
        <a:graphic>
          <a:graphicData uri="http://schemas.openxmlformats.org/drawingml/2006/table">
            <a:tbl>
              <a:tblPr firstRow="1" bandRow="1">
                <a:tableStyleId>{5C22544A-7EE6-4342-B048-85BDC9FD1C3A}</a:tableStyleId>
              </a:tblPr>
              <a:tblGrid>
                <a:gridCol w="2566750">
                  <a:extLst>
                    <a:ext uri="{9D8B030D-6E8A-4147-A177-3AD203B41FA5}">
                      <a16:colId xmlns:a16="http://schemas.microsoft.com/office/drawing/2014/main" val="2830152794"/>
                    </a:ext>
                  </a:extLst>
                </a:gridCol>
                <a:gridCol w="2444522">
                  <a:extLst>
                    <a:ext uri="{9D8B030D-6E8A-4147-A177-3AD203B41FA5}">
                      <a16:colId xmlns:a16="http://schemas.microsoft.com/office/drawing/2014/main" val="1301734834"/>
                    </a:ext>
                  </a:extLst>
                </a:gridCol>
              </a:tblGrid>
              <a:tr h="492163">
                <a:tc gridSpan="2">
                  <a:txBody>
                    <a:bodyPr/>
                    <a:lstStyle/>
                    <a:p>
                      <a:pPr algn="ctr"/>
                      <a:r>
                        <a:rPr lang="en-US" sz="1600" dirty="0"/>
                        <a:t>Change in Statement Charges Due to ERCOT</a:t>
                      </a:r>
                    </a:p>
                  </a:txBody>
                  <a:tcPr/>
                </a:tc>
                <a:tc hMerge="1">
                  <a:txBody>
                    <a:bodyPr/>
                    <a:lstStyle/>
                    <a:p>
                      <a:pPr algn="ctr"/>
                      <a:r>
                        <a:rPr lang="en-US" sz="1600" dirty="0"/>
                        <a:t>Largest Absolute Percent Impact to a CP</a:t>
                      </a:r>
                    </a:p>
                  </a:txBody>
                  <a:tcPr/>
                </a:tc>
                <a:extLst>
                  <a:ext uri="{0D108BD9-81ED-4DB2-BD59-A6C34878D82A}">
                    <a16:rowId xmlns:a16="http://schemas.microsoft.com/office/drawing/2014/main" val="2573854271"/>
                  </a:ext>
                </a:extLst>
              </a:tr>
              <a:tr h="492163">
                <a:tc>
                  <a:txBody>
                    <a:bodyPr/>
                    <a:lstStyle/>
                    <a:p>
                      <a:pPr algn="r"/>
                      <a:r>
                        <a:rPr lang="en-US" sz="1600" dirty="0"/>
                        <a:t>$(62,266,419.44)</a:t>
                      </a:r>
                    </a:p>
                  </a:txBody>
                  <a:tcPr anchor="ctr" anchorCtr="1"/>
                </a:tc>
                <a:tc>
                  <a:txBody>
                    <a:bodyPr/>
                    <a:lstStyle/>
                    <a:p>
                      <a:r>
                        <a:rPr lang="en-US" sz="1600" dirty="0"/>
                        <a:t>79.14%</a:t>
                      </a:r>
                    </a:p>
                  </a:txBody>
                  <a:tcPr anchor="ctr" anchorCtr="1"/>
                </a:tc>
                <a:extLst>
                  <a:ext uri="{0D108BD9-81ED-4DB2-BD59-A6C34878D82A}">
                    <a16:rowId xmlns:a16="http://schemas.microsoft.com/office/drawing/2014/main" val="2084046030"/>
                  </a:ext>
                </a:extLst>
              </a:tr>
            </a:tbl>
          </a:graphicData>
        </a:graphic>
      </p:graphicFrame>
    </p:spTree>
    <p:extLst>
      <p:ext uri="{BB962C8B-B14F-4D97-AF65-F5344CB8AC3E}">
        <p14:creationId xmlns:p14="http://schemas.microsoft.com/office/powerpoint/2010/main" val="1435962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1600" dirty="0"/>
              <a:t>ERCOT intends to seek an approval of correction to RTM prices for Operating Day October 22, 2023, for the impacted intervals, at the Reliability and Market Committee on December 18, 2023, and the ERCOT Board meeting on December 19, 2023.</a:t>
            </a: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Props1.xml><?xml version="1.0" encoding="utf-8"?>
<ds:datastoreItem xmlns:ds="http://schemas.openxmlformats.org/officeDocument/2006/customXml" ds:itemID="{FDD894BB-AB83-43C2-84DA-8FDC57A509D0}">
  <ds:schemaRefs>
    <ds:schemaRef ds:uri="559f9b66-3cbe-4e4f-b1b0-6c2808d67f95"/>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559f9b66-3cbe-4e4f-b1b0-6c2808d67f95"/>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172</TotalTime>
  <Words>697</Words>
  <Application>Microsoft Office PowerPoint</Application>
  <PresentationFormat>On-screen Show (4:3)</PresentationFormat>
  <Paragraphs>58</Paragraphs>
  <Slides>5</Slides>
  <Notes>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Background</vt:lpstr>
      <vt:lpstr>Timeline for SCED </vt:lpstr>
      <vt:lpstr>Settlements Impact Analysis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Dave Maggio</cp:lastModifiedBy>
  <cp:revision>13</cp:revision>
  <cp:lastPrinted>2016-01-21T20:53:15Z</cp:lastPrinted>
  <dcterms:created xsi:type="dcterms:W3CDTF">2016-01-21T15:20:31Z</dcterms:created>
  <dcterms:modified xsi:type="dcterms:W3CDTF">2023-11-27T22:59:35Z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ies>
</file>