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6" r:id="rId6"/>
    <p:sldId id="276" r:id="rId7"/>
    <p:sldId id="280" r:id="rId8"/>
    <p:sldId id="281" r:id="rId9"/>
    <p:sldId id="283" r:id="rId10"/>
    <p:sldId id="287" r:id="rId11"/>
    <p:sldId id="282" r:id="rId12"/>
    <p:sldId id="284" r:id="rId13"/>
    <p:sldId id="25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7C091B-B466-4690-95A5-2A87666A9FDA}" name="Schatz, John" initials="SJ" userId="S::john.schatz@txu.com::8fe7d816-28ba-4a29-b055-6e5e4525d4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83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s@mylubbock.us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s@mylubbock.us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s@mylubbock.us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ops@mylubbock.us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926048"/>
            <a:ext cx="4941771" cy="1630994"/>
          </a:xfrm>
        </p:spPr>
        <p:txBody>
          <a:bodyPr/>
          <a:lstStyle/>
          <a:p>
            <a:r>
              <a:rPr lang="en-US" dirty="0"/>
              <a:t>Lubbock </a:t>
            </a:r>
            <a:br>
              <a:rPr lang="en-US" dirty="0"/>
            </a:br>
            <a:r>
              <a:rPr lang="en-US" dirty="0"/>
              <a:t>Retail Integration Task Force – </a:t>
            </a:r>
            <a:r>
              <a:rPr lang="en-US" b="1" dirty="0"/>
              <a:t>LRITF</a:t>
            </a:r>
            <a:br>
              <a:rPr lang="en-US" b="1" dirty="0"/>
            </a:br>
            <a:r>
              <a:rPr lang="en-US" sz="2000" b="1" dirty="0"/>
              <a:t>December 5th,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Chris Rowley     Michael Winegeart     Sheri Wiegand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/>
          <a:p>
            <a:r>
              <a:rPr lang="en-US" dirty="0"/>
              <a:t>TIMELINE of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7E83-2D8B-42EF-A2C4-5D2BBDB1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/>
          <a:lstStyle/>
          <a:p>
            <a:r>
              <a:rPr lang="en-US" b="1" dirty="0"/>
              <a:t>Q1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/>
          <a:lstStyle/>
          <a:p>
            <a:r>
              <a:rPr lang="en-US" b="1" dirty="0"/>
              <a:t>Q2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/>
          <a:lstStyle/>
          <a:p>
            <a:r>
              <a:rPr lang="en-US" b="1" dirty="0"/>
              <a:t>Q3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/>
          <a:lstStyle/>
          <a:p>
            <a:r>
              <a:rPr lang="en-US" b="1" dirty="0"/>
              <a:t>Q4 2023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1510" y="1162136"/>
            <a:ext cx="7824415" cy="13903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LP&amp;L Rates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Customer Enrollment Process – Detailed Timeline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PUCT Complaint Process / Application of PUCT Rules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Transaction Timelines / TXSET Timelines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CSA Process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F0B15-120C-423F-8EE5-F303B19D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0012" y="2649580"/>
            <a:ext cx="5487937" cy="1010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Mass Customer Lists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Power to Choose website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Customer Forums/Town Halls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Flight Testing / Bank Testing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0D2644-F516-41F1-A88D-93673EA2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6913" y="3749407"/>
            <a:ext cx="6181203" cy="10108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CBCI files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Default REP Selection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DNP Blackout Period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Market Operations Group Established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1504" y="4849234"/>
            <a:ext cx="5102680" cy="1010842"/>
          </a:xfrm>
        </p:spPr>
        <p:txBody>
          <a:bodyPr>
            <a:normAutofit/>
          </a:bodyPr>
          <a:lstStyle/>
          <a:p>
            <a:r>
              <a:rPr lang="en-US" sz="2000" dirty="0"/>
              <a:t>GO LIVE – Transition to Competition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0CAF54-0361-DE50-1D4F-A721E8C35987}"/>
              </a:ext>
            </a:extLst>
          </p:cNvPr>
          <p:cNvSpPr txBox="1">
            <a:spLocks/>
          </p:cNvSpPr>
          <p:nvPr/>
        </p:nvSpPr>
        <p:spPr>
          <a:xfrm>
            <a:off x="-232682" y="455260"/>
            <a:ext cx="2141764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Q4 2022</a:t>
            </a:r>
            <a:endParaRPr lang="en-US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3F24CF-4CB3-A110-D52F-D678A4F4DE9D}"/>
              </a:ext>
            </a:extLst>
          </p:cNvPr>
          <p:cNvCxnSpPr/>
          <p:nvPr/>
        </p:nvCxnSpPr>
        <p:spPr>
          <a:xfrm>
            <a:off x="2152650" y="712435"/>
            <a:ext cx="1514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E608BEA-8329-6B3A-57DC-1FB35A894E82}"/>
              </a:ext>
            </a:extLst>
          </p:cNvPr>
          <p:cNvSpPr txBox="1">
            <a:spLocks/>
          </p:cNvSpPr>
          <p:nvPr/>
        </p:nvSpPr>
        <p:spPr>
          <a:xfrm>
            <a:off x="3786868" y="42483"/>
            <a:ext cx="1842407" cy="1010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Pro Forma Tariff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Access Agreement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POLR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Safety Net Process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363DBBD-5350-507E-BC19-223B0F571E19}"/>
              </a:ext>
            </a:extLst>
          </p:cNvPr>
          <p:cNvSpPr txBox="1">
            <a:spLocks/>
          </p:cNvSpPr>
          <p:nvPr/>
        </p:nvSpPr>
        <p:spPr>
          <a:xfrm>
            <a:off x="8726620" y="3756241"/>
            <a:ext cx="3436435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Tampering Information Process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00FF00"/>
                </a:highlight>
              </a:rPr>
              <a:t>Smart Meter Texas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A46CF1C-6D3A-2375-2B7F-70C8B5564E42}"/>
              </a:ext>
            </a:extLst>
          </p:cNvPr>
          <p:cNvSpPr txBox="1">
            <a:spLocks/>
          </p:cNvSpPr>
          <p:nvPr/>
        </p:nvSpPr>
        <p:spPr>
          <a:xfrm>
            <a:off x="7612426" y="2639262"/>
            <a:ext cx="2795896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ESI IDs in TDSP Extract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RMG Chapter 8 Revisions 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Historical Usage Requests</a:t>
            </a:r>
          </a:p>
          <a:p>
            <a:pPr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TDSP AMS Data Practices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6FD8C4A-8908-0BC3-9721-B7571CC0CB43}"/>
              </a:ext>
            </a:extLst>
          </p:cNvPr>
          <p:cNvSpPr txBox="1">
            <a:spLocks/>
          </p:cNvSpPr>
          <p:nvPr/>
        </p:nvSpPr>
        <p:spPr>
          <a:xfrm>
            <a:off x="8822873" y="1162135"/>
            <a:ext cx="3369127" cy="1430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u="sng" dirty="0"/>
              <a:t>ERCOT Activities</a:t>
            </a:r>
            <a:r>
              <a:rPr lang="en-US" dirty="0"/>
              <a:t>:  </a:t>
            </a:r>
            <a:r>
              <a:rPr lang="en-US" dirty="0">
                <a:highlight>
                  <a:srgbClr val="FFFF00"/>
                </a:highlight>
              </a:rPr>
              <a:t>SAC04s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Load Profiles </a:t>
            </a:r>
          </a:p>
          <a:p>
            <a:pPr>
              <a:spcBef>
                <a:spcPts val="0"/>
              </a:spcBef>
            </a:pPr>
            <a:r>
              <a:rPr lang="en-US" u="sng" dirty="0"/>
              <a:t>TSDP Activities</a:t>
            </a:r>
            <a:r>
              <a:rPr lang="en-US" dirty="0"/>
              <a:t>:  </a:t>
            </a:r>
            <a:r>
              <a:rPr lang="en-US" dirty="0">
                <a:highlight>
                  <a:srgbClr val="FFFF00"/>
                </a:highlight>
              </a:rPr>
              <a:t>Critical Care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DLFs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Solar/DG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Switch Hold Files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BUSIDDRQ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Call Center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OGFLT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Weather Moratoriums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Proration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7A720-6C90-B62D-44DF-86994CC8CFE3}"/>
              </a:ext>
            </a:extLst>
          </p:cNvPr>
          <p:cNvSpPr txBox="1"/>
          <p:nvPr/>
        </p:nvSpPr>
        <p:spPr>
          <a:xfrm rot="20171211">
            <a:off x="10422523" y="4835599"/>
            <a:ext cx="132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March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DCEB8-ABDB-4570-6633-646221D19029}"/>
              </a:ext>
            </a:extLst>
          </p:cNvPr>
          <p:cNvSpPr txBox="1"/>
          <p:nvPr/>
        </p:nvSpPr>
        <p:spPr>
          <a:xfrm>
            <a:off x="6175280" y="5426765"/>
            <a:ext cx="190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Completed</a:t>
            </a:r>
          </a:p>
          <a:p>
            <a:r>
              <a:rPr lang="en-US" dirty="0">
                <a:highlight>
                  <a:srgbClr val="00FFFF"/>
                </a:highlight>
              </a:rPr>
              <a:t>Q3 2023</a:t>
            </a:r>
          </a:p>
          <a:p>
            <a:r>
              <a:rPr lang="en-US" dirty="0">
                <a:highlight>
                  <a:srgbClr val="FF00FF"/>
                </a:highlight>
              </a:rPr>
              <a:t>Q4 2023</a:t>
            </a:r>
          </a:p>
          <a:p>
            <a:r>
              <a:rPr lang="en-US" dirty="0">
                <a:highlight>
                  <a:srgbClr val="00FF00"/>
                </a:highlight>
              </a:rPr>
              <a:t>Q1 2024</a:t>
            </a:r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637" y="733719"/>
            <a:ext cx="5111750" cy="1204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Lritf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12/5/2023 @ 1:00PM </a:t>
            </a:r>
            <a:br>
              <a:rPr lang="en-US" dirty="0"/>
            </a:br>
            <a:r>
              <a:rPr lang="en-US" dirty="0"/>
              <a:t>following RMS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514" y="2125084"/>
            <a:ext cx="4230677" cy="3512235"/>
          </a:xfrm>
        </p:spPr>
        <p:txBody>
          <a:bodyPr>
            <a:noAutofit/>
          </a:bodyPr>
          <a:lstStyle/>
          <a:p>
            <a:r>
              <a:rPr lang="en-US" sz="2000" b="1" u="sng" dirty="0"/>
              <a:t>AGENDA ITEMS DISCUSSED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Transition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Transitioning remaining load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Transition MVI Matrix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REP Registration Update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Smart Meter Texas Portal Update – LSE files/samples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Sample 867s/810s:  cancel /rebills, solar example, BUSLRG – IDR format?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Historical Usage request format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Shopping Fairs – logistics/registration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18C496-0839-50B0-80D2-9204302C21D1}"/>
              </a:ext>
            </a:extLst>
          </p:cNvPr>
          <p:cNvSpPr txBox="1">
            <a:spLocks/>
          </p:cNvSpPr>
          <p:nvPr/>
        </p:nvSpPr>
        <p:spPr>
          <a:xfrm>
            <a:off x="8683566" y="2502772"/>
            <a:ext cx="3332843" cy="1833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Lubbock Rate Revisions - cadence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Tariff Update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DNP Blackout Period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Transitioning De-Energized ESIs (clearance requests)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AMS Operational Hours – transaction responses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NAESB URL – Production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Open Discussion</a:t>
            </a:r>
          </a:p>
          <a:p>
            <a:pPr lvl="1"/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08D8-2A9A-D32B-A0E6-811668CF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46CFC-18E8-7A7D-3D20-AA9141F79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C6D1-455C-E120-9298-213C0837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F3B21-79A8-FBEB-3DE9-7C83BAC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7609-B7C0-B42B-45A2-9882386C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A181F-A53F-5382-CA0C-5183133EBFDB}"/>
              </a:ext>
            </a:extLst>
          </p:cNvPr>
          <p:cNvSpPr txBox="1"/>
          <p:nvPr/>
        </p:nvSpPr>
        <p:spPr>
          <a:xfrm>
            <a:off x="232606" y="368438"/>
            <a:ext cx="44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Final Transition 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00B6D-F36F-859D-814D-FCFA7AAF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6" y="1047627"/>
            <a:ext cx="11941292" cy="567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23900"/>
            <a:ext cx="3291510" cy="1909763"/>
          </a:xfrm>
        </p:spPr>
        <p:txBody>
          <a:bodyPr>
            <a:normAutofit/>
          </a:bodyPr>
          <a:lstStyle/>
          <a:p>
            <a:r>
              <a:rPr lang="en-US" dirty="0"/>
              <a:t>LRITF meeting</a:t>
            </a:r>
            <a:br>
              <a:rPr lang="en-US" dirty="0"/>
            </a:br>
            <a:r>
              <a:rPr lang="en-US" dirty="0"/>
              <a:t>	11/07/23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969" y="1758553"/>
            <a:ext cx="7090950" cy="58266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/>
              <a:t>The Task Force reviewed the following: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Various updates</a:t>
            </a:r>
            <a:r>
              <a:rPr lang="en-US" sz="2200" dirty="0"/>
              <a:t>: FERC, Flight Testing, ESI creation, MCL, REP registration, new LP&amp;L rates effective 10/1/23, Peddler’s Licenses, Smart Meter Texas, testing 867s/810s, city inspections, master-metered accounts, electric bill timing, meter read &amp; holiday calendars,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LP&amp; Communications</a:t>
            </a:r>
            <a:r>
              <a:rPr lang="en-US" sz="2200" dirty="0"/>
              <a:t>:  bill </a:t>
            </a:r>
            <a:r>
              <a:rPr lang="en-US" sz="2200" dirty="0" err="1"/>
              <a:t>onserts</a:t>
            </a:r>
            <a:r>
              <a:rPr lang="en-US" sz="2200" dirty="0"/>
              <a:t>, direct mailers, “media kit”, website listing, Shopping Fairs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Reviewed differences in Chapters 7 and 8 in </a:t>
            </a:r>
            <a:r>
              <a:rPr lang="en-US" sz="2200" b="1" u="sng" dirty="0"/>
              <a:t>RMGRR176</a:t>
            </a:r>
            <a:r>
              <a:rPr lang="en-US" sz="2200" dirty="0"/>
              <a:t> of the Retail Market Guide outlining  market processes to be adopted by LP&amp;L:  safety net processing and historical usage requests.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Transition Monitoring:</a:t>
            </a:r>
            <a:r>
              <a:rPr lang="en-US" sz="2200" dirty="0"/>
              <a:t>  market calls and development of a plan for meetings/communications pre and post transition.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u="sng" dirty="0"/>
              <a:t>Stacking Logic Scenarios: </a:t>
            </a:r>
            <a:r>
              <a:rPr lang="en-US" sz="2200" dirty="0"/>
              <a:t> application of ERCOT stacking rules and the differences with MMRD and MMRD(Monthly Meter Read Date) + 1 (day) – who wins the customer?</a:t>
            </a:r>
            <a:endParaRPr lang="en-US" sz="2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73041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5961"/>
              </p:ext>
            </p:extLst>
          </p:nvPr>
        </p:nvGraphicFramePr>
        <p:xfrm>
          <a:off x="137160" y="1421130"/>
          <a:ext cx="11658600" cy="520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0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4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Transition to Competition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807712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Does LP&amp;L plan to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 customers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ESIs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meter cycle reads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a ‘flash cut’ date?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plans for an on-cycle transition.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ESIs will transition commencing with March Meter Read Cycle 2 on 3/4/24 and conclude with April Meter Read Cycle 1 on 4/1/24.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When will LP&amp;L accept EDI transactions for transition to competition?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A8CE82-F1B0-926E-1119-2FFADC3D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23" y="3130275"/>
            <a:ext cx="6312078" cy="3271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F6D0B-9971-4CDE-14FA-6E4BBE0AEA0D}"/>
              </a:ext>
            </a:extLst>
          </p:cNvPr>
          <p:cNvSpPr txBox="1"/>
          <p:nvPr/>
        </p:nvSpPr>
        <p:spPr>
          <a:xfrm>
            <a:off x="7067372" y="3367043"/>
            <a:ext cx="4286428" cy="346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ERCOT/LP&amp;L will begin accepting transactions 1/5/24 – 2/15/24 </a:t>
            </a: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5PM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IMPORTANT:  </a:t>
            </a: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LP&amp;L has asked REPs to hold transactions from 2/15/24 @ 5PM until Saturday, 2/17 @ 7AM </a:t>
            </a: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allow time for LP&amp;L to perform queries for DREP assignments and modify systems to no longer automate the MVI date for the appropriate meter read cycle.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 Assignment Period to commence 2/19/24 – 3/1/24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Transitioning of LP&amp;L customers on March</a:t>
            </a: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/early April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meter read cycles (starting 3/4/24 </a:t>
            </a: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4/1/24)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0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39985"/>
              </p:ext>
            </p:extLst>
          </p:nvPr>
        </p:nvGraphicFramePr>
        <p:xfrm>
          <a:off x="638175" y="1420812"/>
          <a:ext cx="11268074" cy="519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98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Transition to Competition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47529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Has LP&amp;L selected Default Service REPs, POLR Voluntary REPs and a POLR REP?  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Lubbock’s Electric Utility Board and City Council have approved the following REPs: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Default Service REPs:  Reliant, Octopus, TXUE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(Octopus will only serve residential customers)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POLR Voluntary REPs:  Reliant, Octopus, TXUE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POLR REP:  Reliant 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Does Lubbock have any requirements/regulations pertaining to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door-to-door solicitations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Below is a summary of the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Peddler’s License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requirements for any solicitations within the City of Lubbock.  The Lubbock Police Department administers the licensing.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REPs granted Peddler’s permits will be noted on the LP&amp;L website.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email addresses be provided in the Mass Customer List?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LP&amp;L does not collect or store email addresses.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registered brokers/aggregators have access to the Mass Customer List?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LP&amp;L has a parallel process for brokers/aggregators to obtain a copy of the MCL with an authorized agreement.  Brokers/Aggregators should email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marketops@mylubbock.us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additional information.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additional updated Mass Customer Lists be provided to registered REPs/brokers?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only one Mass Customer List will be provided.  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1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363"/>
              </p:ext>
            </p:extLst>
          </p:nvPr>
        </p:nvGraphicFramePr>
        <p:xfrm>
          <a:off x="717847" y="1420814"/>
          <a:ext cx="1118840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8402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15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Customer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149777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Lubbock host Town Halls/Community Meetings informing Lubbock residents about the transition to competition?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Lubbock will be hosting “Shopping Fairs” where REPs may engage customers (no peddler’s license required).  Registration, times, and additional information to follow.  The Shopping Fairs will be held on:</a:t>
                      </a:r>
                    </a:p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5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6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Friday and Saturday </a:t>
                      </a:r>
                    </a:p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22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23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Monday and Tuesday </a:t>
                      </a:r>
                    </a:p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10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Saturday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Where can information be found on Lubbock’s communications to its residents about the transition?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Any materials used for community meetings and bill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onserts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posted on the LP&amp;L website as well as information about the transition. </a:t>
                      </a:r>
                    </a:p>
                    <a:p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28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8540"/>
              </p:ext>
            </p:extLst>
          </p:nvPr>
        </p:nvGraphicFramePr>
        <p:xfrm>
          <a:off x="638175" y="1420814"/>
          <a:ext cx="1126807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39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ERCOT Market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3907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When will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flight testing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 for LP&amp;L and REPs planning to operate in LP&amp;L’s territory?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has agreed to accept ‘round robin’ results of the other TDSPs and will perform penny and connectivity testing themselves in the 0224 Flight Test.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How will LP&amp;L monitor safety-nets?  Will LP&amp;L accept safety nets on Saturdays?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LP&amp;L’s SFTP site will be monitored Mon-Fri 8AM through 5PM.  Safety nets files will be automatically run during these times.  LP&amp;L is also asking REPs to send an email (with the spreadsheet attached) to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marketops@mylubbock.us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notifying of the SN submission.  The mailbox will be monitored Mon-Fri 7AM – 7PM and Saturdays 7AM-12PM (noon).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Which transaction will be sent by LP&amp;L to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cancel/unexecute a default MVI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a competitive MVI with an MMRD date as the requested date?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When will the cancel/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unexecutable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transaction be sent?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814_28 with a reject code of T025 “Competing Transaction Scheduled for the Same Date” will be used during Customer Choice, DREP Assignment, and Transition phases.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When multiple transactions are submitted with both MMRD and MMRD+1, the MMRD MVI will be cancelled the day prior to the MMRD.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4BAF7D9-E31E-F76C-6AE7-67DE907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92888"/>
              </p:ext>
            </p:extLst>
          </p:nvPr>
        </p:nvGraphicFramePr>
        <p:xfrm>
          <a:off x="461963" y="1341994"/>
          <a:ext cx="1126807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39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TDSP Specific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5003197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usage information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available for transitioning customers?  Will an LOA process be available and when?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summary historical usage information will be available via the Mass Customer List (MCL) for entering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REPs.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Historical interval data will be available for REPs by emailing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marketops@mylubbock.us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with a signed copy of the approved LOA which is posted on the LP&amp;L website.  Brokers may also request monthly and interval data via the LOA process noted above.  </a:t>
                      </a:r>
                      <a:r>
                        <a:rPr lang="en-US" sz="14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LOA process may commence at the time the MCL is available for distribution (late April/early May).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LOAs are required to be notarized.  Out of state LOAs are accepted with a valid Commission ID.  Modifications to the LOA will not be accepted.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Upon effectuation of RMGRR176, the LOA found in Appendix B1/B2 may be utilized for LOA requests.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Will the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meter read and holiday calendars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posted on LP&amp;L’s website by October 31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each year?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schedules will be posted on LP&amp;L website and 2023/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schedules will be posted on LRITF main page.  Meter Cycle # is listed as “Bill Cycle”;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ALOP stands for ‘always open’ and is indicative of an internal LP&amp;L process.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The cycles show a “1” in front of the true meter read cycle, e.g. 121 is listed, however the cycle noted in ERCOT is 21.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are Lubbock’s requirements for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inspections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new meter boxes require a standard inspection by one of the city’s inspectors – both residential and commercial premises.  Green tags or red tags will be issued.  If a customer is performing electrical work, an inspection may be required (residential customers are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expempt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Typically, it is the customer’s electrician providing the notification an inspection is required.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For </a:t>
                      </a:r>
                      <a:r>
                        <a:rPr lang="en-U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clearance requests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how should the customer/customer’s electrician notify LP&amp;L? 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Typically, an Option 1 REP will notify LP&amp;L of a clearance request by sending the appropriate transactions and informing customers of any associated costs.  Option 3 REPs would allow customers/electricians to make the request directly with LP&amp;L.  With LP&amp;L not charging for a clearance requests, having the customer contact LP&amp;L directly to make the arrangements should be preferred.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51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Completed Action Items </a:t>
            </a:r>
            <a:br>
              <a:rPr lang="en-US" dirty="0"/>
            </a:br>
            <a:r>
              <a:rPr lang="en-US" b="1" dirty="0"/>
              <a:t>Q&amp;A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9CDCAF-D4A3-0BAD-5104-0AB1DB66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19178"/>
              </p:ext>
            </p:extLst>
          </p:nvPr>
        </p:nvGraphicFramePr>
        <p:xfrm>
          <a:off x="601732" y="1076874"/>
          <a:ext cx="11268074" cy="337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074">
                  <a:extLst>
                    <a:ext uri="{9D8B030D-6E8A-4147-A177-3AD203B41FA5}">
                      <a16:colId xmlns:a16="http://schemas.microsoft.com/office/drawing/2014/main" val="651102246"/>
                    </a:ext>
                  </a:extLst>
                </a:gridCol>
              </a:tblGrid>
              <a:tr h="26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TDSP Specific Activities - 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09835"/>
                  </a:ext>
                </a:extLst>
              </a:tr>
              <a:tr h="2977188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Does LP&amp;L have any master metered apartments?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LP&amp;L does not currently have any master metered apartments, however, if in the future a REP needs to make arrangements for a DNP/RNP, REPs should email </a:t>
                      </a: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marketops@mylubbock.us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confirm and coordinate as noted in Chapter 8 of the RMG.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 What is the current timing for a Lubbock resident to receive their utility bill after their meter has been read?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Today, Lubbock residents typically receive their utility bills within 48 hours of their read date.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5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C185768C3E408FE8B8C3F8D37975" ma:contentTypeVersion="2" ma:contentTypeDescription="Create a new document." ma:contentTypeScope="" ma:versionID="9b04f6b9d1b09819d8e0494aa04ef37b">
  <xsd:schema xmlns:xsd="http://www.w3.org/2001/XMLSchema" xmlns:xs="http://www.w3.org/2001/XMLSchema" xmlns:p="http://schemas.microsoft.com/office/2006/metadata/properties" xmlns:ns3="64d8430e-2f2f-4531-b32d-6b607c09e505" targetNamespace="http://schemas.microsoft.com/office/2006/metadata/properties" ma:root="true" ma:fieldsID="c5b8bfd76399d6aa05673803bec67fbb" ns3:_="">
    <xsd:import namespace="64d8430e-2f2f-4531-b32d-6b607c09e5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8430e-2f2f-4531-b32d-6b607c09e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documentManagement/types"/>
    <ds:schemaRef ds:uri="64d8430e-2f2f-4531-b32d-6b607c09e50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9368C0-2F96-4471-97C1-424663A63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d8430e-2f2f-4531-b32d-6b607c09e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3418</TotalTime>
  <Words>1818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Tenorite</vt:lpstr>
      <vt:lpstr>Office Theme</vt:lpstr>
      <vt:lpstr>Lubbock  Retail Integration Task Force – LRITF December 5th, 2023</vt:lpstr>
      <vt:lpstr>PowerPoint Presentation</vt:lpstr>
      <vt:lpstr>LRITF meeting  11/07/23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Completed Action Items  Q&amp;A </vt:lpstr>
      <vt:lpstr>TIMELINE of Actions</vt:lpstr>
      <vt:lpstr>Lritf meeting 12/5/2023 @ 1:00PM  following RMS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Lubbock  Retail Integration Task Force - LRITF</dc:title>
  <dc:creator>Wiegand, Sheri</dc:creator>
  <cp:lastModifiedBy>Wiegand, Sheri</cp:lastModifiedBy>
  <cp:revision>42</cp:revision>
  <dcterms:created xsi:type="dcterms:W3CDTF">2022-10-07T18:03:56Z</dcterms:created>
  <dcterms:modified xsi:type="dcterms:W3CDTF">2023-11-29T22:56:04Z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0x0101007301C185768C3E408FE8B8C3F8D37975</vt:lpwstr>
  </property>
</Properties>
</file>