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93467" r:id="rId3"/>
    <p:sldMasterId id="2147493652" r:id="rId4"/>
    <p:sldMasterId id="2147494357" r:id="rId5"/>
  </p:sldMasterIdLst>
  <p:notesMasterIdLst>
    <p:notesMasterId r:id="rId13"/>
  </p:notesMasterIdLst>
  <p:handoutMasterIdLst>
    <p:handoutMasterId r:id="rId14"/>
  </p:handoutMasterIdLst>
  <p:sldIdLst>
    <p:sldId id="260" r:id="rId6"/>
    <p:sldId id="328" r:id="rId7"/>
    <p:sldId id="333" r:id="rId8"/>
    <p:sldId id="335" r:id="rId9"/>
    <p:sldId id="336" r:id="rId10"/>
    <p:sldId id="337" r:id="rId11"/>
    <p:sldId id="318" r:id="rId12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5417" autoAdjust="0"/>
  </p:normalViewPr>
  <p:slideViewPr>
    <p:cSldViewPr snapToGrid="0" snapToObjects="1">
      <p:cViewPr varScale="1">
        <p:scale>
          <a:sx n="105" d="100"/>
          <a:sy n="105" d="100"/>
        </p:scale>
        <p:origin x="1392" y="11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75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73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153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67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26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6"/>
            <a:chOff x="787400" y="1852613"/>
            <a:chExt cx="7543800" cy="2618499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– December 4, 2023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Katie Rich</a:t>
              </a:r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C0EA-1227-2339-AA4C-A9FDB282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Voting</a:t>
            </a:r>
            <a:r>
              <a:rPr lang="en-US" b="1" dirty="0"/>
              <a:t>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03471-DE7D-004E-AF85-3211305271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sz="1800" dirty="0">
              <a:effectLst/>
              <a:latin typeface="Calibri" panose="020F050202020403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47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5E898-6C17-4AC5-B509-9EF730DE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Recent ROS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F4D18-6F17-4CCF-B6DB-289C91F805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NPRR1180, Inclusion of Forecasted Load in Planning Analyses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Endorsed as amended by the 8/15/23 AEP and ETT comments with 55% approval and 11 abstentions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 stakeholders expressed need to move this NPRR forward, while ERCOT requested additional time to file comments</a:t>
            </a:r>
          </a:p>
          <a:p>
            <a:pPr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 Ancillary Services Methodology - endorsed</a:t>
            </a:r>
          </a:p>
          <a:p>
            <a:pPr>
              <a:spcAft>
                <a:spcPts val="0"/>
              </a:spcAft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Endorsed BSWG and SSWG leadership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BSWG Chair: Michael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Dieringer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LCRA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SSWG Vice Chair: William Robertson, CPS Energy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8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0BB6-2F07-457C-BB98-88174A56A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Revision Requests under ROS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72976-D2BF-476C-BBB1-5FDCC523A8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8034" y="1588724"/>
            <a:ext cx="8551269" cy="4495800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NPRR1070, Planning Criteria for GTC Exit Solutions (OWG, PLWG)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NPRR1198, Congestion Mitigation Using Topology Reconfigurations (OWG, NDSWG)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NOGRR255, High Resolution Data Requirements (DWG, IBRWG, SPWG)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NOGRR256, Related to NPRR1191, Registration, Interconnection and Operation of Customers with Large Loads; Information Required of Customers with Loads 25 MW or Greater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NOGRR258, Related to NPRR1198, Congestion Mitigation Using Topology Reconfigurations (OWG, NDSWG)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PGRR073, Related to NPRR956, Designation of Providers of Transmission Additions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PGRR105, Deliverability Criteria for DC Tie Imports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PGRR106, Clarify Projects Included in Transmission Project Information and Tracking Report (SSWG)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PGRR107,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Related to NPRR1180, Inclusion of Forecasted Load in Planning Analyses (PLWG)</a:t>
            </a:r>
          </a:p>
        </p:txBody>
      </p:sp>
    </p:spTree>
    <p:extLst>
      <p:ext uri="{BB962C8B-B14F-4D97-AF65-F5344CB8AC3E}">
        <p14:creationId xmlns:p14="http://schemas.microsoft.com/office/powerpoint/2010/main" val="29168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0BB6-2F07-457C-BB98-88174A56A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Revision Requests under ROS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72976-D2BF-476C-BBB1-5FDCC523A8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8034" y="1588724"/>
            <a:ext cx="8551269" cy="4495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PGRR109, Dynamic Model Review Process Improvements for Inverter-Based Resource Modification (IBRWG, PLWG)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PGRR111, Related to NPRR1191, Registration, Interconnection and Operation of Customers with Large Loads; Information Required of Customers with Loads 25 MW or Greater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PGRR112, Dynamic Data Model and Full Interconnection Study Deadline for Quarterly Stability Assessment (DWG, PLWG)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RRGRR036, Related to NPRR1191, Registration, Interconnection and Operation of Customers with Large Loads; Information Required of Customers with Loads 25 MW or Greater</a:t>
            </a:r>
          </a:p>
        </p:txBody>
      </p:sp>
    </p:spTree>
    <p:extLst>
      <p:ext uri="{BB962C8B-B14F-4D97-AF65-F5344CB8AC3E}">
        <p14:creationId xmlns:p14="http://schemas.microsoft.com/office/powerpoint/2010/main" val="395622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0BB6-2F07-457C-BB98-88174A56A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Recent ROS Discussion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72976-D2BF-476C-BBB1-5FDCC523A8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8034" y="1588724"/>
            <a:ext cx="8551269" cy="4495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Transient Security Assessment Tool (TSAT) – directed IBRWG to discuss TSAT implementation challenges and outstanding items that need to be addressed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Discussion on multiple ROS open action items, including closing out multiple items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TAC Assigned Action Item: ERCOT Load Forecast – review of dashboard information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SCR826, which proposes updates to ERCOT homepage and dashboards, will be vehicle to consider potential changes to ERCOT dashboard information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ERCOT filed comments recommending withdrawal of SCR826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Currently tabled at PRS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ROS leadership recommends closing out this action item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20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Future Meetings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ROS</a:t>
            </a:r>
          </a:p>
          <a:p>
            <a:pPr lvl="1" indent="-319088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Next Regularly Scheduled Meeting – December 7, 2023</a:t>
            </a:r>
            <a:endParaRPr lang="en-US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itchFamily="2" charset="2"/>
              <a:buChar char=""/>
              <a:tabLst/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7488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Props1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08B9F88-4009-47D3-BE70-F3C0D343BEB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8b965130-e3da-4e6b-9b2e-40bd1204f29d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64577</TotalTime>
  <Words>439</Words>
  <Application>Microsoft Office PowerPoint</Application>
  <PresentationFormat>On-screen Show (4:3)</PresentationFormat>
  <Paragraphs>48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Voting Items</vt:lpstr>
      <vt:lpstr>Recent ROS Actions</vt:lpstr>
      <vt:lpstr>Revision Requests under ROS Review</vt:lpstr>
      <vt:lpstr>Revision Requests under ROS Review</vt:lpstr>
      <vt:lpstr>Recent ROS Discussion Items</vt:lpstr>
      <vt:lpstr>Future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Smith, Chase (SPC)</cp:lastModifiedBy>
  <cp:revision>1214</cp:revision>
  <cp:lastPrinted>2017-05-22T18:26:12Z</cp:lastPrinted>
  <dcterms:created xsi:type="dcterms:W3CDTF">2010-04-12T23:12:02Z</dcterms:created>
  <dcterms:modified xsi:type="dcterms:W3CDTF">2023-11-29T20:06:52Z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  <property fmtid="{D5CDD505-2E9C-101B-9397-08002B2CF9AE}" pid="4" name="MSIP_Label_ed3826ce-7c18-471d-9596-93de5bae332e_Enabled">
    <vt:lpwstr>true</vt:lpwstr>
  </property>
  <property fmtid="{D5CDD505-2E9C-101B-9397-08002B2CF9AE}" pid="5" name="MSIP_Label_ed3826ce-7c18-471d-9596-93de5bae332e_SetDate">
    <vt:lpwstr>2022-09-16T20:33:34Z</vt:lpwstr>
  </property>
  <property fmtid="{D5CDD505-2E9C-101B-9397-08002B2CF9AE}" pid="6" name="MSIP_Label_ed3826ce-7c18-471d-9596-93de5bae332e_Method">
    <vt:lpwstr>Standard</vt:lpwstr>
  </property>
  <property fmtid="{D5CDD505-2E9C-101B-9397-08002B2CF9AE}" pid="7" name="MSIP_Label_ed3826ce-7c18-471d-9596-93de5bae332e_Name">
    <vt:lpwstr>Internal</vt:lpwstr>
  </property>
  <property fmtid="{D5CDD505-2E9C-101B-9397-08002B2CF9AE}" pid="8" name="MSIP_Label_ed3826ce-7c18-471d-9596-93de5bae332e_SiteId">
    <vt:lpwstr>c0a02e2d-1186-410a-8895-0a4a252ebf17</vt:lpwstr>
  </property>
  <property fmtid="{D5CDD505-2E9C-101B-9397-08002B2CF9AE}" pid="9" name="MSIP_Label_ed3826ce-7c18-471d-9596-93de5bae332e_ActionId">
    <vt:lpwstr>21f9a628-f7f7-4131-8c67-83733886bc3b</vt:lpwstr>
  </property>
  <property fmtid="{D5CDD505-2E9C-101B-9397-08002B2CF9AE}" pid="10" name="MSIP_Label_ed3826ce-7c18-471d-9596-93de5bae332e_ContentBits">
    <vt:lpwstr>0</vt:lpwstr>
  </property>
</Properties>
</file>