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9"/>
  </p:notesMasterIdLst>
  <p:handoutMasterIdLst>
    <p:handoutMasterId r:id="rId10"/>
  </p:handoutMasterIdLst>
  <p:sldIdLst>
    <p:sldId id="542" r:id="rId6"/>
    <p:sldId id="564" r:id="rId7"/>
    <p:sldId id="5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56460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Real-Time Co-optimization </a:t>
            </a:r>
          </a:p>
          <a:p>
            <a:r>
              <a:rPr lang="en-US" sz="2400" b="1" dirty="0"/>
              <a:t>plus Batteries Task Force (RTCBTF)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Mereness, ERCOT</a:t>
            </a:r>
          </a:p>
          <a:p>
            <a:r>
              <a:rPr lang="en-US" i="1" dirty="0"/>
              <a:t>Chair RTCBTF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TAC Meeting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December 4, 2023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229600" cy="5410200"/>
          </a:xfrm>
        </p:spPr>
        <p:txBody>
          <a:bodyPr/>
          <a:lstStyle/>
          <a:p>
            <a:r>
              <a:rPr lang="en-US" sz="1800" dirty="0"/>
              <a:t>RTCBTF meetings in 2023 were dedicated to RTC+B State of Charge (SOC).  Approach was to focus on design elements of how to account for State of Charge and defer duration discussions into 2024/2025.</a:t>
            </a:r>
            <a:endParaRPr lang="en-US" sz="1800" i="1" dirty="0"/>
          </a:p>
          <a:p>
            <a:pPr lvl="1"/>
            <a:r>
              <a:rPr lang="en-US" sz="1400" dirty="0"/>
              <a:t>Board approval of NPRR 1204 for RTC-SOC in December necessary for RTC+B Program to proceed and remain on schedule (including State of Charge) by having all protocol/business requirements completed for vendor by end of year to allow development to proceed on schedule.</a:t>
            </a:r>
          </a:p>
          <a:p>
            <a:pPr lvl="2"/>
            <a:r>
              <a:rPr lang="en-US" sz="1200" dirty="0"/>
              <a:t>Sep 8, Oct 5, Nov 1- RTCBTF review RTC-SOC </a:t>
            </a:r>
          </a:p>
          <a:p>
            <a:pPr lvl="2"/>
            <a:r>
              <a:rPr lang="en-US" sz="1200" dirty="0"/>
              <a:t>Oct 12, Nov 7- PRS consideration and approval</a:t>
            </a:r>
          </a:p>
          <a:p>
            <a:pPr lvl="2"/>
            <a:r>
              <a:rPr lang="en-US" sz="1200" dirty="0"/>
              <a:t>Dec 4- TAC consideration , Dec 19- Board consideration</a:t>
            </a:r>
          </a:p>
          <a:p>
            <a:pPr lvl="2"/>
            <a:r>
              <a:rPr lang="en-US" sz="1200" i="1" dirty="0">
                <a:solidFill>
                  <a:srgbClr val="FF0000"/>
                </a:solidFill>
              </a:rPr>
              <a:t>Thank you!</a:t>
            </a:r>
          </a:p>
          <a:p>
            <a:r>
              <a:rPr lang="en-US" sz="1800" dirty="0"/>
              <a:t>2024 </a:t>
            </a:r>
            <a:r>
              <a:rPr lang="en-US" sz="1800" dirty="0">
                <a:hlinkClick r:id="rId2"/>
              </a:rPr>
              <a:t>RTCBTF Calendar</a:t>
            </a:r>
            <a:r>
              <a:rPr lang="en-US" sz="1800" dirty="0"/>
              <a:t> is posted with in-person/WebEx hybrid meetings:</a:t>
            </a:r>
          </a:p>
          <a:p>
            <a:pPr marL="1144588" lvl="2">
              <a:spcBef>
                <a:spcPts val="0"/>
              </a:spcBef>
              <a:buFontTx/>
              <a:buChar char="‒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Friday, January 12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4588" lvl="2">
              <a:spcBef>
                <a:spcPts val="0"/>
              </a:spcBef>
              <a:buFontTx/>
              <a:buChar char="‒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Monday, February 19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4588" lvl="2">
              <a:spcBef>
                <a:spcPts val="0"/>
              </a:spcBef>
              <a:buFontTx/>
              <a:buChar char="‒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Tuesday, March 19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4588" lvl="2">
              <a:spcBef>
                <a:spcPts val="0"/>
              </a:spcBef>
              <a:buFontTx/>
              <a:buChar char="‒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Wednesday, April 10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4588" lvl="2">
              <a:spcBef>
                <a:spcPts val="0"/>
              </a:spcBef>
              <a:buFontTx/>
              <a:buChar char="‒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Wednesday, May 8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4588" lvl="2">
              <a:spcBef>
                <a:spcPts val="0"/>
              </a:spcBef>
              <a:buFontTx/>
              <a:buChar char="‒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Wednesday, June 12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4588" lvl="2">
              <a:spcBef>
                <a:spcPts val="0"/>
              </a:spcBef>
              <a:buFontTx/>
              <a:buChar char="‒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Wednesday, July 17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4588" lvl="2">
              <a:spcBef>
                <a:spcPts val="0"/>
              </a:spcBef>
              <a:buFontTx/>
              <a:buChar char="‒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Wednesday, August 14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4588" lvl="2">
              <a:spcBef>
                <a:spcPts val="0"/>
              </a:spcBef>
              <a:buFontTx/>
              <a:buChar char="‒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Friday, September 13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4588" lvl="2">
              <a:spcBef>
                <a:spcPts val="0"/>
              </a:spcBef>
              <a:buFontTx/>
              <a:buChar char="‒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Tuesday, October 22 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4588" lvl="2">
              <a:spcBef>
                <a:spcPts val="0"/>
              </a:spcBef>
              <a:buFontTx/>
              <a:buChar char="‒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Wednesday, November 13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4588" lvl="2">
              <a:spcBef>
                <a:spcPts val="0"/>
              </a:spcBef>
              <a:buFontTx/>
              <a:buChar char="‒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Wednesday, December 11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/>
              <a:t>RTCBTF focus will pivot over to the list of implementation issues (next slide)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Update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70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609600"/>
            <a:ext cx="80010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u="sng" dirty="0"/>
              <a:t>Recognition of “unfinished” RTCTF issues:</a:t>
            </a:r>
          </a:p>
          <a:p>
            <a:r>
              <a:rPr lang="en-US" sz="1100" dirty="0"/>
              <a:t>Parameters for Ancillary Service proxy offers</a:t>
            </a:r>
          </a:p>
          <a:p>
            <a:r>
              <a:rPr lang="en-US" sz="1100" dirty="0"/>
              <a:t>ASDCs for use in Reliability Unit Commitment (RUC) studies</a:t>
            </a:r>
          </a:p>
          <a:p>
            <a:r>
              <a:rPr lang="en-US" sz="1100" dirty="0"/>
              <a:t>Any needed discussion on triggers for initiating off-cycle SCED executions</a:t>
            </a:r>
          </a:p>
          <a:p>
            <a:pPr lvl="1"/>
            <a:r>
              <a:rPr lang="en-US" sz="700" dirty="0"/>
              <a:t>Largely driven by ERCOT Operator desk procedures and discretion today</a:t>
            </a:r>
          </a:p>
          <a:p>
            <a:r>
              <a:rPr lang="en-US" sz="1100" dirty="0"/>
              <a:t>Framework for periodic analysis comparing RTC and the current ORDC design – KP 1.1(8)</a:t>
            </a:r>
          </a:p>
          <a:p>
            <a:r>
              <a:rPr lang="en-US" sz="1100" dirty="0"/>
              <a:t>Verifiable Cost Manual (Change for on-line hydro Resources per Key Principle 1.3(3))</a:t>
            </a:r>
          </a:p>
          <a:p>
            <a:r>
              <a:rPr lang="en-US" sz="1100" dirty="0"/>
              <a:t>Additional review of transmission constraint max. shadow price values</a:t>
            </a:r>
          </a:p>
          <a:p>
            <a:r>
              <a:rPr lang="en-US" sz="1100" dirty="0"/>
              <a:t>Operation Procedures (e.g., removing SASM and HASL/LASL)</a:t>
            </a:r>
          </a:p>
          <a:p>
            <a:r>
              <a:rPr lang="en-US" sz="1100" dirty="0"/>
              <a:t>Business Practice Manuals (e.g., changes to COP and telemetry)</a:t>
            </a:r>
          </a:p>
          <a:p>
            <a:r>
              <a:rPr lang="en-US" sz="1100" dirty="0"/>
              <a:t>Mapping of bill determinants to extracts and reporting for developing shadow settlement</a:t>
            </a:r>
          </a:p>
          <a:p>
            <a:r>
              <a:rPr lang="en-US" sz="1100" dirty="0"/>
              <a:t>Changes to ICCP handbook, and documentation for non-ICCP market submissions</a:t>
            </a:r>
          </a:p>
          <a:p>
            <a:r>
              <a:rPr lang="en-US" sz="1100" dirty="0"/>
              <a:t>Market trials/training/annual seminar engagement</a:t>
            </a:r>
          </a:p>
          <a:p>
            <a:r>
              <a:rPr lang="en-US" sz="1100" dirty="0"/>
              <a:t>Any details MPs need for designing their control systems</a:t>
            </a:r>
          </a:p>
          <a:p>
            <a:pPr marL="0" indent="0">
              <a:buNone/>
            </a:pPr>
            <a:r>
              <a:rPr lang="en-US" sz="1100" b="1" u="sng" dirty="0"/>
              <a:t>Other issues identified:</a:t>
            </a:r>
          </a:p>
          <a:p>
            <a:r>
              <a:rPr lang="en-US" sz="1100" dirty="0"/>
              <a:t>Scaling Factor for </a:t>
            </a:r>
            <a:r>
              <a:rPr lang="en-US" sz="1100" dirty="0" err="1"/>
              <a:t>RegU</a:t>
            </a:r>
            <a:r>
              <a:rPr lang="en-US" sz="1100" dirty="0"/>
              <a:t> and </a:t>
            </a:r>
            <a:r>
              <a:rPr lang="en-US" sz="1100" dirty="0" err="1"/>
              <a:t>RegD</a:t>
            </a:r>
            <a:r>
              <a:rPr lang="en-US" sz="1100" dirty="0"/>
              <a:t> - should be dynamic or static?</a:t>
            </a:r>
          </a:p>
          <a:p>
            <a:r>
              <a:rPr lang="en-US" sz="1100" dirty="0"/>
              <a:t>Non-Spin awards for Combined Cycle unfired ducts - should use on-line or off-line offers</a:t>
            </a:r>
          </a:p>
          <a:p>
            <a:r>
              <a:rPr lang="en-US" sz="1100" dirty="0"/>
              <a:t>Determine if for a combined cycle, the Steam Turbine without ducts fired is considered frequency responsive</a:t>
            </a:r>
          </a:p>
          <a:p>
            <a:r>
              <a:rPr lang="en-US" sz="1100" dirty="0"/>
              <a:t>Self-provision of Non-Spin for Non-Controllable Load Resources</a:t>
            </a:r>
          </a:p>
          <a:p>
            <a:r>
              <a:rPr lang="en-US" sz="1100" dirty="0"/>
              <a:t>How DRRS would work in an </a:t>
            </a:r>
            <a:r>
              <a:rPr lang="en-US" sz="1100"/>
              <a:t>RTC paradigm</a:t>
            </a:r>
          </a:p>
          <a:p>
            <a:r>
              <a:rPr lang="en-US" sz="1100"/>
              <a:t>Inclusion </a:t>
            </a:r>
            <a:r>
              <a:rPr lang="en-US" sz="1100" dirty="0"/>
              <a:t>of firm load shed in the pricing run</a:t>
            </a:r>
          </a:p>
          <a:p>
            <a:r>
              <a:rPr lang="en-US" sz="1100" dirty="0"/>
              <a:t>Various protocol references need to be updated</a:t>
            </a:r>
          </a:p>
          <a:p>
            <a:r>
              <a:rPr lang="en-US" sz="1100" dirty="0"/>
              <a:t>Re-visit the Overage Charge in case of No DAM run scenario. How to control that trades do not exceed the 60% rule for RRS and 50% rule for ECRS in the RTM clearing? </a:t>
            </a:r>
          </a:p>
          <a:p>
            <a:r>
              <a:rPr lang="en-US" sz="1100" dirty="0"/>
              <a:t>RTC SOC duration discussion</a:t>
            </a:r>
          </a:p>
          <a:p>
            <a:r>
              <a:rPr lang="en-US" sz="1100" dirty="0"/>
              <a:t>RUC Capacity Short Calculations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ERCOT will provide initial review schedule by end of year</a:t>
            </a:r>
          </a:p>
        </p:txBody>
      </p:sp>
    </p:spTree>
    <p:extLst>
      <p:ext uri="{BB962C8B-B14F-4D97-AF65-F5344CB8AC3E}">
        <p14:creationId xmlns:p14="http://schemas.microsoft.com/office/powerpoint/2010/main" val="323348694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2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22249</TotalTime>
  <Words>504</Words>
  <Application>Microsoft Office PowerPoint</Application>
  <PresentationFormat>On-screen Show (4:3)</PresentationFormat>
  <Paragraphs>63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Cover Slide</vt:lpstr>
      <vt:lpstr>Horizontal Theme</vt:lpstr>
      <vt:lpstr>PowerPoint Presentation</vt:lpstr>
      <vt:lpstr>RTCBTF Update</vt:lpstr>
      <vt:lpstr>ERCOT will provide initial review schedule by end of year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573</cp:revision>
  <cp:lastPrinted>2017-10-10T21:31:05Z</cp:lastPrinted>
  <dcterms:created xsi:type="dcterms:W3CDTF">2016-01-21T15:20:31Z</dcterms:created>
  <dcterms:modified xsi:type="dcterms:W3CDTF">2023-11-28T20:52:49Z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