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6633"/>
    <a:srgbClr val="CC9900"/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ln w="38100">
                  <a:solidFill>
                    <a:srgbClr val="FF0000">
                      <a:alpha val="89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lgerian" panose="04020705040A02060702" pitchFamily="82" charset="0"/>
              </a:rPr>
              <a:t>RMS: December 5,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6C89A-85F3-4FC6-234F-870A4A47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6" r="1" b="19489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4441783" y="60960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25400">
                  <a:solidFill>
                    <a:schemeClr val="tx1">
                      <a:alpha val="89000"/>
                    </a:schemeClr>
                  </a:solidFill>
                </a:ln>
                <a:gradFill>
                  <a:gsLst>
                    <a:gs pos="37000">
                      <a:srgbClr val="CC9900"/>
                    </a:gs>
                    <a:gs pos="0">
                      <a:srgbClr val="996600"/>
                    </a:gs>
                    <a:gs pos="74000">
                      <a:srgbClr val="CC9900"/>
                    </a:gs>
                    <a:gs pos="83000">
                      <a:srgbClr val="996633"/>
                    </a:gs>
                    <a:gs pos="100000">
                      <a:srgbClr val="996633"/>
                    </a:gs>
                  </a:gsLst>
                  <a:lin ang="5400000" scaled="1"/>
                </a:gra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42999-0D8B-B2F5-132E-4EE5E078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0" r="222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2" y="1693506"/>
            <a:ext cx="7255147" cy="4427376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tx1"/>
                </a:solidFill>
              </a:rPr>
              <a:t>Joint meeting with MCT</a:t>
            </a:r>
          </a:p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tx1"/>
                </a:solidFill>
              </a:rPr>
              <a:t>TEXAS SET 5.0 informative session has been rescheduled to coincide with first TEXAS SET meeting of January to be held on January 16th</a:t>
            </a:r>
          </a:p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tx1"/>
                </a:solidFill>
              </a:rPr>
              <a:t>MIS API Testing Update</a:t>
            </a:r>
          </a:p>
          <a:p>
            <a:pPr marL="228600" lvl="1">
              <a:spcBef>
                <a:spcPts val="1400"/>
              </a:spcBef>
            </a:pPr>
            <a:r>
              <a:rPr lang="en-US" b="1" dirty="0">
                <a:solidFill>
                  <a:schemeClr val="tx1"/>
                </a:solidFill>
              </a:rPr>
              <a:t>Mobile Generation Discussion II</a:t>
            </a:r>
          </a:p>
          <a:p>
            <a:pPr marL="502920" lvl="2">
              <a:spcBef>
                <a:spcPts val="1400"/>
              </a:spcBef>
            </a:pPr>
            <a:r>
              <a:rPr lang="en-US" b="1" dirty="0">
                <a:solidFill>
                  <a:schemeClr val="tx1"/>
                </a:solidFill>
              </a:rPr>
              <a:t>TEXAS SET Change Control Call</a:t>
            </a:r>
          </a:p>
          <a:p>
            <a:pPr marL="777240" lvl="3">
              <a:spcBef>
                <a:spcPts val="1400"/>
              </a:spcBef>
            </a:pPr>
            <a:r>
              <a:rPr lang="en-US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TXSETCC845</a:t>
            </a:r>
            <a:r>
              <a:rPr lang="en-US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:</a:t>
            </a:r>
            <a:r>
              <a:rPr lang="en-US" b="1" dirty="0">
                <a:effectLst/>
                <a:ea typeface="Calibri" panose="020F0502020204030204" pitchFamily="34" charset="0"/>
              </a:rPr>
              <a:t> Update the 867_03 to add a new Unique Identifier of “M” (Mobile Generation) into the Existing REF~JH (Meter Role) segment. </a:t>
            </a:r>
          </a:p>
          <a:p>
            <a:pPr marL="502920" lvl="2">
              <a:spcBef>
                <a:spcPts val="1400"/>
              </a:spcBef>
            </a:pPr>
            <a:r>
              <a:rPr lang="en-US" b="1" dirty="0">
                <a:solidFill>
                  <a:schemeClr val="tx1"/>
                </a:solidFill>
              </a:rPr>
              <a:t>Next Step: RMGRR</a:t>
            </a:r>
          </a:p>
          <a:p>
            <a:pPr marL="502920" lvl="2">
              <a:spcBef>
                <a:spcPts val="140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" lvl="1">
              <a:spcBef>
                <a:spcPts val="14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228600" lvl="1">
              <a:spcBef>
                <a:spcPts val="140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a person on a horse&#10;&#10;Description automatically generated">
            <a:extLst>
              <a:ext uri="{FF2B5EF4-FFF2-40B4-BE49-F238E27FC236}">
                <a16:creationId xmlns:a16="http://schemas.microsoft.com/office/drawing/2014/main" id="{216753AB-EE0F-5000-853A-1E7BF1E0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1620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accent2">
                      <a:lumMod val="20000"/>
                      <a:lumOff val="80000"/>
                      <a:alpha val="89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78" y="1828800"/>
            <a:ext cx="10963470" cy="4627984"/>
          </a:xfrm>
          <a:solidFill>
            <a:schemeClr val="accent1">
              <a:alpha val="4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  <a:buClr>
                <a:srgbClr val="FF0000"/>
              </a:buClr>
            </a:pPr>
            <a:r>
              <a:rPr lang="en-US" b="1" dirty="0">
                <a:solidFill>
                  <a:schemeClr val="bg1"/>
                </a:solidFill>
              </a:rPr>
              <a:t>TEXAS SET reaffirmed LPLs participation in Flight 0224 would be limited to bank changes and third party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iver with trees and lights&#10;&#10;Description automatically generated with medium confidence">
            <a:extLst>
              <a:ext uri="{FF2B5EF4-FFF2-40B4-BE49-F238E27FC236}">
                <a16:creationId xmlns:a16="http://schemas.microsoft.com/office/drawing/2014/main" id="{D869C660-546E-03FD-FBCE-3A57F0651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25400">
                  <a:solidFill>
                    <a:schemeClr val="tx1">
                      <a:alpha val="89000"/>
                    </a:schemeClr>
                  </a:solidFill>
                </a:ln>
                <a:gradFill>
                  <a:gsLst>
                    <a:gs pos="37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74000">
                      <a:schemeClr val="bg1">
                        <a:lumMod val="75000"/>
                      </a:schemeClr>
                    </a:gs>
                    <a:gs pos="83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02837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2800" b="1" dirty="0">
                <a:solidFill>
                  <a:schemeClr val="tx1"/>
                </a:solidFill>
              </a:rPr>
              <a:t>December 12, 2023 @ 9:30 am</a:t>
            </a:r>
          </a:p>
          <a:p>
            <a:pPr marL="228600" lvl="1">
              <a:spcBef>
                <a:spcPts val="1400"/>
              </a:spcBef>
            </a:pPr>
            <a:r>
              <a:rPr lang="en-US" sz="2800" b="1" dirty="0">
                <a:solidFill>
                  <a:schemeClr val="tx1"/>
                </a:solidFill>
              </a:rPr>
              <a:t>Joint Meeting with MCT</a:t>
            </a:r>
          </a:p>
          <a:p>
            <a:pPr marL="228600" lvl="1">
              <a:spcBef>
                <a:spcPts val="1400"/>
              </a:spcBef>
            </a:pPr>
            <a:r>
              <a:rPr lang="en-US" sz="2800" b="1" dirty="0">
                <a:solidFill>
                  <a:schemeClr val="tx1"/>
                </a:solidFill>
              </a:rPr>
              <a:t>WebEx Only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11846</TotalTime>
  <Words>121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Algerian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33</cp:revision>
  <dcterms:created xsi:type="dcterms:W3CDTF">2023-01-06T15:32:23Z</dcterms:created>
  <dcterms:modified xsi:type="dcterms:W3CDTF">2023-11-28T19:02:50Z</dcterms:modified>
</cp:coreProperties>
</file>