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51" r:id="rId6"/>
  </p:sldMasterIdLst>
  <p:notesMasterIdLst>
    <p:notesMasterId r:id="rId20"/>
  </p:notesMasterIdLst>
  <p:handoutMasterIdLst>
    <p:handoutMasterId r:id="rId21"/>
  </p:handoutMasterIdLst>
  <p:sldIdLst>
    <p:sldId id="260" r:id="rId7"/>
    <p:sldId id="846" r:id="rId8"/>
    <p:sldId id="848" r:id="rId9"/>
    <p:sldId id="847" r:id="rId10"/>
    <p:sldId id="620" r:id="rId11"/>
    <p:sldId id="838" r:id="rId12"/>
    <p:sldId id="839" r:id="rId13"/>
    <p:sldId id="840" r:id="rId14"/>
    <p:sldId id="841" r:id="rId15"/>
    <p:sldId id="842" r:id="rId16"/>
    <p:sldId id="843" r:id="rId17"/>
    <p:sldId id="844" r:id="rId18"/>
    <p:sldId id="845" r:id="rId19"/>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randaw, Brian" initials="BB" lastIdx="5" clrIdx="0">
    <p:extLst>
      <p:ext uri="{19B8F6BF-5375-455C-9EA6-DF929625EA0E}">
        <p15:presenceInfo xmlns:p15="http://schemas.microsoft.com/office/powerpoint/2012/main" userId="S::Brian.Brandaw@ercot.com::04aee657-8aa0-46ae-8d87-76153d8b46f3" providerId="AD"/>
      </p:ext>
    </p:extLst>
  </p:cmAuthor>
  <p:cmAuthor id="2" name="Jinright, Susan" initials="JS" lastIdx="5" clrIdx="1">
    <p:extLst>
      <p:ext uri="{19B8F6BF-5375-455C-9EA6-DF929625EA0E}">
        <p15:presenceInfo xmlns:p15="http://schemas.microsoft.com/office/powerpoint/2012/main" userId="S::Susan.Jinright@ercot.com::2984c2d6-c956-49a0-9b02-bca874b9fcea"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a:srgbClr val="99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590" autoAdjust="0"/>
    <p:restoredTop sz="96721" autoAdjust="0"/>
  </p:normalViewPr>
  <p:slideViewPr>
    <p:cSldViewPr showGuides="1">
      <p:cViewPr varScale="1">
        <p:scale>
          <a:sx n="86" d="100"/>
          <a:sy n="86" d="100"/>
        </p:scale>
        <p:origin x="1814" y="58"/>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handoutMaster" Target="handoutMasters/handoutMaster1.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viewProps" Target="viewProps.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presProps" Target="presProps.xml"/><Relationship Id="rId10" Type="http://schemas.openxmlformats.org/officeDocument/2006/relationships/slide" Target="slides/slide4.xml"/><Relationship Id="rId19" Type="http://schemas.openxmlformats.org/officeDocument/2006/relationships/slide" Target="slides/slide13.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11/22/2023</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11/22/2023</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3">
            <a:extLst>
              <a:ext uri="{FF2B5EF4-FFF2-40B4-BE49-F238E27FC236}">
                <a16:creationId xmlns:a16="http://schemas.microsoft.com/office/drawing/2014/main" id="{3D268840-BF02-4F0B-BABD-CE6A89A8AAFB}"/>
              </a:ext>
            </a:extLst>
          </p:cNvPr>
          <p:cNvSpPr>
            <a:spLocks noGrp="1"/>
          </p:cNvSpPr>
          <p:nvPr>
            <p:ph type="sldNum" sz="quarter" idx="11"/>
          </p:nvPr>
        </p:nvSpPr>
        <p:spPr>
          <a:xfrm>
            <a:off x="8534400" y="6561138"/>
            <a:ext cx="533400" cy="220662"/>
          </a:xfrm>
          <a:prstGeom prst="rect">
            <a:avLst/>
          </a:prstGeom>
        </p:spPr>
        <p:txBody>
          <a:bodyPr/>
          <a:lstStyle/>
          <a:p>
            <a:fld id="{1D93BD3E-1E9A-4970-A6F7-E7AC52762E0C}" type="slidenum">
              <a:rPr lang="en-US" smtClean="0"/>
              <a:pPr/>
              <a:t>‹#›</a:t>
            </a:fld>
            <a:endParaRPr lang="en-US"/>
          </a:p>
        </p:txBody>
      </p:sp>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7"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 name="Slide Number Placeholder 5">
            <a:extLst>
              <a:ext uri="{FF2B5EF4-FFF2-40B4-BE49-F238E27FC236}">
                <a16:creationId xmlns:a16="http://schemas.microsoft.com/office/drawing/2014/main" id="{6BE4DB42-EF9B-4D22-82BC-F85C20C3C9B0}"/>
              </a:ext>
            </a:extLst>
          </p:cNvPr>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01169451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231350" y="0"/>
            <a:ext cx="591265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9656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1545525" cy="246221"/>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5" name="Slide Number Placeholder 5">
            <a:extLst>
              <a:ext uri="{FF2B5EF4-FFF2-40B4-BE49-F238E27FC236}">
                <a16:creationId xmlns:a16="http://schemas.microsoft.com/office/drawing/2014/main" id="{2F09399B-141B-4FDF-950C-C47746FA0583}"/>
              </a:ext>
            </a:extLst>
          </p:cNvPr>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412906" y="1600200"/>
            <a:ext cx="5646034" cy="3693319"/>
          </a:xfrm>
          <a:prstGeom prst="rect">
            <a:avLst/>
          </a:prstGeom>
          <a:noFill/>
        </p:spPr>
        <p:txBody>
          <a:bodyPr wrap="square" rtlCol="0">
            <a:spAutoFit/>
          </a:bodyPr>
          <a:lstStyle/>
          <a:p>
            <a:r>
              <a:rPr lang="en-US" sz="2400" b="1" dirty="0"/>
              <a:t>NPRR 1209 Illustration with Examples</a:t>
            </a:r>
          </a:p>
          <a:p>
            <a:endParaRPr lang="en-US" sz="2400" b="1" dirty="0"/>
          </a:p>
          <a:p>
            <a:endParaRPr lang="en-US" dirty="0"/>
          </a:p>
          <a:p>
            <a:r>
              <a:rPr lang="en-US" dirty="0"/>
              <a:t>PRS Special Meeting</a:t>
            </a:r>
          </a:p>
          <a:p>
            <a:endParaRPr lang="en-US" dirty="0"/>
          </a:p>
          <a:p>
            <a:r>
              <a:rPr lang="en-US" dirty="0"/>
              <a:t>ERCOT staff</a:t>
            </a:r>
          </a:p>
          <a:p>
            <a:endParaRPr lang="en-US" dirty="0"/>
          </a:p>
          <a:p>
            <a:r>
              <a:rPr lang="en-US" dirty="0"/>
              <a:t>November 30, 2023</a:t>
            </a:r>
          </a:p>
          <a:p>
            <a:endParaRPr lang="en-US" dirty="0"/>
          </a:p>
          <a:p>
            <a:endParaRPr lang="en-US" dirty="0"/>
          </a:p>
          <a:p>
            <a:endParaRPr lang="en-US" dirty="0"/>
          </a:p>
        </p:txBody>
      </p:sp>
    </p:spTree>
    <p:extLst>
      <p:ext uri="{BB962C8B-B14F-4D97-AF65-F5344CB8AC3E}">
        <p14:creationId xmlns:p14="http://schemas.microsoft.com/office/powerpoint/2010/main" val="7306037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8D6FF4-5E43-DADE-E9E4-2F36FB4C96FB}"/>
              </a:ext>
            </a:extLst>
          </p:cNvPr>
          <p:cNvSpPr>
            <a:spLocks noGrp="1"/>
          </p:cNvSpPr>
          <p:nvPr>
            <p:ph type="title"/>
          </p:nvPr>
        </p:nvSpPr>
        <p:spPr>
          <a:xfrm>
            <a:off x="304800" y="238221"/>
            <a:ext cx="8458200" cy="694285"/>
          </a:xfrm>
        </p:spPr>
        <p:txBody>
          <a:bodyPr/>
          <a:lstStyle/>
          <a:p>
            <a:r>
              <a:rPr lang="en-US" sz="2800" dirty="0">
                <a:effectLst/>
                <a:latin typeface="Calibri" panose="020F0502020204030204" pitchFamily="34" charset="0"/>
                <a:ea typeface="Times New Roman" panose="02020603050405020304" pitchFamily="18" charset="0"/>
              </a:rPr>
              <a:t>Example 3: Insufficient SOC With Carrying Multiple AS</a:t>
            </a:r>
            <a:br>
              <a:rPr lang="en-US" sz="2800" dirty="0">
                <a:effectLst/>
                <a:latin typeface="Calibri" panose="020F0502020204030204" pitchFamily="34" charset="0"/>
                <a:ea typeface="Calibri" panose="020F0502020204030204" pitchFamily="34" charset="0"/>
              </a:rPr>
            </a:br>
            <a:endParaRPr lang="en-US" dirty="0"/>
          </a:p>
        </p:txBody>
      </p:sp>
      <p:sp>
        <p:nvSpPr>
          <p:cNvPr id="3" name="Content Placeholder 2">
            <a:extLst>
              <a:ext uri="{FF2B5EF4-FFF2-40B4-BE49-F238E27FC236}">
                <a16:creationId xmlns:a16="http://schemas.microsoft.com/office/drawing/2014/main" id="{3935CA84-3494-4EFA-39A0-9A863F77C56C}"/>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FC482889-C50A-F32C-0E49-11EDF1C00211}"/>
              </a:ext>
            </a:extLst>
          </p:cNvPr>
          <p:cNvSpPr>
            <a:spLocks noGrp="1"/>
          </p:cNvSpPr>
          <p:nvPr>
            <p:ph type="sldNum" sz="quarter" idx="4"/>
          </p:nvPr>
        </p:nvSpPr>
        <p:spPr/>
        <p:txBody>
          <a:bodyPr/>
          <a:lstStyle/>
          <a:p>
            <a:fld id="{1D93BD3E-1E9A-4970-A6F7-E7AC52762E0C}" type="slidenum">
              <a:rPr lang="en-US" smtClean="0"/>
              <a:pPr/>
              <a:t>10</a:t>
            </a:fld>
            <a:endParaRPr lang="en-US"/>
          </a:p>
        </p:txBody>
      </p:sp>
      <p:pic>
        <p:nvPicPr>
          <p:cNvPr id="7" name="Picture 6">
            <a:extLst>
              <a:ext uri="{FF2B5EF4-FFF2-40B4-BE49-F238E27FC236}">
                <a16:creationId xmlns:a16="http://schemas.microsoft.com/office/drawing/2014/main" id="{0D11DC90-6A09-B2A1-C13D-B7F19E39466C}"/>
              </a:ext>
            </a:extLst>
          </p:cNvPr>
          <p:cNvPicPr>
            <a:picLocks noChangeAspect="1"/>
          </p:cNvPicPr>
          <p:nvPr/>
        </p:nvPicPr>
        <p:blipFill>
          <a:blip r:embed="rId2"/>
          <a:stretch>
            <a:fillRect/>
          </a:stretch>
        </p:blipFill>
        <p:spPr>
          <a:xfrm>
            <a:off x="0" y="858368"/>
            <a:ext cx="9144000" cy="5141263"/>
          </a:xfrm>
          <a:prstGeom prst="rect">
            <a:avLst/>
          </a:prstGeom>
        </p:spPr>
      </p:pic>
    </p:spTree>
    <p:extLst>
      <p:ext uri="{BB962C8B-B14F-4D97-AF65-F5344CB8AC3E}">
        <p14:creationId xmlns:p14="http://schemas.microsoft.com/office/powerpoint/2010/main" val="31550100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8D6FF4-5E43-DADE-E9E4-2F36FB4C96FB}"/>
              </a:ext>
            </a:extLst>
          </p:cNvPr>
          <p:cNvSpPr>
            <a:spLocks noGrp="1"/>
          </p:cNvSpPr>
          <p:nvPr>
            <p:ph type="title"/>
          </p:nvPr>
        </p:nvSpPr>
        <p:spPr>
          <a:xfrm>
            <a:off x="304800" y="238221"/>
            <a:ext cx="8458200" cy="694285"/>
          </a:xfrm>
        </p:spPr>
        <p:txBody>
          <a:bodyPr/>
          <a:lstStyle/>
          <a:p>
            <a:r>
              <a:rPr lang="en-US" sz="2800" dirty="0">
                <a:effectLst/>
                <a:latin typeface="Calibri" panose="020F0502020204030204" pitchFamily="34" charset="0"/>
                <a:ea typeface="Times New Roman" panose="02020603050405020304" pitchFamily="18" charset="0"/>
              </a:rPr>
              <a:t>Example 3: Insufficient SOC With Carrying Multiple AS</a:t>
            </a:r>
            <a:br>
              <a:rPr lang="en-US" sz="2800" dirty="0">
                <a:effectLst/>
                <a:latin typeface="Calibri" panose="020F0502020204030204" pitchFamily="34" charset="0"/>
                <a:ea typeface="Calibri" panose="020F0502020204030204" pitchFamily="34" charset="0"/>
              </a:rPr>
            </a:br>
            <a:endParaRPr lang="en-US" dirty="0"/>
          </a:p>
        </p:txBody>
      </p:sp>
      <p:sp>
        <p:nvSpPr>
          <p:cNvPr id="3" name="Content Placeholder 2">
            <a:extLst>
              <a:ext uri="{FF2B5EF4-FFF2-40B4-BE49-F238E27FC236}">
                <a16:creationId xmlns:a16="http://schemas.microsoft.com/office/drawing/2014/main" id="{3935CA84-3494-4EFA-39A0-9A863F77C56C}"/>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FC482889-C50A-F32C-0E49-11EDF1C00211}"/>
              </a:ext>
            </a:extLst>
          </p:cNvPr>
          <p:cNvSpPr>
            <a:spLocks noGrp="1"/>
          </p:cNvSpPr>
          <p:nvPr>
            <p:ph type="sldNum" sz="quarter" idx="4"/>
          </p:nvPr>
        </p:nvSpPr>
        <p:spPr/>
        <p:txBody>
          <a:bodyPr/>
          <a:lstStyle/>
          <a:p>
            <a:fld id="{1D93BD3E-1E9A-4970-A6F7-E7AC52762E0C}" type="slidenum">
              <a:rPr lang="en-US" smtClean="0"/>
              <a:pPr/>
              <a:t>11</a:t>
            </a:fld>
            <a:endParaRPr lang="en-US"/>
          </a:p>
        </p:txBody>
      </p:sp>
      <p:pic>
        <p:nvPicPr>
          <p:cNvPr id="7" name="Picture 6">
            <a:extLst>
              <a:ext uri="{FF2B5EF4-FFF2-40B4-BE49-F238E27FC236}">
                <a16:creationId xmlns:a16="http://schemas.microsoft.com/office/drawing/2014/main" id="{DF90F9B0-A858-4812-65B2-FEAF3D5C1E42}"/>
              </a:ext>
            </a:extLst>
          </p:cNvPr>
          <p:cNvPicPr>
            <a:picLocks noChangeAspect="1"/>
          </p:cNvPicPr>
          <p:nvPr/>
        </p:nvPicPr>
        <p:blipFill>
          <a:blip r:embed="rId2"/>
          <a:stretch>
            <a:fillRect/>
          </a:stretch>
        </p:blipFill>
        <p:spPr>
          <a:xfrm>
            <a:off x="0" y="801474"/>
            <a:ext cx="9144000" cy="6056526"/>
          </a:xfrm>
          <a:prstGeom prst="rect">
            <a:avLst/>
          </a:prstGeom>
        </p:spPr>
      </p:pic>
    </p:spTree>
    <p:extLst>
      <p:ext uri="{BB962C8B-B14F-4D97-AF65-F5344CB8AC3E}">
        <p14:creationId xmlns:p14="http://schemas.microsoft.com/office/powerpoint/2010/main" val="1305490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8D6FF4-5E43-DADE-E9E4-2F36FB4C96FB}"/>
              </a:ext>
            </a:extLst>
          </p:cNvPr>
          <p:cNvSpPr>
            <a:spLocks noGrp="1"/>
          </p:cNvSpPr>
          <p:nvPr>
            <p:ph type="title"/>
          </p:nvPr>
        </p:nvSpPr>
        <p:spPr>
          <a:xfrm>
            <a:off x="304800" y="238221"/>
            <a:ext cx="8458200" cy="694285"/>
          </a:xfrm>
        </p:spPr>
        <p:txBody>
          <a:bodyPr/>
          <a:lstStyle/>
          <a:p>
            <a:r>
              <a:rPr lang="en-US" sz="2800" dirty="0">
                <a:effectLst/>
                <a:latin typeface="Calibri" panose="020F0502020204030204" pitchFamily="34" charset="0"/>
                <a:ea typeface="Times New Roman" panose="02020603050405020304" pitchFamily="18" charset="0"/>
              </a:rPr>
              <a:t>Example 4: Intra-hour obligation change</a:t>
            </a:r>
            <a:br>
              <a:rPr lang="en-US" sz="2800" dirty="0">
                <a:effectLst/>
                <a:latin typeface="Calibri" panose="020F0502020204030204" pitchFamily="34" charset="0"/>
                <a:ea typeface="Calibri" panose="020F0502020204030204" pitchFamily="34" charset="0"/>
              </a:rPr>
            </a:br>
            <a:br>
              <a:rPr lang="en-US" sz="2800" dirty="0">
                <a:effectLst/>
                <a:latin typeface="Calibri" panose="020F0502020204030204" pitchFamily="34" charset="0"/>
                <a:ea typeface="Calibri" panose="020F0502020204030204" pitchFamily="34" charset="0"/>
              </a:rPr>
            </a:br>
            <a:endParaRPr lang="en-US" dirty="0"/>
          </a:p>
        </p:txBody>
      </p:sp>
      <p:sp>
        <p:nvSpPr>
          <p:cNvPr id="3" name="Content Placeholder 2">
            <a:extLst>
              <a:ext uri="{FF2B5EF4-FFF2-40B4-BE49-F238E27FC236}">
                <a16:creationId xmlns:a16="http://schemas.microsoft.com/office/drawing/2014/main" id="{3935CA84-3494-4EFA-39A0-9A863F77C56C}"/>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FC482889-C50A-F32C-0E49-11EDF1C00211}"/>
              </a:ext>
            </a:extLst>
          </p:cNvPr>
          <p:cNvSpPr>
            <a:spLocks noGrp="1"/>
          </p:cNvSpPr>
          <p:nvPr>
            <p:ph type="sldNum" sz="quarter" idx="4"/>
          </p:nvPr>
        </p:nvSpPr>
        <p:spPr/>
        <p:txBody>
          <a:bodyPr/>
          <a:lstStyle/>
          <a:p>
            <a:fld id="{1D93BD3E-1E9A-4970-A6F7-E7AC52762E0C}" type="slidenum">
              <a:rPr lang="en-US" smtClean="0"/>
              <a:pPr/>
              <a:t>12</a:t>
            </a:fld>
            <a:endParaRPr lang="en-US"/>
          </a:p>
        </p:txBody>
      </p:sp>
      <p:pic>
        <p:nvPicPr>
          <p:cNvPr id="6" name="Picture 5">
            <a:extLst>
              <a:ext uri="{FF2B5EF4-FFF2-40B4-BE49-F238E27FC236}">
                <a16:creationId xmlns:a16="http://schemas.microsoft.com/office/drawing/2014/main" id="{F6514B78-DFED-DDA2-F111-A7AF8B2678CA}"/>
              </a:ext>
            </a:extLst>
          </p:cNvPr>
          <p:cNvPicPr>
            <a:picLocks noChangeAspect="1"/>
          </p:cNvPicPr>
          <p:nvPr/>
        </p:nvPicPr>
        <p:blipFill>
          <a:blip r:embed="rId2"/>
          <a:stretch>
            <a:fillRect/>
          </a:stretch>
        </p:blipFill>
        <p:spPr>
          <a:xfrm>
            <a:off x="0" y="990600"/>
            <a:ext cx="9144000" cy="5152458"/>
          </a:xfrm>
          <a:prstGeom prst="rect">
            <a:avLst/>
          </a:prstGeom>
        </p:spPr>
      </p:pic>
    </p:spTree>
    <p:extLst>
      <p:ext uri="{BB962C8B-B14F-4D97-AF65-F5344CB8AC3E}">
        <p14:creationId xmlns:p14="http://schemas.microsoft.com/office/powerpoint/2010/main" val="15778434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8D6FF4-5E43-DADE-E9E4-2F36FB4C96FB}"/>
              </a:ext>
            </a:extLst>
          </p:cNvPr>
          <p:cNvSpPr>
            <a:spLocks noGrp="1"/>
          </p:cNvSpPr>
          <p:nvPr>
            <p:ph type="title"/>
          </p:nvPr>
        </p:nvSpPr>
        <p:spPr>
          <a:xfrm>
            <a:off x="304800" y="238221"/>
            <a:ext cx="8458200" cy="694285"/>
          </a:xfrm>
        </p:spPr>
        <p:txBody>
          <a:bodyPr/>
          <a:lstStyle/>
          <a:p>
            <a:r>
              <a:rPr lang="en-US" sz="2800" dirty="0">
                <a:effectLst/>
                <a:latin typeface="Calibri" panose="020F0502020204030204" pitchFamily="34" charset="0"/>
                <a:ea typeface="Times New Roman" panose="02020603050405020304" pitchFamily="18" charset="0"/>
              </a:rPr>
              <a:t>Example 4: Intra-hour obligation change</a:t>
            </a:r>
            <a:br>
              <a:rPr lang="en-US" sz="2800" dirty="0">
                <a:effectLst/>
                <a:latin typeface="Calibri" panose="020F0502020204030204" pitchFamily="34" charset="0"/>
                <a:ea typeface="Calibri" panose="020F0502020204030204" pitchFamily="34" charset="0"/>
              </a:rPr>
            </a:br>
            <a:endParaRPr lang="en-US" dirty="0"/>
          </a:p>
        </p:txBody>
      </p:sp>
      <p:sp>
        <p:nvSpPr>
          <p:cNvPr id="3" name="Content Placeholder 2">
            <a:extLst>
              <a:ext uri="{FF2B5EF4-FFF2-40B4-BE49-F238E27FC236}">
                <a16:creationId xmlns:a16="http://schemas.microsoft.com/office/drawing/2014/main" id="{3935CA84-3494-4EFA-39A0-9A863F77C56C}"/>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FC482889-C50A-F32C-0E49-11EDF1C00211}"/>
              </a:ext>
            </a:extLst>
          </p:cNvPr>
          <p:cNvSpPr>
            <a:spLocks noGrp="1"/>
          </p:cNvSpPr>
          <p:nvPr>
            <p:ph type="sldNum" sz="quarter" idx="4"/>
          </p:nvPr>
        </p:nvSpPr>
        <p:spPr/>
        <p:txBody>
          <a:bodyPr/>
          <a:lstStyle/>
          <a:p>
            <a:fld id="{1D93BD3E-1E9A-4970-A6F7-E7AC52762E0C}" type="slidenum">
              <a:rPr lang="en-US" smtClean="0"/>
              <a:pPr/>
              <a:t>13</a:t>
            </a:fld>
            <a:endParaRPr lang="en-US"/>
          </a:p>
        </p:txBody>
      </p:sp>
      <p:pic>
        <p:nvPicPr>
          <p:cNvPr id="6" name="Picture 5">
            <a:extLst>
              <a:ext uri="{FF2B5EF4-FFF2-40B4-BE49-F238E27FC236}">
                <a16:creationId xmlns:a16="http://schemas.microsoft.com/office/drawing/2014/main" id="{17F95FDE-7139-615C-A284-60995B72F90B}"/>
              </a:ext>
            </a:extLst>
          </p:cNvPr>
          <p:cNvPicPr>
            <a:picLocks noChangeAspect="1"/>
          </p:cNvPicPr>
          <p:nvPr/>
        </p:nvPicPr>
        <p:blipFill>
          <a:blip r:embed="rId2"/>
          <a:stretch>
            <a:fillRect/>
          </a:stretch>
        </p:blipFill>
        <p:spPr>
          <a:xfrm>
            <a:off x="-10486" y="745020"/>
            <a:ext cx="9144000" cy="6112980"/>
          </a:xfrm>
          <a:prstGeom prst="rect">
            <a:avLst/>
          </a:prstGeom>
        </p:spPr>
      </p:pic>
    </p:spTree>
    <p:extLst>
      <p:ext uri="{BB962C8B-B14F-4D97-AF65-F5344CB8AC3E}">
        <p14:creationId xmlns:p14="http://schemas.microsoft.com/office/powerpoint/2010/main" val="8702163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6AFAAE-44EF-8020-E214-071F865D236D}"/>
              </a:ext>
            </a:extLst>
          </p:cNvPr>
          <p:cNvSpPr>
            <a:spLocks noGrp="1"/>
          </p:cNvSpPr>
          <p:nvPr>
            <p:ph type="title"/>
          </p:nvPr>
        </p:nvSpPr>
        <p:spPr/>
        <p:txBody>
          <a:bodyPr/>
          <a:lstStyle/>
          <a:p>
            <a:r>
              <a:rPr lang="en-US" dirty="0"/>
              <a:t>Purpose and Context</a:t>
            </a:r>
          </a:p>
        </p:txBody>
      </p:sp>
      <p:sp>
        <p:nvSpPr>
          <p:cNvPr id="3" name="Content Placeholder 2">
            <a:extLst>
              <a:ext uri="{FF2B5EF4-FFF2-40B4-BE49-F238E27FC236}">
                <a16:creationId xmlns:a16="http://schemas.microsoft.com/office/drawing/2014/main" id="{8E11C2FC-E701-FCE6-1532-E78F86E79C08}"/>
              </a:ext>
            </a:extLst>
          </p:cNvPr>
          <p:cNvSpPr>
            <a:spLocks noGrp="1"/>
          </p:cNvSpPr>
          <p:nvPr>
            <p:ph idx="1"/>
          </p:nvPr>
        </p:nvSpPr>
        <p:spPr/>
        <p:txBody>
          <a:bodyPr/>
          <a:lstStyle/>
          <a:p>
            <a:r>
              <a:rPr lang="en-US" b="1" dirty="0"/>
              <a:t>Purpose</a:t>
            </a:r>
            <a:r>
              <a:rPr lang="en-US" dirty="0"/>
              <a:t>: to provide greater clarity on how adjustments to Ancillary Service (AS) Resource Responsibility due to insufficient State of Charge (SOC) under NPRR 1209 will be calculated and applied using different examples.</a:t>
            </a:r>
          </a:p>
          <a:p>
            <a:pPr lvl="1"/>
            <a:endParaRPr lang="en-US" i="1" dirty="0"/>
          </a:p>
        </p:txBody>
      </p:sp>
      <p:sp>
        <p:nvSpPr>
          <p:cNvPr id="4" name="Slide Number Placeholder 3">
            <a:extLst>
              <a:ext uri="{FF2B5EF4-FFF2-40B4-BE49-F238E27FC236}">
                <a16:creationId xmlns:a16="http://schemas.microsoft.com/office/drawing/2014/main" id="{C49BAEA7-9F6F-21DE-20FF-0FDE30723147}"/>
              </a:ext>
            </a:extLst>
          </p:cNvPr>
          <p:cNvSpPr>
            <a:spLocks noGrp="1"/>
          </p:cNvSpPr>
          <p:nvPr>
            <p:ph type="sldNum" sz="quarter" idx="4"/>
          </p:nvPr>
        </p:nvSpPr>
        <p:spPr/>
        <p:txBody>
          <a:bodyPr/>
          <a:lstStyle/>
          <a:p>
            <a:fld id="{1D93BD3E-1E9A-4970-A6F7-E7AC52762E0C}" type="slidenum">
              <a:rPr lang="en-US" smtClean="0"/>
              <a:pPr/>
              <a:t>2</a:t>
            </a:fld>
            <a:endParaRPr lang="en-US"/>
          </a:p>
        </p:txBody>
      </p:sp>
    </p:spTree>
    <p:extLst>
      <p:ext uri="{BB962C8B-B14F-4D97-AF65-F5344CB8AC3E}">
        <p14:creationId xmlns:p14="http://schemas.microsoft.com/office/powerpoint/2010/main" val="40414000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DB0F04-5EF2-82EB-8EF8-8CD0BBDE0FCB}"/>
              </a:ext>
            </a:extLst>
          </p:cNvPr>
          <p:cNvSpPr>
            <a:spLocks noGrp="1"/>
          </p:cNvSpPr>
          <p:nvPr>
            <p:ph type="title"/>
          </p:nvPr>
        </p:nvSpPr>
        <p:spPr/>
        <p:txBody>
          <a:bodyPr/>
          <a:lstStyle/>
          <a:p>
            <a:r>
              <a:rPr lang="en-US" dirty="0"/>
              <a:t>NPRR 1209: Recap</a:t>
            </a:r>
          </a:p>
        </p:txBody>
      </p:sp>
      <p:sp>
        <p:nvSpPr>
          <p:cNvPr id="3" name="Content Placeholder 2">
            <a:extLst>
              <a:ext uri="{FF2B5EF4-FFF2-40B4-BE49-F238E27FC236}">
                <a16:creationId xmlns:a16="http://schemas.microsoft.com/office/drawing/2014/main" id="{CFD82F45-402E-5CF0-86CC-9DC7C9A5DACE}"/>
              </a:ext>
            </a:extLst>
          </p:cNvPr>
          <p:cNvSpPr>
            <a:spLocks noGrp="1"/>
          </p:cNvSpPr>
          <p:nvPr>
            <p:ph idx="1"/>
          </p:nvPr>
        </p:nvSpPr>
        <p:spPr/>
        <p:txBody>
          <a:bodyPr/>
          <a:lstStyle/>
          <a:p>
            <a:r>
              <a:rPr lang="en-US" sz="2800" dirty="0"/>
              <a:t>Provides for consideration of SOC insufficiency in the determination of Systematic AS Failed Quantity Calculations under NPRR 1149</a:t>
            </a:r>
          </a:p>
          <a:p>
            <a:pPr lvl="1"/>
            <a:r>
              <a:rPr lang="en-US" sz="2400" dirty="0"/>
              <a:t>SOC insufficiency will be reflected in adjustments to telemetered AS Resource Responsibilities (in a priority order)</a:t>
            </a:r>
          </a:p>
          <a:p>
            <a:pPr lvl="1"/>
            <a:r>
              <a:rPr lang="en-US" sz="2400" dirty="0"/>
              <a:t>Adjusted values will then be used in adjustments to AS failed quantity calculations for a Qualified Scheduling Entity’s (QSE’s) portfolio     </a:t>
            </a:r>
          </a:p>
        </p:txBody>
      </p:sp>
      <p:sp>
        <p:nvSpPr>
          <p:cNvPr id="4" name="Slide Number Placeholder 3">
            <a:extLst>
              <a:ext uri="{FF2B5EF4-FFF2-40B4-BE49-F238E27FC236}">
                <a16:creationId xmlns:a16="http://schemas.microsoft.com/office/drawing/2014/main" id="{2B888B8B-D041-F322-E66B-5990AD9041BA}"/>
              </a:ext>
            </a:extLst>
          </p:cNvPr>
          <p:cNvSpPr>
            <a:spLocks noGrp="1"/>
          </p:cNvSpPr>
          <p:nvPr>
            <p:ph type="sldNum" sz="quarter" idx="4"/>
          </p:nvPr>
        </p:nvSpPr>
        <p:spPr/>
        <p:txBody>
          <a:bodyPr/>
          <a:lstStyle/>
          <a:p>
            <a:fld id="{1D93BD3E-1E9A-4970-A6F7-E7AC52762E0C}" type="slidenum">
              <a:rPr lang="en-US" smtClean="0"/>
              <a:pPr/>
              <a:t>3</a:t>
            </a:fld>
            <a:endParaRPr lang="en-US"/>
          </a:p>
        </p:txBody>
      </p:sp>
    </p:spTree>
    <p:extLst>
      <p:ext uri="{BB962C8B-B14F-4D97-AF65-F5344CB8AC3E}">
        <p14:creationId xmlns:p14="http://schemas.microsoft.com/office/powerpoint/2010/main" val="40984492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9F4734-66AA-158A-3DF4-551C8117A667}"/>
              </a:ext>
            </a:extLst>
          </p:cNvPr>
          <p:cNvSpPr>
            <a:spLocks noGrp="1"/>
          </p:cNvSpPr>
          <p:nvPr>
            <p:ph type="title"/>
          </p:nvPr>
        </p:nvSpPr>
        <p:spPr/>
        <p:txBody>
          <a:bodyPr/>
          <a:lstStyle/>
          <a:p>
            <a:r>
              <a:rPr lang="en-US" dirty="0"/>
              <a:t>SOC Insufficiency Calculation</a:t>
            </a:r>
          </a:p>
        </p:txBody>
      </p:sp>
      <p:sp>
        <p:nvSpPr>
          <p:cNvPr id="3" name="Content Placeholder 2">
            <a:extLst>
              <a:ext uri="{FF2B5EF4-FFF2-40B4-BE49-F238E27FC236}">
                <a16:creationId xmlns:a16="http://schemas.microsoft.com/office/drawing/2014/main" id="{A8948031-870A-D29C-269B-4D4E1A95039A}"/>
              </a:ext>
            </a:extLst>
          </p:cNvPr>
          <p:cNvSpPr>
            <a:spLocks noGrp="1"/>
          </p:cNvSpPr>
          <p:nvPr>
            <p:ph idx="1"/>
          </p:nvPr>
        </p:nvSpPr>
        <p:spPr/>
        <p:txBody>
          <a:bodyPr/>
          <a:lstStyle/>
          <a:p>
            <a:r>
              <a:rPr lang="en-US" sz="2400" dirty="0">
                <a:effectLst/>
                <a:ea typeface="Times New Roman" panose="02020603050405020304" pitchFamily="18" charset="0"/>
              </a:rPr>
              <a:t>Security-Constrained Economic Dispatch (SCED) level data snapshots used to calculate values. </a:t>
            </a:r>
          </a:p>
          <a:p>
            <a:r>
              <a:rPr lang="en-US" sz="2400" dirty="0">
                <a:effectLst/>
                <a:ea typeface="Times New Roman" panose="02020603050405020304" pitchFamily="18" charset="0"/>
              </a:rPr>
              <a:t>Energy Management System (EMS) will calculate the insufficient Up Ancillary Service MW amount by dividing the insufficient State of Charge (SOC) MWh amount by the remaining time in the current Operating Hour. </a:t>
            </a:r>
          </a:p>
          <a:p>
            <a:r>
              <a:rPr lang="en-US" sz="2400" dirty="0"/>
              <a:t>A similar process will be used to calculate the insufficient Down Ancillary Service MW amount by dividing the insufficient SOC headroom MWh by the remaining time in the Operating Hour.</a:t>
            </a:r>
          </a:p>
        </p:txBody>
      </p:sp>
      <p:sp>
        <p:nvSpPr>
          <p:cNvPr id="4" name="Slide Number Placeholder 3">
            <a:extLst>
              <a:ext uri="{FF2B5EF4-FFF2-40B4-BE49-F238E27FC236}">
                <a16:creationId xmlns:a16="http://schemas.microsoft.com/office/drawing/2014/main" id="{054CC368-139C-425D-3D1E-6B12EB470FA0}"/>
              </a:ext>
            </a:extLst>
          </p:cNvPr>
          <p:cNvSpPr>
            <a:spLocks noGrp="1"/>
          </p:cNvSpPr>
          <p:nvPr>
            <p:ph type="sldNum" sz="quarter" idx="4"/>
          </p:nvPr>
        </p:nvSpPr>
        <p:spPr/>
        <p:txBody>
          <a:bodyPr/>
          <a:lstStyle/>
          <a:p>
            <a:fld id="{1D93BD3E-1E9A-4970-A6F7-E7AC52762E0C}" type="slidenum">
              <a:rPr lang="en-US" smtClean="0"/>
              <a:pPr/>
              <a:t>4</a:t>
            </a:fld>
            <a:endParaRPr lang="en-US"/>
          </a:p>
        </p:txBody>
      </p:sp>
    </p:spTree>
    <p:extLst>
      <p:ext uri="{BB962C8B-B14F-4D97-AF65-F5344CB8AC3E}">
        <p14:creationId xmlns:p14="http://schemas.microsoft.com/office/powerpoint/2010/main" val="35223198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F6ED77-88C1-F6DC-24EE-C3FBFFA59109}"/>
              </a:ext>
            </a:extLst>
          </p:cNvPr>
          <p:cNvSpPr>
            <a:spLocks noGrp="1"/>
          </p:cNvSpPr>
          <p:nvPr>
            <p:ph type="title"/>
          </p:nvPr>
        </p:nvSpPr>
        <p:spPr/>
        <p:txBody>
          <a:bodyPr/>
          <a:lstStyle/>
          <a:p>
            <a:r>
              <a:rPr lang="en-US" dirty="0"/>
              <a:t>Examples</a:t>
            </a:r>
          </a:p>
        </p:txBody>
      </p:sp>
      <p:sp>
        <p:nvSpPr>
          <p:cNvPr id="3" name="Content Placeholder 2">
            <a:extLst>
              <a:ext uri="{FF2B5EF4-FFF2-40B4-BE49-F238E27FC236}">
                <a16:creationId xmlns:a16="http://schemas.microsoft.com/office/drawing/2014/main" id="{7D0DAD4D-F97B-2B65-8D5E-952A687901C4}"/>
              </a:ext>
            </a:extLst>
          </p:cNvPr>
          <p:cNvSpPr>
            <a:spLocks noGrp="1"/>
          </p:cNvSpPr>
          <p:nvPr>
            <p:ph idx="1"/>
          </p:nvPr>
        </p:nvSpPr>
        <p:spPr>
          <a:xfrm>
            <a:off x="304800" y="990600"/>
            <a:ext cx="8534400" cy="4319832"/>
          </a:xfrm>
        </p:spPr>
        <p:txBody>
          <a:bodyPr/>
          <a:lstStyle/>
          <a:p>
            <a:pPr>
              <a:spcBef>
                <a:spcPts val="600"/>
              </a:spcBef>
              <a:spcAft>
                <a:spcPts val="600"/>
              </a:spcAft>
            </a:pPr>
            <a:r>
              <a:rPr lang="en-US" sz="2400" dirty="0">
                <a:effectLst/>
                <a:ea typeface="Times New Roman" panose="02020603050405020304" pitchFamily="18" charset="0"/>
              </a:rPr>
              <a:t>The list of examples outlined below </a:t>
            </a:r>
            <a:r>
              <a:rPr lang="en-US" sz="2400" dirty="0">
                <a:ea typeface="Times New Roman" panose="02020603050405020304" pitchFamily="18" charset="0"/>
              </a:rPr>
              <a:t>are meant </a:t>
            </a:r>
            <a:r>
              <a:rPr lang="en-US" sz="2400" dirty="0">
                <a:effectLst/>
                <a:ea typeface="Times New Roman" panose="02020603050405020304" pitchFamily="18" charset="0"/>
              </a:rPr>
              <a:t>to help illustrate whether/how AS insufficiency values are calculated and applied under different scenarios:</a:t>
            </a:r>
            <a:endParaRPr lang="en-US" sz="2400" dirty="0">
              <a:latin typeface="Calibri" panose="020F0502020204030204" pitchFamily="34" charset="0"/>
              <a:ea typeface="Times New Roman" panose="02020603050405020304" pitchFamily="18" charset="0"/>
            </a:endParaRPr>
          </a:p>
          <a:p>
            <a:pPr lvl="1" indent="-342900">
              <a:spcBef>
                <a:spcPts val="600"/>
              </a:spcBef>
              <a:spcAft>
                <a:spcPts val="600"/>
              </a:spcAft>
              <a:buFont typeface="+mj-lt"/>
              <a:buAutoNum type="arabicPeriod"/>
            </a:pPr>
            <a:r>
              <a:rPr lang="en-US" sz="2000" dirty="0">
                <a:effectLst/>
                <a:ea typeface="Times New Roman" panose="02020603050405020304" pitchFamily="18" charset="0"/>
              </a:rPr>
              <a:t>Sufficient SOC</a:t>
            </a:r>
            <a:endParaRPr lang="en-US" sz="2000" dirty="0">
              <a:effectLst/>
              <a:ea typeface="Calibri" panose="020F0502020204030204" pitchFamily="34" charset="0"/>
            </a:endParaRPr>
          </a:p>
          <a:p>
            <a:pPr lvl="1" indent="-342900">
              <a:spcBef>
                <a:spcPts val="600"/>
              </a:spcBef>
              <a:spcAft>
                <a:spcPts val="600"/>
              </a:spcAft>
              <a:buFont typeface="+mj-lt"/>
              <a:buAutoNum type="arabicPeriod"/>
            </a:pPr>
            <a:r>
              <a:rPr lang="en-US" sz="2000" dirty="0">
                <a:effectLst/>
                <a:ea typeface="Times New Roman" panose="02020603050405020304" pitchFamily="18" charset="0"/>
              </a:rPr>
              <a:t>Insufficient SOC</a:t>
            </a:r>
            <a:endParaRPr lang="en-US" sz="2000" dirty="0">
              <a:effectLst/>
              <a:ea typeface="Calibri" panose="020F0502020204030204" pitchFamily="34" charset="0"/>
            </a:endParaRPr>
          </a:p>
          <a:p>
            <a:pPr lvl="1" indent="-342900">
              <a:spcBef>
                <a:spcPts val="600"/>
              </a:spcBef>
              <a:spcAft>
                <a:spcPts val="600"/>
              </a:spcAft>
              <a:buFont typeface="+mj-lt"/>
              <a:buAutoNum type="arabicPeriod"/>
            </a:pPr>
            <a:r>
              <a:rPr lang="en-US" sz="2000" dirty="0">
                <a:effectLst/>
                <a:ea typeface="Times New Roman" panose="02020603050405020304" pitchFamily="18" charset="0"/>
              </a:rPr>
              <a:t>Insufficient SOC with carrying multiple AS</a:t>
            </a:r>
            <a:endParaRPr lang="en-US" sz="2000" dirty="0">
              <a:effectLst/>
              <a:ea typeface="Calibri" panose="020F0502020204030204" pitchFamily="34" charset="0"/>
            </a:endParaRPr>
          </a:p>
          <a:p>
            <a:pPr lvl="1" indent="-342900">
              <a:spcBef>
                <a:spcPts val="600"/>
              </a:spcBef>
              <a:spcAft>
                <a:spcPts val="600"/>
              </a:spcAft>
              <a:buFont typeface="+mj-lt"/>
              <a:buAutoNum type="arabicPeriod"/>
            </a:pPr>
            <a:r>
              <a:rPr lang="en-US" sz="2000" dirty="0">
                <a:effectLst/>
                <a:ea typeface="Times New Roman" panose="02020603050405020304" pitchFamily="18" charset="0"/>
              </a:rPr>
              <a:t>An example showing an intra-hour obligation change</a:t>
            </a:r>
            <a:endParaRPr lang="en-US" sz="2400" dirty="0">
              <a:effectLst/>
              <a:ea typeface="Times New Roman" panose="02020603050405020304" pitchFamily="18" charset="0"/>
            </a:endParaRPr>
          </a:p>
          <a:p>
            <a:pPr>
              <a:spcBef>
                <a:spcPts val="600"/>
              </a:spcBef>
              <a:spcAft>
                <a:spcPts val="600"/>
              </a:spcAft>
            </a:pPr>
            <a:r>
              <a:rPr lang="en-US" sz="2400" dirty="0">
                <a:effectLst/>
                <a:ea typeface="Times New Roman" panose="02020603050405020304" pitchFamily="18" charset="0"/>
              </a:rPr>
              <a:t>Each example includes:</a:t>
            </a:r>
          </a:p>
          <a:p>
            <a:pPr lvl="1">
              <a:spcBef>
                <a:spcPts val="600"/>
              </a:spcBef>
              <a:spcAft>
                <a:spcPts val="600"/>
              </a:spcAft>
            </a:pPr>
            <a:r>
              <a:rPr lang="en-US" sz="2000" dirty="0">
                <a:ea typeface="Times New Roman" panose="02020603050405020304" pitchFamily="18" charset="0"/>
              </a:rPr>
              <a:t>A slide which illustrates how adjustments to AS Resource Responsibility are applied with a calculated SOC insufficiency value </a:t>
            </a:r>
          </a:p>
          <a:p>
            <a:pPr lvl="1">
              <a:spcBef>
                <a:spcPts val="600"/>
              </a:spcBef>
              <a:spcAft>
                <a:spcPts val="600"/>
              </a:spcAft>
            </a:pPr>
            <a:r>
              <a:rPr lang="en-US" sz="2000" dirty="0">
                <a:ea typeface="Times New Roman" panose="02020603050405020304" pitchFamily="18" charset="0"/>
              </a:rPr>
              <a:t>A detailed calculation slide which illustrates how the average SOC insufficiency value is calculated using SCED-level</a:t>
            </a:r>
            <a:endParaRPr lang="en-US" sz="3200" dirty="0">
              <a:ea typeface="Calibri" panose="020F0502020204030204" pitchFamily="34" charset="0"/>
            </a:endParaRPr>
          </a:p>
          <a:p>
            <a:pPr marL="0" marR="0" lvl="0" indent="0">
              <a:spcBef>
                <a:spcPts val="0"/>
              </a:spcBef>
              <a:spcAft>
                <a:spcPts val="0"/>
              </a:spcAft>
              <a:buNone/>
            </a:pPr>
            <a:endParaRPr lang="en-US" sz="2400" dirty="0">
              <a:effectLst/>
              <a:ea typeface="Calibri" panose="020F0502020204030204" pitchFamily="34" charset="0"/>
            </a:endParaRPr>
          </a:p>
          <a:p>
            <a:endParaRPr lang="en-US" sz="2000" dirty="0"/>
          </a:p>
        </p:txBody>
      </p:sp>
      <p:sp>
        <p:nvSpPr>
          <p:cNvPr id="4" name="Slide Number Placeholder 3">
            <a:extLst>
              <a:ext uri="{FF2B5EF4-FFF2-40B4-BE49-F238E27FC236}">
                <a16:creationId xmlns:a16="http://schemas.microsoft.com/office/drawing/2014/main" id="{2F81BA91-749F-BB8B-4908-05304C43D492}"/>
              </a:ext>
            </a:extLst>
          </p:cNvPr>
          <p:cNvSpPr>
            <a:spLocks noGrp="1"/>
          </p:cNvSpPr>
          <p:nvPr>
            <p:ph type="sldNum" sz="quarter" idx="4"/>
          </p:nvPr>
        </p:nvSpPr>
        <p:spPr/>
        <p:txBody>
          <a:bodyPr/>
          <a:lstStyle/>
          <a:p>
            <a:fld id="{1D93BD3E-1E9A-4970-A6F7-E7AC52762E0C}" type="slidenum">
              <a:rPr lang="en-US" smtClean="0"/>
              <a:pPr/>
              <a:t>5</a:t>
            </a:fld>
            <a:endParaRPr lang="en-US"/>
          </a:p>
        </p:txBody>
      </p:sp>
    </p:spTree>
    <p:extLst>
      <p:ext uri="{BB962C8B-B14F-4D97-AF65-F5344CB8AC3E}">
        <p14:creationId xmlns:p14="http://schemas.microsoft.com/office/powerpoint/2010/main" val="28495113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8D6FF4-5E43-DADE-E9E4-2F36FB4C96FB}"/>
              </a:ext>
            </a:extLst>
          </p:cNvPr>
          <p:cNvSpPr>
            <a:spLocks noGrp="1"/>
          </p:cNvSpPr>
          <p:nvPr>
            <p:ph type="title"/>
          </p:nvPr>
        </p:nvSpPr>
        <p:spPr>
          <a:xfrm>
            <a:off x="304800" y="238221"/>
            <a:ext cx="8458200" cy="694285"/>
          </a:xfrm>
        </p:spPr>
        <p:txBody>
          <a:bodyPr/>
          <a:lstStyle/>
          <a:p>
            <a:r>
              <a:rPr lang="en-US" sz="2800" dirty="0">
                <a:effectLst/>
                <a:latin typeface="Calibri" panose="020F0502020204030204" pitchFamily="34" charset="0"/>
                <a:ea typeface="Times New Roman" panose="02020603050405020304" pitchFamily="18" charset="0"/>
              </a:rPr>
              <a:t>Example 1: Sufficient SOC</a:t>
            </a:r>
            <a:br>
              <a:rPr lang="en-US" sz="2800" dirty="0">
                <a:effectLst/>
                <a:latin typeface="Calibri" panose="020F0502020204030204" pitchFamily="34" charset="0"/>
                <a:ea typeface="Calibri" panose="020F0502020204030204" pitchFamily="34" charset="0"/>
              </a:rPr>
            </a:br>
            <a:endParaRPr lang="en-US" dirty="0"/>
          </a:p>
        </p:txBody>
      </p:sp>
      <p:sp>
        <p:nvSpPr>
          <p:cNvPr id="3" name="Content Placeholder 2">
            <a:extLst>
              <a:ext uri="{FF2B5EF4-FFF2-40B4-BE49-F238E27FC236}">
                <a16:creationId xmlns:a16="http://schemas.microsoft.com/office/drawing/2014/main" id="{3935CA84-3494-4EFA-39A0-9A863F77C56C}"/>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FC482889-C50A-F32C-0E49-11EDF1C00211}"/>
              </a:ext>
            </a:extLst>
          </p:cNvPr>
          <p:cNvSpPr>
            <a:spLocks noGrp="1"/>
          </p:cNvSpPr>
          <p:nvPr>
            <p:ph type="sldNum" sz="quarter" idx="4"/>
          </p:nvPr>
        </p:nvSpPr>
        <p:spPr/>
        <p:txBody>
          <a:bodyPr/>
          <a:lstStyle/>
          <a:p>
            <a:fld id="{1D93BD3E-1E9A-4970-A6F7-E7AC52762E0C}" type="slidenum">
              <a:rPr lang="en-US" smtClean="0"/>
              <a:pPr/>
              <a:t>6</a:t>
            </a:fld>
            <a:endParaRPr lang="en-US"/>
          </a:p>
        </p:txBody>
      </p:sp>
      <p:pic>
        <p:nvPicPr>
          <p:cNvPr id="8" name="Picture 7">
            <a:extLst>
              <a:ext uri="{FF2B5EF4-FFF2-40B4-BE49-F238E27FC236}">
                <a16:creationId xmlns:a16="http://schemas.microsoft.com/office/drawing/2014/main" id="{74239E9E-390A-23EE-D677-C8660474D3C7}"/>
              </a:ext>
            </a:extLst>
          </p:cNvPr>
          <p:cNvPicPr>
            <a:picLocks noChangeAspect="1"/>
          </p:cNvPicPr>
          <p:nvPr/>
        </p:nvPicPr>
        <p:blipFill>
          <a:blip r:embed="rId2"/>
          <a:stretch>
            <a:fillRect/>
          </a:stretch>
        </p:blipFill>
        <p:spPr>
          <a:xfrm>
            <a:off x="0" y="942992"/>
            <a:ext cx="9144000" cy="5137240"/>
          </a:xfrm>
          <a:prstGeom prst="rect">
            <a:avLst/>
          </a:prstGeom>
        </p:spPr>
      </p:pic>
    </p:spTree>
    <p:extLst>
      <p:ext uri="{BB962C8B-B14F-4D97-AF65-F5344CB8AC3E}">
        <p14:creationId xmlns:p14="http://schemas.microsoft.com/office/powerpoint/2010/main" val="39117274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8D6FF4-5E43-DADE-E9E4-2F36FB4C96FB}"/>
              </a:ext>
            </a:extLst>
          </p:cNvPr>
          <p:cNvSpPr>
            <a:spLocks noGrp="1"/>
          </p:cNvSpPr>
          <p:nvPr>
            <p:ph type="title"/>
          </p:nvPr>
        </p:nvSpPr>
        <p:spPr>
          <a:xfrm>
            <a:off x="304800" y="238221"/>
            <a:ext cx="8458200" cy="694285"/>
          </a:xfrm>
        </p:spPr>
        <p:txBody>
          <a:bodyPr/>
          <a:lstStyle/>
          <a:p>
            <a:r>
              <a:rPr lang="en-US" sz="2800" dirty="0">
                <a:effectLst/>
                <a:latin typeface="Calibri" panose="020F0502020204030204" pitchFamily="34" charset="0"/>
                <a:ea typeface="Times New Roman" panose="02020603050405020304" pitchFamily="18" charset="0"/>
              </a:rPr>
              <a:t>Example 1: Sufficient SOC</a:t>
            </a:r>
            <a:br>
              <a:rPr lang="en-US" sz="2800" dirty="0">
                <a:effectLst/>
                <a:latin typeface="Calibri" panose="020F0502020204030204" pitchFamily="34" charset="0"/>
                <a:ea typeface="Calibri" panose="020F0502020204030204" pitchFamily="34" charset="0"/>
              </a:rPr>
            </a:br>
            <a:endParaRPr lang="en-US" dirty="0"/>
          </a:p>
        </p:txBody>
      </p:sp>
      <p:sp>
        <p:nvSpPr>
          <p:cNvPr id="3" name="Content Placeholder 2">
            <a:extLst>
              <a:ext uri="{FF2B5EF4-FFF2-40B4-BE49-F238E27FC236}">
                <a16:creationId xmlns:a16="http://schemas.microsoft.com/office/drawing/2014/main" id="{3935CA84-3494-4EFA-39A0-9A863F77C56C}"/>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FC482889-C50A-F32C-0E49-11EDF1C00211}"/>
              </a:ext>
            </a:extLst>
          </p:cNvPr>
          <p:cNvSpPr>
            <a:spLocks noGrp="1"/>
          </p:cNvSpPr>
          <p:nvPr>
            <p:ph type="sldNum" sz="quarter" idx="4"/>
          </p:nvPr>
        </p:nvSpPr>
        <p:spPr/>
        <p:txBody>
          <a:bodyPr/>
          <a:lstStyle/>
          <a:p>
            <a:fld id="{1D93BD3E-1E9A-4970-A6F7-E7AC52762E0C}" type="slidenum">
              <a:rPr lang="en-US" smtClean="0"/>
              <a:pPr/>
              <a:t>7</a:t>
            </a:fld>
            <a:endParaRPr lang="en-US"/>
          </a:p>
        </p:txBody>
      </p:sp>
      <p:pic>
        <p:nvPicPr>
          <p:cNvPr id="9" name="Picture 8">
            <a:extLst>
              <a:ext uri="{FF2B5EF4-FFF2-40B4-BE49-F238E27FC236}">
                <a16:creationId xmlns:a16="http://schemas.microsoft.com/office/drawing/2014/main" id="{BB5AF027-FDEF-7BD5-5ABE-87B0760360BF}"/>
              </a:ext>
            </a:extLst>
          </p:cNvPr>
          <p:cNvPicPr>
            <a:picLocks noChangeAspect="1"/>
          </p:cNvPicPr>
          <p:nvPr/>
        </p:nvPicPr>
        <p:blipFill>
          <a:blip r:embed="rId2"/>
          <a:stretch>
            <a:fillRect/>
          </a:stretch>
        </p:blipFill>
        <p:spPr>
          <a:xfrm>
            <a:off x="12583" y="824687"/>
            <a:ext cx="9131417" cy="6017863"/>
          </a:xfrm>
          <a:prstGeom prst="rect">
            <a:avLst/>
          </a:prstGeom>
        </p:spPr>
      </p:pic>
    </p:spTree>
    <p:extLst>
      <p:ext uri="{BB962C8B-B14F-4D97-AF65-F5344CB8AC3E}">
        <p14:creationId xmlns:p14="http://schemas.microsoft.com/office/powerpoint/2010/main" val="9593861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8D6FF4-5E43-DADE-E9E4-2F36FB4C96FB}"/>
              </a:ext>
            </a:extLst>
          </p:cNvPr>
          <p:cNvSpPr>
            <a:spLocks noGrp="1"/>
          </p:cNvSpPr>
          <p:nvPr>
            <p:ph type="title"/>
          </p:nvPr>
        </p:nvSpPr>
        <p:spPr>
          <a:xfrm>
            <a:off x="304800" y="238221"/>
            <a:ext cx="8458200" cy="694285"/>
          </a:xfrm>
        </p:spPr>
        <p:txBody>
          <a:bodyPr/>
          <a:lstStyle/>
          <a:p>
            <a:r>
              <a:rPr lang="en-US" sz="2800" dirty="0">
                <a:effectLst/>
                <a:latin typeface="Calibri" panose="020F0502020204030204" pitchFamily="34" charset="0"/>
                <a:ea typeface="Times New Roman" panose="02020603050405020304" pitchFamily="18" charset="0"/>
              </a:rPr>
              <a:t>Example 2: Insufficient SOC</a:t>
            </a:r>
            <a:br>
              <a:rPr lang="en-US" sz="2800" dirty="0">
                <a:effectLst/>
                <a:latin typeface="Calibri" panose="020F0502020204030204" pitchFamily="34" charset="0"/>
                <a:ea typeface="Calibri" panose="020F0502020204030204" pitchFamily="34" charset="0"/>
              </a:rPr>
            </a:br>
            <a:endParaRPr lang="en-US" dirty="0"/>
          </a:p>
        </p:txBody>
      </p:sp>
      <p:sp>
        <p:nvSpPr>
          <p:cNvPr id="3" name="Content Placeholder 2">
            <a:extLst>
              <a:ext uri="{FF2B5EF4-FFF2-40B4-BE49-F238E27FC236}">
                <a16:creationId xmlns:a16="http://schemas.microsoft.com/office/drawing/2014/main" id="{3935CA84-3494-4EFA-39A0-9A863F77C56C}"/>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FC482889-C50A-F32C-0E49-11EDF1C00211}"/>
              </a:ext>
            </a:extLst>
          </p:cNvPr>
          <p:cNvSpPr>
            <a:spLocks noGrp="1"/>
          </p:cNvSpPr>
          <p:nvPr>
            <p:ph type="sldNum" sz="quarter" idx="4"/>
          </p:nvPr>
        </p:nvSpPr>
        <p:spPr/>
        <p:txBody>
          <a:bodyPr/>
          <a:lstStyle/>
          <a:p>
            <a:fld id="{1D93BD3E-1E9A-4970-A6F7-E7AC52762E0C}" type="slidenum">
              <a:rPr lang="en-US" smtClean="0"/>
              <a:pPr/>
              <a:t>8</a:t>
            </a:fld>
            <a:endParaRPr lang="en-US"/>
          </a:p>
        </p:txBody>
      </p:sp>
      <p:pic>
        <p:nvPicPr>
          <p:cNvPr id="6" name="Picture 5">
            <a:extLst>
              <a:ext uri="{FF2B5EF4-FFF2-40B4-BE49-F238E27FC236}">
                <a16:creationId xmlns:a16="http://schemas.microsoft.com/office/drawing/2014/main" id="{F685EB6E-3246-0B2E-BEB5-58D2380C1210}"/>
              </a:ext>
            </a:extLst>
          </p:cNvPr>
          <p:cNvPicPr>
            <a:picLocks noChangeAspect="1"/>
          </p:cNvPicPr>
          <p:nvPr/>
        </p:nvPicPr>
        <p:blipFill>
          <a:blip r:embed="rId2"/>
          <a:stretch>
            <a:fillRect/>
          </a:stretch>
        </p:blipFill>
        <p:spPr>
          <a:xfrm>
            <a:off x="0" y="990600"/>
            <a:ext cx="9144000" cy="5144394"/>
          </a:xfrm>
          <a:prstGeom prst="rect">
            <a:avLst/>
          </a:prstGeom>
        </p:spPr>
      </p:pic>
    </p:spTree>
    <p:extLst>
      <p:ext uri="{BB962C8B-B14F-4D97-AF65-F5344CB8AC3E}">
        <p14:creationId xmlns:p14="http://schemas.microsoft.com/office/powerpoint/2010/main" val="7582267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8D6FF4-5E43-DADE-E9E4-2F36FB4C96FB}"/>
              </a:ext>
            </a:extLst>
          </p:cNvPr>
          <p:cNvSpPr>
            <a:spLocks noGrp="1"/>
          </p:cNvSpPr>
          <p:nvPr>
            <p:ph type="title"/>
          </p:nvPr>
        </p:nvSpPr>
        <p:spPr>
          <a:xfrm>
            <a:off x="304800" y="238221"/>
            <a:ext cx="8458200" cy="694285"/>
          </a:xfrm>
        </p:spPr>
        <p:txBody>
          <a:bodyPr/>
          <a:lstStyle/>
          <a:p>
            <a:r>
              <a:rPr lang="en-US" sz="2800" dirty="0">
                <a:effectLst/>
                <a:latin typeface="Calibri" panose="020F0502020204030204" pitchFamily="34" charset="0"/>
                <a:ea typeface="Times New Roman" panose="02020603050405020304" pitchFamily="18" charset="0"/>
              </a:rPr>
              <a:t>Example 2: Insufficient SOC</a:t>
            </a:r>
            <a:br>
              <a:rPr lang="en-US" sz="2800" dirty="0">
                <a:effectLst/>
                <a:latin typeface="Calibri" panose="020F0502020204030204" pitchFamily="34" charset="0"/>
                <a:ea typeface="Calibri" panose="020F0502020204030204" pitchFamily="34" charset="0"/>
              </a:rPr>
            </a:br>
            <a:endParaRPr lang="en-US" dirty="0"/>
          </a:p>
        </p:txBody>
      </p:sp>
      <p:sp>
        <p:nvSpPr>
          <p:cNvPr id="3" name="Content Placeholder 2">
            <a:extLst>
              <a:ext uri="{FF2B5EF4-FFF2-40B4-BE49-F238E27FC236}">
                <a16:creationId xmlns:a16="http://schemas.microsoft.com/office/drawing/2014/main" id="{3935CA84-3494-4EFA-39A0-9A863F77C56C}"/>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FC482889-C50A-F32C-0E49-11EDF1C00211}"/>
              </a:ext>
            </a:extLst>
          </p:cNvPr>
          <p:cNvSpPr>
            <a:spLocks noGrp="1"/>
          </p:cNvSpPr>
          <p:nvPr>
            <p:ph type="sldNum" sz="quarter" idx="4"/>
          </p:nvPr>
        </p:nvSpPr>
        <p:spPr/>
        <p:txBody>
          <a:bodyPr/>
          <a:lstStyle/>
          <a:p>
            <a:fld id="{1D93BD3E-1E9A-4970-A6F7-E7AC52762E0C}" type="slidenum">
              <a:rPr lang="en-US" smtClean="0"/>
              <a:pPr/>
              <a:t>9</a:t>
            </a:fld>
            <a:endParaRPr lang="en-US"/>
          </a:p>
        </p:txBody>
      </p:sp>
      <p:pic>
        <p:nvPicPr>
          <p:cNvPr id="6" name="Picture 5">
            <a:extLst>
              <a:ext uri="{FF2B5EF4-FFF2-40B4-BE49-F238E27FC236}">
                <a16:creationId xmlns:a16="http://schemas.microsoft.com/office/drawing/2014/main" id="{4A77CB1E-475A-2060-4000-FBC52A081502}"/>
              </a:ext>
            </a:extLst>
          </p:cNvPr>
          <p:cNvPicPr>
            <a:picLocks noChangeAspect="1"/>
          </p:cNvPicPr>
          <p:nvPr/>
        </p:nvPicPr>
        <p:blipFill>
          <a:blip r:embed="rId2"/>
          <a:stretch>
            <a:fillRect/>
          </a:stretch>
        </p:blipFill>
        <p:spPr>
          <a:xfrm>
            <a:off x="0" y="778887"/>
            <a:ext cx="9144000" cy="6079113"/>
          </a:xfrm>
          <a:prstGeom prst="rect">
            <a:avLst/>
          </a:prstGeom>
        </p:spPr>
      </p:pic>
    </p:spTree>
    <p:extLst>
      <p:ext uri="{BB962C8B-B14F-4D97-AF65-F5344CB8AC3E}">
        <p14:creationId xmlns:p14="http://schemas.microsoft.com/office/powerpoint/2010/main" val="12353467"/>
      </p:ext>
    </p:extLst>
  </p:cSld>
  <p:clrMapOvr>
    <a:masterClrMapping/>
  </p:clrMapOvr>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Props1.xml><?xml version="1.0" encoding="utf-8"?>
<ds:datastoreItem xmlns:ds="http://schemas.openxmlformats.org/officeDocument/2006/customXml" ds:itemID="{20884B7F-5407-4A7E-885F-D19D0E5ED726}">
  <ds:schemaRefs>
    <ds:schemaRef ds:uri="http://schemas.microsoft.com/sharepoint/v3/contenttype/forms"/>
  </ds:schemaRefs>
</ds:datastoreItem>
</file>

<file path=customXml/itemProps2.xml><?xml version="1.0" encoding="utf-8"?>
<ds:datastoreItem xmlns:ds="http://schemas.openxmlformats.org/officeDocument/2006/customXml" ds:itemID="{686AC9E6-93EC-408A-81EA-765D121FF0C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B248F63C-08AC-4CDD-B36F-0851B11853CB}">
  <ds:schemaRefs>
    <ds:schemaRef ds:uri="http://purl.org/dc/dcmitype/"/>
    <ds:schemaRef ds:uri="http://www.w3.org/XML/1998/namespace"/>
    <ds:schemaRef ds:uri="http://schemas.microsoft.com/office/2006/documentManagement/types"/>
    <ds:schemaRef ds:uri="http://schemas.openxmlformats.org/package/2006/metadata/core-properties"/>
    <ds:schemaRef ds:uri="http://purl.org/dc/terms/"/>
    <ds:schemaRef ds:uri="c34af464-7aa1-4edd-9be4-83dffc1cb926"/>
    <ds:schemaRef ds:uri="http://purl.org/dc/elements/1.1/"/>
    <ds:schemaRef ds:uri="http://schemas.microsoft.com/office/infopath/2007/PartnerControls"/>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emplate/>
  <TotalTime>280149</TotalTime>
  <Words>354</Words>
  <Application>Microsoft Office PowerPoint</Application>
  <PresentationFormat>On-screen Show (4:3)</PresentationFormat>
  <Paragraphs>48</Paragraphs>
  <Slides>13</Slides>
  <Notes>0</Notes>
  <HiddenSlides>0</HiddenSlides>
  <MMClips>0</MMClips>
  <ScaleCrop>false</ScaleCrop>
  <HeadingPairs>
    <vt:vector size="6" baseType="variant">
      <vt:variant>
        <vt:lpstr>Fonts Used</vt:lpstr>
      </vt:variant>
      <vt:variant>
        <vt:i4>2</vt:i4>
      </vt:variant>
      <vt:variant>
        <vt:lpstr>Theme</vt:lpstr>
      </vt:variant>
      <vt:variant>
        <vt:i4>3</vt:i4>
      </vt:variant>
      <vt:variant>
        <vt:lpstr>Slide Titles</vt:lpstr>
      </vt:variant>
      <vt:variant>
        <vt:i4>13</vt:i4>
      </vt:variant>
    </vt:vector>
  </HeadingPairs>
  <TitlesOfParts>
    <vt:vector size="18" baseType="lpstr">
      <vt:lpstr>Arial</vt:lpstr>
      <vt:lpstr>Calibri</vt:lpstr>
      <vt:lpstr>1_Custom Design</vt:lpstr>
      <vt:lpstr>Office Theme</vt:lpstr>
      <vt:lpstr>Custom Design</vt:lpstr>
      <vt:lpstr>PowerPoint Presentation</vt:lpstr>
      <vt:lpstr>Purpose and Context</vt:lpstr>
      <vt:lpstr>NPRR 1209: Recap</vt:lpstr>
      <vt:lpstr>SOC Insufficiency Calculation</vt:lpstr>
      <vt:lpstr>Examples</vt:lpstr>
      <vt:lpstr>Example 1: Sufficient SOC </vt:lpstr>
      <vt:lpstr>Example 1: Sufficient SOC </vt:lpstr>
      <vt:lpstr>Example 2: Insufficient SOC </vt:lpstr>
      <vt:lpstr>Example 2: Insufficient SOC </vt:lpstr>
      <vt:lpstr>Example 3: Insufficient SOC With Carrying Multiple AS </vt:lpstr>
      <vt:lpstr>Example 3: Insufficient SOC With Carrying Multiple AS </vt:lpstr>
      <vt:lpstr>Example 4: Intra-hour obligation change  </vt:lpstr>
      <vt:lpstr>Example 4: Intra-hour obligation change </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King, Ryan</cp:lastModifiedBy>
  <cp:revision>2898</cp:revision>
  <cp:lastPrinted>2020-02-05T17:47:59Z</cp:lastPrinted>
  <dcterms:created xsi:type="dcterms:W3CDTF">2016-01-21T15:20:31Z</dcterms:created>
  <dcterms:modified xsi:type="dcterms:W3CDTF">2023-11-22T16:43:28Z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y fmtid="{D5CDD505-2E9C-101B-9397-08002B2CF9AE}" pid="3" name="MSIP_Label_7084cbda-52b8-46fb-a7b7-cb5bd465ed85_Enabled">
    <vt:lpwstr>true</vt:lpwstr>
  </property>
  <property fmtid="{D5CDD505-2E9C-101B-9397-08002B2CF9AE}" pid="4" name="MSIP_Label_7084cbda-52b8-46fb-a7b7-cb5bd465ed85_SetDate">
    <vt:lpwstr>2023-11-21T22:57:41Z</vt:lpwstr>
  </property>
  <property fmtid="{D5CDD505-2E9C-101B-9397-08002B2CF9AE}" pid="5" name="MSIP_Label_7084cbda-52b8-46fb-a7b7-cb5bd465ed85_Method">
    <vt:lpwstr>Standard</vt:lpwstr>
  </property>
  <property fmtid="{D5CDD505-2E9C-101B-9397-08002B2CF9AE}" pid="6" name="MSIP_Label_7084cbda-52b8-46fb-a7b7-cb5bd465ed85_Name">
    <vt:lpwstr>Internal</vt:lpwstr>
  </property>
  <property fmtid="{D5CDD505-2E9C-101B-9397-08002B2CF9AE}" pid="7" name="MSIP_Label_7084cbda-52b8-46fb-a7b7-cb5bd465ed85_SiteId">
    <vt:lpwstr>0afb747d-bff7-4596-a9fc-950ef9e0ec45</vt:lpwstr>
  </property>
  <property fmtid="{D5CDD505-2E9C-101B-9397-08002B2CF9AE}" pid="8" name="MSIP_Label_7084cbda-52b8-46fb-a7b7-cb5bd465ed85_ActionId">
    <vt:lpwstr>8de05bb6-ec2f-41cd-a119-fed0077d83ef</vt:lpwstr>
  </property>
  <property fmtid="{D5CDD505-2E9C-101B-9397-08002B2CF9AE}" pid="9" name="MSIP_Label_7084cbda-52b8-46fb-a7b7-cb5bd465ed85_ContentBits">
    <vt:lpwstr>0</vt:lpwstr>
  </property>
</Properties>
</file>