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7" r:id="rId7"/>
    <p:sldId id="270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47965" autoAdjust="0"/>
  </p:normalViewPr>
  <p:slideViewPr>
    <p:cSldViewPr snapToGrid="0">
      <p:cViewPr varScale="1">
        <p:scale>
          <a:sx n="52" d="100"/>
          <a:sy n="52" d="100"/>
        </p:scale>
        <p:origin x="19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8EA2FE1C-170E-44DD-9266-362F2271E2AA}"/>
    <pc:docChg chg="modSld">
      <pc:chgData name="Blakey, Eric" userId="29cc8d84-5a45-4cd1-9434-ff07b65a2be5" providerId="ADAL" clId="{8EA2FE1C-170E-44DD-9266-362F2271E2AA}" dt="2023-11-22T17:10:11.567" v="3" actId="6549"/>
      <pc:docMkLst>
        <pc:docMk/>
      </pc:docMkLst>
      <pc:sldChg chg="modNotesTx">
        <pc:chgData name="Blakey, Eric" userId="29cc8d84-5a45-4cd1-9434-ff07b65a2be5" providerId="ADAL" clId="{8EA2FE1C-170E-44DD-9266-362F2271E2AA}" dt="2023-11-22T17:10:02.497" v="0" actId="6549"/>
        <pc:sldMkLst>
          <pc:docMk/>
          <pc:sldMk cId="333387915" sldId="257"/>
        </pc:sldMkLst>
      </pc:sldChg>
      <pc:sldChg chg="modNotesTx">
        <pc:chgData name="Blakey, Eric" userId="29cc8d84-5a45-4cd1-9434-ff07b65a2be5" providerId="ADAL" clId="{8EA2FE1C-170E-44DD-9266-362F2271E2AA}" dt="2023-11-22T17:10:11.567" v="3" actId="6549"/>
        <pc:sldMkLst>
          <pc:docMk/>
          <pc:sldMk cId="170657244" sldId="260"/>
        </pc:sldMkLst>
      </pc:sldChg>
      <pc:sldChg chg="modNotesTx">
        <pc:chgData name="Blakey, Eric" userId="29cc8d84-5a45-4cd1-9434-ff07b65a2be5" providerId="ADAL" clId="{8EA2FE1C-170E-44DD-9266-362F2271E2AA}" dt="2023-11-22T17:10:05.775" v="1" actId="6549"/>
        <pc:sldMkLst>
          <pc:docMk/>
          <pc:sldMk cId="809913610" sldId="267"/>
        </pc:sldMkLst>
      </pc:sldChg>
      <pc:sldChg chg="modNotesTx">
        <pc:chgData name="Blakey, Eric" userId="29cc8d84-5a45-4cd1-9434-ff07b65a2be5" providerId="ADAL" clId="{8EA2FE1C-170E-44DD-9266-362F2271E2AA}" dt="2023-11-22T17:10:08.680" v="2" actId="6549"/>
        <pc:sldMkLst>
          <pc:docMk/>
          <pc:sldMk cId="3260981951" sldId="27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395FF3-6262-406F-9EC8-ABEE6F3A208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752DD1E-528C-41EF-A971-A8FD2371650C}">
      <dgm:prSet/>
      <dgm:spPr/>
      <dgm:t>
        <a:bodyPr/>
        <a:lstStyle/>
        <a:p>
          <a:r>
            <a:rPr lang="en-US" b="1" i="0" dirty="0"/>
            <a:t>Chair:  </a:t>
          </a:r>
        </a:p>
        <a:p>
          <a:r>
            <a:rPr lang="en-US" b="1" i="0" dirty="0"/>
            <a:t>Colin Walcavich, NG Renewables</a:t>
          </a:r>
          <a:endParaRPr lang="en-US" dirty="0"/>
        </a:p>
      </dgm:t>
    </dgm:pt>
    <dgm:pt modelId="{0C91377E-DF91-41AF-B2AE-3EC986D0E652}" type="parTrans" cxnId="{8C36009E-901B-47B3-AD41-E0DD791768E3}">
      <dgm:prSet/>
      <dgm:spPr/>
      <dgm:t>
        <a:bodyPr/>
        <a:lstStyle/>
        <a:p>
          <a:endParaRPr lang="en-US"/>
        </a:p>
      </dgm:t>
    </dgm:pt>
    <dgm:pt modelId="{14700AC9-EB32-422F-BC4B-E60D7795D905}" type="sibTrans" cxnId="{8C36009E-901B-47B3-AD41-E0DD791768E3}">
      <dgm:prSet/>
      <dgm:spPr/>
      <dgm:t>
        <a:bodyPr/>
        <a:lstStyle/>
        <a:p>
          <a:endParaRPr lang="en-US"/>
        </a:p>
      </dgm:t>
    </dgm:pt>
    <dgm:pt modelId="{458264EA-2C44-4730-8BFF-A5E7956E23D6}">
      <dgm:prSet/>
      <dgm:spPr/>
      <dgm:t>
        <a:bodyPr/>
        <a:lstStyle/>
        <a:p>
          <a:r>
            <a:rPr lang="en-US" b="1" i="0" dirty="0"/>
            <a:t>Vice Chair:  </a:t>
          </a:r>
        </a:p>
        <a:p>
          <a:r>
            <a:rPr lang="en-US" b="1" i="0" dirty="0"/>
            <a:t>Bryan </a:t>
          </a:r>
          <a:r>
            <a:rPr lang="en-US" b="1" i="0" dirty="0" err="1"/>
            <a:t>Sams</a:t>
          </a:r>
          <a:r>
            <a:rPr lang="en-US" b="1" i="0" dirty="0"/>
            <a:t>, Calpine</a:t>
          </a:r>
          <a:endParaRPr lang="en-US" dirty="0"/>
        </a:p>
      </dgm:t>
    </dgm:pt>
    <dgm:pt modelId="{774AFE4F-A8B1-4A0C-A8A1-92BEDE9D8389}" type="parTrans" cxnId="{E34E5B62-12C4-4AED-A1A2-E1270D0049BA}">
      <dgm:prSet/>
      <dgm:spPr/>
      <dgm:t>
        <a:bodyPr/>
        <a:lstStyle/>
        <a:p>
          <a:endParaRPr lang="en-US"/>
        </a:p>
      </dgm:t>
    </dgm:pt>
    <dgm:pt modelId="{65F90ADE-C385-4271-9074-C2B43F31FBFE}" type="sibTrans" cxnId="{E34E5B62-12C4-4AED-A1A2-E1270D0049BA}">
      <dgm:prSet/>
      <dgm:spPr/>
      <dgm:t>
        <a:bodyPr/>
        <a:lstStyle/>
        <a:p>
          <a:endParaRPr lang="en-US"/>
        </a:p>
      </dgm:t>
    </dgm:pt>
    <dgm:pt modelId="{9A12F1AB-9670-489B-AB01-18A3B49E35DD}" type="pres">
      <dgm:prSet presAssocID="{C8395FF3-6262-406F-9EC8-ABEE6F3A208B}" presName="linear" presStyleCnt="0">
        <dgm:presLayoutVars>
          <dgm:animLvl val="lvl"/>
          <dgm:resizeHandles val="exact"/>
        </dgm:presLayoutVars>
      </dgm:prSet>
      <dgm:spPr/>
    </dgm:pt>
    <dgm:pt modelId="{5929D738-D62A-4CCA-B094-C8EF310DD594}" type="pres">
      <dgm:prSet presAssocID="{7752DD1E-528C-41EF-A971-A8FD2371650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E7C2647-C34A-4CC7-957D-8151C2265DB3}" type="pres">
      <dgm:prSet presAssocID="{14700AC9-EB32-422F-BC4B-E60D7795D905}" presName="spacer" presStyleCnt="0"/>
      <dgm:spPr/>
    </dgm:pt>
    <dgm:pt modelId="{6079BEBA-BFFC-4839-8D77-8A4E929FBA17}" type="pres">
      <dgm:prSet presAssocID="{458264EA-2C44-4730-8BFF-A5E7956E23D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34E5B62-12C4-4AED-A1A2-E1270D0049BA}" srcId="{C8395FF3-6262-406F-9EC8-ABEE6F3A208B}" destId="{458264EA-2C44-4730-8BFF-A5E7956E23D6}" srcOrd="1" destOrd="0" parTransId="{774AFE4F-A8B1-4A0C-A8A1-92BEDE9D8389}" sibTransId="{65F90ADE-C385-4271-9074-C2B43F31FBFE}"/>
    <dgm:cxn modelId="{3464A199-C3ED-458C-B8B2-2AC57A13ABF6}" type="presOf" srcId="{458264EA-2C44-4730-8BFF-A5E7956E23D6}" destId="{6079BEBA-BFFC-4839-8D77-8A4E929FBA17}" srcOrd="0" destOrd="0" presId="urn:microsoft.com/office/officeart/2005/8/layout/vList2"/>
    <dgm:cxn modelId="{8C36009E-901B-47B3-AD41-E0DD791768E3}" srcId="{C8395FF3-6262-406F-9EC8-ABEE6F3A208B}" destId="{7752DD1E-528C-41EF-A971-A8FD2371650C}" srcOrd="0" destOrd="0" parTransId="{0C91377E-DF91-41AF-B2AE-3EC986D0E652}" sibTransId="{14700AC9-EB32-422F-BC4B-E60D7795D905}"/>
    <dgm:cxn modelId="{5A1E9ADA-7E00-41ED-B4E7-E1A7D574AD8B}" type="presOf" srcId="{7752DD1E-528C-41EF-A971-A8FD2371650C}" destId="{5929D738-D62A-4CCA-B094-C8EF310DD594}" srcOrd="0" destOrd="0" presId="urn:microsoft.com/office/officeart/2005/8/layout/vList2"/>
    <dgm:cxn modelId="{350980FA-62C8-4BDB-B55A-534BAB2145B9}" type="presOf" srcId="{C8395FF3-6262-406F-9EC8-ABEE6F3A208B}" destId="{9A12F1AB-9670-489B-AB01-18A3B49E35DD}" srcOrd="0" destOrd="0" presId="urn:microsoft.com/office/officeart/2005/8/layout/vList2"/>
    <dgm:cxn modelId="{C597721D-DCF7-4038-B723-C18CD157A10F}" type="presParOf" srcId="{9A12F1AB-9670-489B-AB01-18A3B49E35DD}" destId="{5929D738-D62A-4CCA-B094-C8EF310DD594}" srcOrd="0" destOrd="0" presId="urn:microsoft.com/office/officeart/2005/8/layout/vList2"/>
    <dgm:cxn modelId="{71C48F2B-D1DE-4F73-A019-09B44D2D8AA4}" type="presParOf" srcId="{9A12F1AB-9670-489B-AB01-18A3B49E35DD}" destId="{DE7C2647-C34A-4CC7-957D-8151C2265DB3}" srcOrd="1" destOrd="0" presId="urn:microsoft.com/office/officeart/2005/8/layout/vList2"/>
    <dgm:cxn modelId="{26326256-AC70-4DAF-ADAE-832C341D2E8F}" type="presParOf" srcId="{9A12F1AB-9670-489B-AB01-18A3B49E35DD}" destId="{6079BEBA-BFFC-4839-8D77-8A4E929FBA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9D738-D62A-4CCA-B094-C8EF310DD594}">
      <dsp:nvSpPr>
        <dsp:cNvPr id="0" name=""/>
        <dsp:cNvSpPr/>
      </dsp:nvSpPr>
      <dsp:spPr>
        <a:xfrm>
          <a:off x="0" y="10239"/>
          <a:ext cx="10058399" cy="182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kern="1200" dirty="0"/>
            <a:t>Chair:  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kern="1200" dirty="0"/>
            <a:t>Colin Walcavich, NG Renewables</a:t>
          </a:r>
          <a:endParaRPr lang="en-US" sz="4000" kern="1200" dirty="0"/>
        </a:p>
      </dsp:txBody>
      <dsp:txXfrm>
        <a:off x="89099" y="99338"/>
        <a:ext cx="9880201" cy="1647002"/>
      </dsp:txXfrm>
    </dsp:sp>
    <dsp:sp modelId="{6079BEBA-BFFC-4839-8D77-8A4E929FBA17}">
      <dsp:nvSpPr>
        <dsp:cNvPr id="0" name=""/>
        <dsp:cNvSpPr/>
      </dsp:nvSpPr>
      <dsp:spPr>
        <a:xfrm>
          <a:off x="0" y="1950640"/>
          <a:ext cx="10058399" cy="182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kern="1200" dirty="0"/>
            <a:t>Vice Chair:  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kern="1200" dirty="0"/>
            <a:t>Bryan </a:t>
          </a:r>
          <a:r>
            <a:rPr lang="en-US" sz="4000" b="1" i="0" kern="1200" dirty="0" err="1"/>
            <a:t>Sams</a:t>
          </a:r>
          <a:r>
            <a:rPr lang="en-US" sz="4000" b="1" i="0" kern="1200" dirty="0"/>
            <a:t>, Calpine</a:t>
          </a:r>
          <a:endParaRPr lang="en-US" sz="4000" kern="1200" dirty="0"/>
        </a:p>
      </dsp:txBody>
      <dsp:txXfrm>
        <a:off x="89099" y="2039739"/>
        <a:ext cx="9880201" cy="1647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100" b="0" i="1" u="none" strike="noStrike" baseline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15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view.officeapps.live.com/op/view.aspx?src=https%3A%2F%2Fwww.ercot.com%2Ffiles%2Fdocs%2F2023%2F10%2F25%2F05-wms_procedures_tac_approved_20170525-proposed-edit.doc&amp;wdOrigin=BROWSELINK" TargetMode="External"/><Relationship Id="rId3" Type="http://schemas.openxmlformats.org/officeDocument/2006/relationships/hyperlink" Target="https://www.ercot.com/calendar/11012023-WMS-Meeting" TargetMode="External"/><Relationship Id="rId7" Type="http://schemas.openxmlformats.org/officeDocument/2006/relationships/hyperlink" Target="https://view.officeapps.live.com/op/view.aspx?src=https%3A%2F%2Fwww.ercot.com%2Ffiles%2Fdocs%2F2023%2F10%2F31%2F06-10222023-market-submissions-incident.pptx&amp;wdOrigin=BROWSELIN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ew.officeapps.live.com/op/view.aspx?src=https%3A%2F%2Fwww.ercot.com%2Ffiles%2Fdocs%2F2023%2F10%2F25%2F06-esr-moc-draft-report_wms.pptx&amp;wdOrigin=BROWSELINK" TargetMode="External"/><Relationship Id="rId11" Type="http://schemas.openxmlformats.org/officeDocument/2006/relationships/hyperlink" Target="https://www.ercot.com/mktrules/issues/NPRR1200" TargetMode="External"/><Relationship Id="rId5" Type="http://schemas.openxmlformats.org/officeDocument/2006/relationships/hyperlink" Target="https://view.officeapps.live.com/op/view.aspx?src=https%3A%2F%2Fwww.ercot.com%2Ffiles%2Fdocs%2F2023%2F10%2F25%2F06-2023-q3-unregistered-distributed-generation-dg-report-wms-update.pptx&amp;wdOrigin=BROWSELINK" TargetMode="External"/><Relationship Id="rId10" Type="http://schemas.openxmlformats.org/officeDocument/2006/relationships/hyperlink" Target="https://www.ercot.com/mktrules/issues/NPRR1198" TargetMode="External"/><Relationship Id="rId4" Type="http://schemas.openxmlformats.org/officeDocument/2006/relationships/hyperlink" Target="https://view.officeapps.live.com/op/view.aspx?src=https%3A%2F%2Fwww.ercot.com%2Ffiles%2Fdocs%2F2023%2F10%2F25%2F06-wms_settlement-stability-report_q3_2023.pptx&amp;wdOrigin=BROWSELINK" TargetMode="External"/><Relationship Id="rId9" Type="http://schemas.openxmlformats.org/officeDocument/2006/relationships/hyperlink" Target="https://www.ercot.com/mktrules/issues/NPRR1197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194#summary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19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79" TargetMode="External"/><Relationship Id="rId11" Type="http://schemas.openxmlformats.org/officeDocument/2006/relationships/hyperlink" Target="https://www.ercot.com/mktrules/issues/SMOGRR028" TargetMode="External"/><Relationship Id="rId5" Type="http://schemas.openxmlformats.org/officeDocument/2006/relationships/hyperlink" Target="https://www.ercot.com/mktrules/issues/NPRR1170" TargetMode="External"/><Relationship Id="rId10" Type="http://schemas.openxmlformats.org/officeDocument/2006/relationships/hyperlink" Target="https://www.ercot.com/mktrules/issues/SMOGRR027" TargetMode="External"/><Relationship Id="rId4" Type="http://schemas.openxmlformats.org/officeDocument/2006/relationships/hyperlink" Target="https://www.ercot.com/mktrules/issues/NPRR1162" TargetMode="External"/><Relationship Id="rId9" Type="http://schemas.openxmlformats.org/officeDocument/2006/relationships/hyperlink" Target="https://www.ercot.com/mktrules/issues/NPRR119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December 4,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Highlights of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Nov 1, 2023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ctr">
            <a:normAutofit lnSpcReduction="10000"/>
          </a:bodyPr>
          <a:lstStyle/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Reports: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2023 Q3 Settlement Stability </a:t>
            </a:r>
            <a:r>
              <a:rPr lang="en-US" sz="1800" dirty="0">
                <a:hlinkClick r:id="rId4"/>
              </a:rPr>
              <a:t>Report</a:t>
            </a:r>
            <a:endParaRPr lang="en-US" sz="1800" dirty="0"/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2023 Q3 Unregistered Distributed Generation (DG) report </a:t>
            </a:r>
            <a:r>
              <a:rPr lang="en-US" sz="1800" dirty="0">
                <a:hlinkClick r:id="rId5"/>
              </a:rPr>
              <a:t>update</a:t>
            </a:r>
            <a:endParaRPr lang="en-US" sz="1800" dirty="0"/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6"/>
              </a:rPr>
              <a:t>Mitigated Offer Caps </a:t>
            </a:r>
            <a:r>
              <a:rPr lang="en-US" sz="1800" dirty="0"/>
              <a:t>for ESR Resources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ERCOT </a:t>
            </a:r>
            <a:r>
              <a:rPr lang="en-US" sz="1800" dirty="0">
                <a:hlinkClick r:id="rId7"/>
              </a:rPr>
              <a:t>Update</a:t>
            </a:r>
            <a:r>
              <a:rPr lang="en-US" sz="1800" dirty="0"/>
              <a:t> on 10/22/23 Market Submissions Issue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Approved Changes to Ancillary Service Methodology for 2024</a:t>
            </a:r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b="1" dirty="0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Discussion items: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8"/>
              </a:rPr>
              <a:t>WMS Procedures </a:t>
            </a:r>
            <a:r>
              <a:rPr lang="en-US" sz="1800" dirty="0"/>
              <a:t>- Vote</a:t>
            </a:r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New PRS Referrals: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9"/>
              </a:rPr>
              <a:t>NPRR1197</a:t>
            </a:r>
            <a:r>
              <a:rPr lang="en-US" sz="1800" dirty="0"/>
              <a:t>, Energy Storage Resource (ESR) Non-Charging Load(s) Optional Exclusion from EPS Netting Arrangement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 dirty="0">
                <a:solidFill>
                  <a:srgbClr val="FF0000"/>
                </a:solidFill>
              </a:rPr>
              <a:t>Tabled and referred to MWG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10"/>
              </a:rPr>
              <a:t>NPRR1198</a:t>
            </a:r>
            <a:r>
              <a:rPr lang="en-US" sz="1800" dirty="0"/>
              <a:t>, Congestion Mitigation Using Topology Reconfigurations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 dirty="0">
                <a:solidFill>
                  <a:srgbClr val="FF0000"/>
                </a:solidFill>
              </a:rPr>
              <a:t>Tabled and referred to CMWG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11"/>
              </a:rPr>
              <a:t>NPRR1200</a:t>
            </a:r>
            <a:r>
              <a:rPr lang="en-US" sz="1800" dirty="0"/>
              <a:t>, Utilization of Calculated Values for Non-WSL for ESRs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 dirty="0">
                <a:solidFill>
                  <a:srgbClr val="FF0000"/>
                </a:solidFill>
              </a:rPr>
              <a:t>Tabled and referred to MWG</a:t>
            </a: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753" y="318655"/>
            <a:ext cx="7385174" cy="6308056"/>
          </a:xfrm>
        </p:spPr>
        <p:txBody>
          <a:bodyPr anchor="ctr">
            <a:noAutofit/>
          </a:bodyPr>
          <a:lstStyle/>
          <a:p>
            <a:pPr marL="0">
              <a:buNone/>
            </a:pPr>
            <a:r>
              <a:rPr lang="en-US" b="1" i="0" dirty="0">
                <a:effectLst/>
              </a:rPr>
              <a:t>Tabled Revision Requests:</a:t>
            </a:r>
            <a:endParaRPr lang="en-US" b="1" dirty="0"/>
          </a:p>
          <a:p>
            <a:pPr lvl="1"/>
            <a:r>
              <a:rPr lang="en-US" sz="2000" dirty="0">
                <a:hlinkClick r:id="rId3"/>
              </a:rPr>
              <a:t>NPRR1070</a:t>
            </a:r>
            <a:r>
              <a:rPr lang="en-US" sz="2000" dirty="0"/>
              <a:t>, Planning Criteria for GTC Exit Solutions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r>
              <a:rPr lang="en-US" sz="2000" dirty="0">
                <a:hlinkClick r:id="rId4"/>
              </a:rPr>
              <a:t>NPRR1162</a:t>
            </a:r>
            <a:r>
              <a:rPr lang="en-US" sz="2000" dirty="0"/>
              <a:t>, Single Agent Designation for a QSE and its Sub-QSEs for Voice Communications over the ERCOT WAN (WMWG)</a:t>
            </a:r>
          </a:p>
          <a:p>
            <a:pPr lvl="1"/>
            <a:r>
              <a:rPr lang="en-US" sz="2000" dirty="0">
                <a:hlinkClick r:id="rId5"/>
              </a:rPr>
              <a:t>NPRR1170</a:t>
            </a:r>
            <a:r>
              <a:rPr lang="en-US" sz="2000" dirty="0"/>
              <a:t>, Capturing Natural Gas Delivery Information for Natural Gas Generation Resources (WMWG)</a:t>
            </a:r>
            <a:endParaRPr lang="en-US" sz="2000" dirty="0">
              <a:solidFill>
                <a:srgbClr val="FF0000"/>
              </a:solidFill>
              <a:hlinkClick r:id="rId6"/>
            </a:endParaRPr>
          </a:p>
          <a:p>
            <a:pPr lvl="1"/>
            <a:r>
              <a:rPr lang="en-US" sz="2000" dirty="0">
                <a:hlinkClick r:id="rId6"/>
              </a:rPr>
              <a:t>NPRR1179</a:t>
            </a:r>
            <a:r>
              <a:rPr lang="en-US" sz="2000" dirty="0"/>
              <a:t>, Fuel Purchase Requirements for Resources Submitting RUC Fuel Costs (RCWG)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dirty="0">
                <a:hlinkClick r:id="rId7"/>
              </a:rPr>
              <a:t>NPRR1190</a:t>
            </a:r>
            <a:r>
              <a:rPr lang="en-US" sz="2000" dirty="0"/>
              <a:t>, High Dispatch Limit Override Provision for Increased NOIE Load Costs (WMWG)</a:t>
            </a:r>
          </a:p>
          <a:p>
            <a:pPr lvl="1"/>
            <a:r>
              <a:rPr lang="en-US" sz="2000" dirty="0">
                <a:hlinkClick r:id="rId8"/>
              </a:rPr>
              <a:t>NPRR1194</a:t>
            </a:r>
            <a:r>
              <a:rPr lang="en-US" sz="2000" dirty="0"/>
              <a:t>, Wholesale Storage Load Auxiliary Netting</a:t>
            </a:r>
          </a:p>
          <a:p>
            <a:pPr lvl="1"/>
            <a:r>
              <a:rPr lang="en-US" sz="2000" b="0" i="0" dirty="0">
                <a:solidFill>
                  <a:srgbClr val="2D3338"/>
                </a:solidFill>
                <a:effectLst/>
                <a:hlinkClick r:id="rId9"/>
              </a:rPr>
              <a:t>NPRR1195</a:t>
            </a:r>
            <a:r>
              <a:rPr lang="en-US" sz="2000" b="0" i="0" dirty="0">
                <a:solidFill>
                  <a:srgbClr val="2D3338"/>
                </a:solidFill>
                <a:effectLst/>
              </a:rPr>
              <a:t>, Resource Entity Metering Facilities Maintenance (MWG)</a:t>
            </a:r>
          </a:p>
          <a:p>
            <a:pPr lvl="1"/>
            <a:r>
              <a:rPr lang="en-US" sz="2000" dirty="0">
                <a:hlinkClick r:id="rId10"/>
              </a:rPr>
              <a:t>SMOGRR027</a:t>
            </a:r>
            <a:r>
              <a:rPr lang="en-US" sz="2000" dirty="0"/>
              <a:t>, Move OBD to Settlement Metering Operating Guide – EPS Metering Design Proposal (MWG)</a:t>
            </a:r>
          </a:p>
          <a:p>
            <a:pPr lvl="1"/>
            <a:r>
              <a:rPr lang="en-US" sz="2000" b="0" i="0" dirty="0">
                <a:solidFill>
                  <a:srgbClr val="2D3338"/>
                </a:solidFill>
                <a:effectLst/>
                <a:hlinkClick r:id="rId11"/>
              </a:rPr>
              <a:t>SMOGRR028</a:t>
            </a:r>
            <a:r>
              <a:rPr lang="en-US" sz="2000" b="0" i="0" dirty="0">
                <a:solidFill>
                  <a:srgbClr val="2D3338"/>
                </a:solidFill>
                <a:effectLst/>
              </a:rPr>
              <a:t>, Add Series Reactor Compensation Factors (MWG)</a:t>
            </a:r>
          </a:p>
          <a:p>
            <a:pPr marL="201168" lvl="1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251460" lvl="1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2D198-57B2-4B62-6E90-7919A808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" panose="02000000000000000000" pitchFamily="2" charset="0"/>
              </a:rPr>
              <a:t>WMWG Leadership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8815193-5559-7852-1D88-B8B47C93F4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59663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098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>
                <a:solidFill>
                  <a:schemeClr val="tx1">
                    <a:lumMod val="85000"/>
                    <a:lumOff val="15000"/>
                  </a:schemeClr>
                </a:solidFill>
              </a:rPr>
              <a:t>December 6</a:t>
            </a:r>
            <a:r>
              <a:rPr lang="en-US" sz="6600" u="sng" baseline="3000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6600" u="sng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purl.org/dc/elements/1.1/"/>
    <ds:schemaRef ds:uri="http://www.w3.org/XML/1998/namespace"/>
    <ds:schemaRef ds:uri="http://purl.org/dc/dcmitype/"/>
    <ds:schemaRef ds:uri="http://purl.org/dc/terms/"/>
    <ds:schemaRef ds:uri="60b3afc9-a72a-4286-a1f6-3c61aad5d6c4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26149</TotalTime>
  <Words>271</Words>
  <Application>Microsoft Office PowerPoint</Application>
  <PresentationFormat>Widescreen</PresentationFormat>
  <Paragraphs>43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Roboto</vt:lpstr>
      <vt:lpstr>Wingdings</vt:lpstr>
      <vt:lpstr>Retrospect</vt:lpstr>
      <vt:lpstr>WMS Report</vt:lpstr>
      <vt:lpstr>Highlights of WMS Meeting  Nov 1, 2023</vt:lpstr>
      <vt:lpstr>Revision Requests Under WMS Review</vt:lpstr>
      <vt:lpstr>WMWG Leadership</vt:lpstr>
      <vt:lpstr>Next Meeting   December 6th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210</cp:revision>
  <cp:lastPrinted>2023-01-18T21:52:04Z</cp:lastPrinted>
  <dcterms:created xsi:type="dcterms:W3CDTF">2021-01-14T19:13:08Z</dcterms:created>
  <dcterms:modified xsi:type="dcterms:W3CDTF">2023-11-22T17:10:20Z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