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7" r:id="rId8"/>
    <p:sldId id="265" r:id="rId9"/>
    <p:sldId id="266" r:id="rId10"/>
    <p:sldId id="267" r:id="rId11"/>
    <p:sldId id="26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0129" autoAdjust="0"/>
  </p:normalViewPr>
  <p:slideViewPr>
    <p:cSldViewPr showGuides="1">
      <p:cViewPr varScale="1">
        <p:scale>
          <a:sx n="103" d="100"/>
          <a:sy n="103" d="100"/>
        </p:scale>
        <p:origin x="213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2022/11</c:v>
                </c:pt>
                <c:pt idx="1">
                  <c:v>2022/12</c:v>
                </c:pt>
                <c:pt idx="2">
                  <c:v>2023/01</c:v>
                </c:pt>
                <c:pt idx="3">
                  <c:v>2023/02</c:v>
                </c:pt>
                <c:pt idx="4">
                  <c:v>2023/03</c:v>
                </c:pt>
                <c:pt idx="5">
                  <c:v>2023/04</c:v>
                </c:pt>
                <c:pt idx="6">
                  <c:v>2023/05</c:v>
                </c:pt>
                <c:pt idx="7">
                  <c:v>2023/06</c:v>
                </c:pt>
                <c:pt idx="8">
                  <c:v>2023/07</c:v>
                </c:pt>
                <c:pt idx="9">
                  <c:v>2023/08</c:v>
                </c:pt>
                <c:pt idx="10">
                  <c:v>2023/09</c:v>
                </c:pt>
                <c:pt idx="11">
                  <c:v>2023/10</c:v>
                </c:pt>
              </c:strCache>
            </c:strRef>
          </c:cat>
          <c:val>
            <c:numRef>
              <c:f>Sheet1!$B$2:$B$13</c:f>
              <c:numCache>
                <c:formatCode>0.00</c:formatCode>
                <c:ptCount val="12"/>
                <c:pt idx="0">
                  <c:v>0.42160132607414502</c:v>
                </c:pt>
                <c:pt idx="1">
                  <c:v>0.49</c:v>
                </c:pt>
                <c:pt idx="2">
                  <c:v>0.43</c:v>
                </c:pt>
                <c:pt idx="3">
                  <c:v>0.46</c:v>
                </c:pt>
                <c:pt idx="4">
                  <c:v>0.44</c:v>
                </c:pt>
                <c:pt idx="5" formatCode="General">
                  <c:v>0.31</c:v>
                </c:pt>
                <c:pt idx="6">
                  <c:v>0.33</c:v>
                </c:pt>
                <c:pt idx="7" formatCode="General">
                  <c:v>0.3</c:v>
                </c:pt>
                <c:pt idx="8" formatCode="General">
                  <c:v>0.33</c:v>
                </c:pt>
                <c:pt idx="9" formatCode="General">
                  <c:v>0.28000000000000003</c:v>
                </c:pt>
                <c:pt idx="10" formatCode="General">
                  <c:v>0.35</c:v>
                </c:pt>
                <c:pt idx="11" formatCode="General">
                  <c:v>0.35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2022/11</c:v>
                </c:pt>
                <c:pt idx="1">
                  <c:v>2022/12</c:v>
                </c:pt>
                <c:pt idx="2">
                  <c:v>2023/01</c:v>
                </c:pt>
                <c:pt idx="3">
                  <c:v>2023/02</c:v>
                </c:pt>
                <c:pt idx="4">
                  <c:v>2023/03</c:v>
                </c:pt>
                <c:pt idx="5">
                  <c:v>2023/04</c:v>
                </c:pt>
                <c:pt idx="6">
                  <c:v>2023/05</c:v>
                </c:pt>
                <c:pt idx="7">
                  <c:v>2023/06</c:v>
                </c:pt>
                <c:pt idx="8">
                  <c:v>2023/07</c:v>
                </c:pt>
                <c:pt idx="9">
                  <c:v>2023/08</c:v>
                </c:pt>
                <c:pt idx="10">
                  <c:v>2023/09</c:v>
                </c:pt>
                <c:pt idx="11">
                  <c:v>2023/10</c:v>
                </c:pt>
              </c:strCache>
            </c:strRef>
          </c:cat>
          <c:val>
            <c:numRef>
              <c:f>Sheet1!$C$2:$C$13</c:f>
              <c:numCache>
                <c:formatCode>0.00</c:formatCode>
                <c:ptCount val="12"/>
                <c:pt idx="0">
                  <c:v>2.88354652797263</c:v>
                </c:pt>
                <c:pt idx="1">
                  <c:v>2.98</c:v>
                </c:pt>
                <c:pt idx="2">
                  <c:v>3.35</c:v>
                </c:pt>
                <c:pt idx="3">
                  <c:v>3.61</c:v>
                </c:pt>
                <c:pt idx="4">
                  <c:v>2.76</c:v>
                </c:pt>
                <c:pt idx="5" formatCode="General">
                  <c:v>2.63</c:v>
                </c:pt>
                <c:pt idx="6">
                  <c:v>3.03</c:v>
                </c:pt>
                <c:pt idx="7" formatCode="General">
                  <c:v>2.5299999999999998</c:v>
                </c:pt>
                <c:pt idx="8" formatCode="General">
                  <c:v>2.4900000000000002</c:v>
                </c:pt>
                <c:pt idx="9" formatCode="General">
                  <c:v>2.2599999999999998</c:v>
                </c:pt>
                <c:pt idx="10" formatCode="General">
                  <c:v>2.4500000000000002</c:v>
                </c:pt>
                <c:pt idx="11" formatCode="General">
                  <c:v>2.46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2022/11</c:v>
                </c:pt>
                <c:pt idx="1">
                  <c:v>2022/12</c:v>
                </c:pt>
                <c:pt idx="2">
                  <c:v>2023/01</c:v>
                </c:pt>
                <c:pt idx="3">
                  <c:v>2023/02</c:v>
                </c:pt>
                <c:pt idx="4">
                  <c:v>2023/03</c:v>
                </c:pt>
                <c:pt idx="5">
                  <c:v>2023/04</c:v>
                </c:pt>
                <c:pt idx="6">
                  <c:v>2023/05</c:v>
                </c:pt>
                <c:pt idx="7">
                  <c:v>2023/06</c:v>
                </c:pt>
                <c:pt idx="8">
                  <c:v>2023/07</c:v>
                </c:pt>
                <c:pt idx="9">
                  <c:v>2023/08</c:v>
                </c:pt>
                <c:pt idx="10">
                  <c:v>2023/09</c:v>
                </c:pt>
                <c:pt idx="11">
                  <c:v>2023/10</c:v>
                </c:pt>
              </c:strCache>
            </c:strRef>
          </c:cat>
          <c:val>
            <c:numRef>
              <c:f>Sheet1!$D$2:$D$13</c:f>
              <c:numCache>
                <c:formatCode>0.00</c:formatCode>
                <c:ptCount val="12"/>
                <c:pt idx="0">
                  <c:v>0.68016923400861795</c:v>
                </c:pt>
                <c:pt idx="1">
                  <c:v>0.7</c:v>
                </c:pt>
                <c:pt idx="2">
                  <c:v>0.61</c:v>
                </c:pt>
                <c:pt idx="3">
                  <c:v>0.68</c:v>
                </c:pt>
                <c:pt idx="4">
                  <c:v>0.55000000000000004</c:v>
                </c:pt>
                <c:pt idx="5" formatCode="General">
                  <c:v>0.78</c:v>
                </c:pt>
                <c:pt idx="6">
                  <c:v>4.8000000000000001E-2</c:v>
                </c:pt>
                <c:pt idx="7" formatCode="General">
                  <c:v>0.74</c:v>
                </c:pt>
                <c:pt idx="8" formatCode="General">
                  <c:v>0.64</c:v>
                </c:pt>
                <c:pt idx="9" formatCode="General">
                  <c:v>0.49</c:v>
                </c:pt>
                <c:pt idx="10" formatCode="General">
                  <c:v>0.49</c:v>
                </c:pt>
                <c:pt idx="11" formatCode="General">
                  <c:v>0.52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Sheet1!$A$3:$A$15</c:f>
              <c:strCache>
                <c:ptCount val="13"/>
                <c:pt idx="1">
                  <c:v>2022/11</c:v>
                </c:pt>
                <c:pt idx="2">
                  <c:v>2022/12</c:v>
                </c:pt>
                <c:pt idx="3">
                  <c:v>2023/01</c:v>
                </c:pt>
                <c:pt idx="4">
                  <c:v>2023/02</c:v>
                </c:pt>
                <c:pt idx="5">
                  <c:v>2023/03</c:v>
                </c:pt>
                <c:pt idx="6">
                  <c:v>2023/04</c:v>
                </c:pt>
                <c:pt idx="7">
                  <c:v>2023/05</c:v>
                </c:pt>
                <c:pt idx="8">
                  <c:v>2023/06</c:v>
                </c:pt>
                <c:pt idx="9">
                  <c:v>2023/07</c:v>
                </c:pt>
                <c:pt idx="10">
                  <c:v>2023/08</c:v>
                </c:pt>
                <c:pt idx="11">
                  <c:v>2023/09</c:v>
                </c:pt>
                <c:pt idx="12">
                  <c:v>2023/10</c:v>
                </c:pt>
              </c:strCache>
            </c:strRef>
          </c:cat>
          <c:val>
            <c:numRef>
              <c:f>Sheet1!$B$3:$B$15</c:f>
              <c:numCache>
                <c:formatCode>General</c:formatCode>
                <c:ptCount val="13"/>
                <c:pt idx="1">
                  <c:v>352283</c:v>
                </c:pt>
                <c:pt idx="2">
                  <c:v>320460</c:v>
                </c:pt>
                <c:pt idx="3">
                  <c:v>252632</c:v>
                </c:pt>
                <c:pt idx="4">
                  <c:v>206836</c:v>
                </c:pt>
                <c:pt idx="5">
                  <c:v>311095</c:v>
                </c:pt>
                <c:pt idx="6">
                  <c:v>239609</c:v>
                </c:pt>
                <c:pt idx="7">
                  <c:v>379601</c:v>
                </c:pt>
                <c:pt idx="8">
                  <c:v>425426</c:v>
                </c:pt>
                <c:pt idx="9">
                  <c:v>497967</c:v>
                </c:pt>
                <c:pt idx="10">
                  <c:v>631492</c:v>
                </c:pt>
                <c:pt idx="11">
                  <c:v>504795</c:v>
                </c:pt>
                <c:pt idx="12">
                  <c:v>395398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2022/11</c:v>
                </c:pt>
                <c:pt idx="1">
                  <c:v>2022/12</c:v>
                </c:pt>
                <c:pt idx="2">
                  <c:v>2023/01</c:v>
                </c:pt>
                <c:pt idx="3">
                  <c:v>2023/02</c:v>
                </c:pt>
                <c:pt idx="4">
                  <c:v>2023/03</c:v>
                </c:pt>
                <c:pt idx="5">
                  <c:v>2023/04</c:v>
                </c:pt>
                <c:pt idx="6">
                  <c:v>2023/05</c:v>
                </c:pt>
                <c:pt idx="7">
                  <c:v>2023/06</c:v>
                </c:pt>
                <c:pt idx="8">
                  <c:v>2023/07</c:v>
                </c:pt>
                <c:pt idx="9">
                  <c:v>2023/08</c:v>
                </c:pt>
                <c:pt idx="10">
                  <c:v>2023/09</c:v>
                </c:pt>
                <c:pt idx="11">
                  <c:v>2023/10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811</c:v>
                </c:pt>
                <c:pt idx="1">
                  <c:v>617</c:v>
                </c:pt>
                <c:pt idx="2">
                  <c:v>630</c:v>
                </c:pt>
                <c:pt idx="3">
                  <c:v>451</c:v>
                </c:pt>
                <c:pt idx="4">
                  <c:v>794</c:v>
                </c:pt>
                <c:pt idx="5">
                  <c:v>680</c:v>
                </c:pt>
                <c:pt idx="6">
                  <c:v>815</c:v>
                </c:pt>
                <c:pt idx="7">
                  <c:v>900</c:v>
                </c:pt>
                <c:pt idx="8">
                  <c:v>1096</c:v>
                </c:pt>
                <c:pt idx="9">
                  <c:v>3491</c:v>
                </c:pt>
                <c:pt idx="10">
                  <c:v>3832</c:v>
                </c:pt>
                <c:pt idx="11">
                  <c:v>3876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October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October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did meet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October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Sunday, October 8, 2023 from 06:00 to 23:59 – Retail Release</a:t>
            </a:r>
          </a:p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–October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October 19 – 20 Planned Release impacting data products.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October 22, 2023, ERCOT Web Services had submission impacts. </a:t>
            </a:r>
          </a:p>
          <a:p>
            <a:pPr marL="0" indent="0" algn="l"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October 2023</a:t>
            </a:r>
          </a:p>
          <a:p>
            <a:pPr marL="0" indent="0" algn="l"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355543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October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2.46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99.94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.84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1.89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6637931"/>
              </p:ext>
            </p:extLst>
          </p:nvPr>
        </p:nvGraphicFramePr>
        <p:xfrm>
          <a:off x="302690" y="2971800"/>
          <a:ext cx="868891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October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3876 Posts</a:t>
            </a:r>
          </a:p>
          <a:p>
            <a:r>
              <a:rPr lang="en-US" sz="2000" dirty="0"/>
              <a:t>395398 Recipients</a:t>
            </a:r>
          </a:p>
          <a:p>
            <a:r>
              <a:rPr lang="en-US" sz="2000" dirty="0"/>
              <a:t>RMS List</a:t>
            </a:r>
          </a:p>
          <a:p>
            <a:pPr lvl="1"/>
            <a:r>
              <a:rPr lang="en-US" sz="2000" dirty="0"/>
              <a:t>55 Posts</a:t>
            </a:r>
          </a:p>
          <a:p>
            <a:pPr lvl="1"/>
            <a:r>
              <a:rPr lang="en-US" sz="2000" dirty="0"/>
              <a:t>9 New Subscriptions</a:t>
            </a:r>
          </a:p>
          <a:p>
            <a:pPr lvl="1"/>
            <a:r>
              <a:rPr lang="en-US" sz="2000" dirty="0"/>
              <a:t>2 Unsubscribe</a:t>
            </a:r>
          </a:p>
          <a:p>
            <a:r>
              <a:rPr lang="en-US" sz="2000" dirty="0"/>
              <a:t>TDTMS List</a:t>
            </a:r>
          </a:p>
          <a:p>
            <a:pPr lvl="1"/>
            <a:r>
              <a:rPr lang="en-US" sz="2000" dirty="0"/>
              <a:t>3 Posts</a:t>
            </a:r>
          </a:p>
          <a:p>
            <a:pPr lvl="1"/>
            <a:r>
              <a:rPr lang="en-US" sz="2000" dirty="0"/>
              <a:t>3 New Subscriptions</a:t>
            </a:r>
          </a:p>
          <a:p>
            <a:pPr lvl="1"/>
            <a:r>
              <a:rPr lang="en-US" sz="2000" dirty="0"/>
              <a:t>0 Unsubscribe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3060112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3163557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F2F5-E5AA-9347-DA11-24AD1FF61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Moratorium Subscription Removals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CEC43E-D4D7-9557-FC25-4A0C0D564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270504-A9EC-B878-E070-1E4B1278B301}"/>
              </a:ext>
            </a:extLst>
          </p:cNvPr>
          <p:cNvSpPr txBox="1"/>
          <p:nvPr/>
        </p:nvSpPr>
        <p:spPr>
          <a:xfrm>
            <a:off x="546901" y="881815"/>
            <a:ext cx="731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AUTODETELES (10 delivery failures received from their email server)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DC9341-E26C-3532-E2FD-579397363898}"/>
              </a:ext>
            </a:extLst>
          </p:cNvPr>
          <p:cNvSpPr txBox="1"/>
          <p:nvPr/>
        </p:nvSpPr>
        <p:spPr>
          <a:xfrm>
            <a:off x="573534" y="2720828"/>
            <a:ext cx="6545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SIGNOFFS (User requested unsubscribe via site or email link)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FB84041-161F-26A9-617A-444BCDFFBE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070182"/>
              </p:ext>
            </p:extLst>
          </p:nvPr>
        </p:nvGraphicFramePr>
        <p:xfrm>
          <a:off x="546901" y="3276600"/>
          <a:ext cx="7886700" cy="724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2832">
                  <a:extLst>
                    <a:ext uri="{9D8B030D-6E8A-4147-A177-3AD203B41FA5}">
                      <a16:colId xmlns:a16="http://schemas.microsoft.com/office/drawing/2014/main" val="1625200885"/>
                    </a:ext>
                  </a:extLst>
                </a:gridCol>
                <a:gridCol w="2186053">
                  <a:extLst>
                    <a:ext uri="{9D8B030D-6E8A-4147-A177-3AD203B41FA5}">
                      <a16:colId xmlns:a16="http://schemas.microsoft.com/office/drawing/2014/main" val="1676356449"/>
                    </a:ext>
                  </a:extLst>
                </a:gridCol>
                <a:gridCol w="2572538">
                  <a:extLst>
                    <a:ext uri="{9D8B030D-6E8A-4147-A177-3AD203B41FA5}">
                      <a16:colId xmlns:a16="http://schemas.microsoft.com/office/drawing/2014/main" val="1994188935"/>
                    </a:ext>
                  </a:extLst>
                </a:gridCol>
                <a:gridCol w="2065277">
                  <a:extLst>
                    <a:ext uri="{9D8B030D-6E8A-4147-A177-3AD203B41FA5}">
                      <a16:colId xmlns:a16="http://schemas.microsoft.com/office/drawing/2014/main" val="883691130"/>
                    </a:ext>
                  </a:extLst>
                </a:gridCol>
              </a:tblGrid>
              <a:tr h="249711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9/8/2023 6:48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 err="1">
                          <a:effectLst/>
                        </a:rPr>
                        <a:t>weather_moratoriums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logan.melissa7@GMAIL.COM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SIGNOFF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extLst>
                  <a:ext uri="{0D108BD9-81ED-4DB2-BD59-A6C34878D82A}">
                    <a16:rowId xmlns:a16="http://schemas.microsoft.com/office/drawing/2014/main" val="3067489142"/>
                  </a:ext>
                </a:extLst>
              </a:tr>
              <a:tr h="474949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9/17/2023 8:24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 err="1">
                          <a:effectLst/>
                        </a:rPr>
                        <a:t>weather_moratoriums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jmdemt04@GMAIL.COM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SIGNOFF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extLst>
                  <a:ext uri="{0D108BD9-81ED-4DB2-BD59-A6C34878D82A}">
                    <a16:rowId xmlns:a16="http://schemas.microsoft.com/office/drawing/2014/main" val="3960718709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8F0D2ED-7E33-4E91-14FD-2B113F8755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568046"/>
              </p:ext>
            </p:extLst>
          </p:nvPr>
        </p:nvGraphicFramePr>
        <p:xfrm>
          <a:off x="546901" y="1561007"/>
          <a:ext cx="7886700" cy="724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2832">
                  <a:extLst>
                    <a:ext uri="{9D8B030D-6E8A-4147-A177-3AD203B41FA5}">
                      <a16:colId xmlns:a16="http://schemas.microsoft.com/office/drawing/2014/main" val="1175089552"/>
                    </a:ext>
                  </a:extLst>
                </a:gridCol>
                <a:gridCol w="2186053">
                  <a:extLst>
                    <a:ext uri="{9D8B030D-6E8A-4147-A177-3AD203B41FA5}">
                      <a16:colId xmlns:a16="http://schemas.microsoft.com/office/drawing/2014/main" val="1075575303"/>
                    </a:ext>
                  </a:extLst>
                </a:gridCol>
                <a:gridCol w="2572538">
                  <a:extLst>
                    <a:ext uri="{9D8B030D-6E8A-4147-A177-3AD203B41FA5}">
                      <a16:colId xmlns:a16="http://schemas.microsoft.com/office/drawing/2014/main" val="3772632070"/>
                    </a:ext>
                  </a:extLst>
                </a:gridCol>
                <a:gridCol w="2065277">
                  <a:extLst>
                    <a:ext uri="{9D8B030D-6E8A-4147-A177-3AD203B41FA5}">
                      <a16:colId xmlns:a16="http://schemas.microsoft.com/office/drawing/2014/main" val="970095636"/>
                    </a:ext>
                  </a:extLst>
                </a:gridCol>
              </a:tblGrid>
              <a:tr h="181165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9/13/2023 0:00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weather_moratoriums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snelson@ZNALYTICS.COM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AUTODEL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extLst>
                  <a:ext uri="{0D108BD9-81ED-4DB2-BD59-A6C34878D82A}">
                    <a16:rowId xmlns:a16="http://schemas.microsoft.com/office/drawing/2014/main" val="2468170522"/>
                  </a:ext>
                </a:extLst>
              </a:tr>
              <a:tr h="181165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9/11/2023 0:00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weather_moratoriums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sarah.nelson@TALLY-GROUP.COM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AUTODEL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extLst>
                  <a:ext uri="{0D108BD9-81ED-4DB2-BD59-A6C34878D82A}">
                    <a16:rowId xmlns:a16="http://schemas.microsoft.com/office/drawing/2014/main" val="2873247716"/>
                  </a:ext>
                </a:extLst>
              </a:tr>
              <a:tr h="181165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9/8/2023 0:00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weather_moratoriums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kelly.rankine@OCTOENERGY.COM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AUTODEL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extLst>
                  <a:ext uri="{0D108BD9-81ED-4DB2-BD59-A6C34878D82A}">
                    <a16:rowId xmlns:a16="http://schemas.microsoft.com/office/drawing/2014/main" val="3537525998"/>
                  </a:ext>
                </a:extLst>
              </a:tr>
              <a:tr h="181165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9/22/2023 0:00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weather_moratoriums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>
                          <a:effectLst/>
                        </a:rPr>
                        <a:t>amy@GRIDMATIC.COM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AUTODEL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Roboto" panose="02000000000000000000" pitchFamily="2" charset="0"/>
                      </a:endParaRPr>
                    </a:p>
                  </a:txBody>
                  <a:tcPr marL="81524" marR="9058" marT="9058" marB="0"/>
                </a:tc>
                <a:extLst>
                  <a:ext uri="{0D108BD9-81ED-4DB2-BD59-A6C34878D82A}">
                    <a16:rowId xmlns:a16="http://schemas.microsoft.com/office/drawing/2014/main" val="406509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032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F2F5-E5AA-9347-DA11-24AD1FF61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Retail and Market Data Transparency SLA Updates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CEC43E-D4D7-9557-FC25-4A0C0D564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C97C38-5EA3-D4D6-2390-A1E50A33EB07}"/>
              </a:ext>
            </a:extLst>
          </p:cNvPr>
          <p:cNvSpPr txBox="1"/>
          <p:nvPr/>
        </p:nvSpPr>
        <p:spPr>
          <a:xfrm>
            <a:off x="546901" y="4775856"/>
            <a:ext cx="89154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Retail Market Test Environment (RMTE)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RMTE does not have an official SLA, but the expectation and objectives for environment support will be Monday-Thursday 9AM-4:00PM and 9:00AM-1:00PM on Friday.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98CA803-6AFF-A3A4-8364-3DF13CDD16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139104"/>
              </p:ext>
            </p:extLst>
          </p:nvPr>
        </p:nvGraphicFramePr>
        <p:xfrm>
          <a:off x="546901" y="1389792"/>
          <a:ext cx="7325360" cy="3169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654">
                  <a:extLst>
                    <a:ext uri="{9D8B030D-6E8A-4147-A177-3AD203B41FA5}">
                      <a16:colId xmlns:a16="http://schemas.microsoft.com/office/drawing/2014/main" val="427842240"/>
                    </a:ext>
                  </a:extLst>
                </a:gridCol>
                <a:gridCol w="1645299">
                  <a:extLst>
                    <a:ext uri="{9D8B030D-6E8A-4147-A177-3AD203B41FA5}">
                      <a16:colId xmlns:a16="http://schemas.microsoft.com/office/drawing/2014/main" val="3386138988"/>
                    </a:ext>
                  </a:extLst>
                </a:gridCol>
                <a:gridCol w="1789481">
                  <a:extLst>
                    <a:ext uri="{9D8B030D-6E8A-4147-A177-3AD203B41FA5}">
                      <a16:colId xmlns:a16="http://schemas.microsoft.com/office/drawing/2014/main" val="767604816"/>
                    </a:ext>
                  </a:extLst>
                </a:gridCol>
                <a:gridCol w="2449926">
                  <a:extLst>
                    <a:ext uri="{9D8B030D-6E8A-4147-A177-3AD203B41FA5}">
                      <a16:colId xmlns:a16="http://schemas.microsoft.com/office/drawing/2014/main" val="1538876700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Release ID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Release Type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Prod Release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Retail Release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88932721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01/25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1/28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5251535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2/22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2/25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22158512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R3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3/28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3/31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31971982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4/25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4/28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70901752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5/30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6/2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22848845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R6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6/27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9394958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R7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7/25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7/28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6654607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R8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8/22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8/25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71503487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R9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9/26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9/29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55096472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10/24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10/27 and 11/10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51035243"/>
                  </a:ext>
                </a:extLst>
              </a:tr>
              <a:tr h="2552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R11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12/11 - 12/12</a:t>
                      </a:r>
                      <a:endParaRPr lang="en-US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12/15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68640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25844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23775</TotalTime>
  <Words>402</Words>
  <Application>Microsoft Office PowerPoint</Application>
  <PresentationFormat>On-screen Show (4:3)</PresentationFormat>
  <Paragraphs>156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Arial Black</vt:lpstr>
      <vt:lpstr>Calibri</vt:lpstr>
      <vt:lpstr>Roboto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October ListServ Stats</vt:lpstr>
      <vt:lpstr>Weather Moratorium Subscription Removals</vt:lpstr>
      <vt:lpstr>Retail and Market Data Transparency SLA Updates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322</cp:revision>
  <cp:lastPrinted>2019-05-06T20:09:17Z</cp:lastPrinted>
  <dcterms:created xsi:type="dcterms:W3CDTF">2016-01-21T15:20:31Z</dcterms:created>
  <dcterms:modified xsi:type="dcterms:W3CDTF">2023-11-15T22:16:13Z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